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7" r:id="rId2"/>
    <p:sldId id="270" r:id="rId3"/>
    <p:sldId id="259" r:id="rId4"/>
    <p:sldId id="281" r:id="rId5"/>
    <p:sldId id="327" r:id="rId6"/>
    <p:sldId id="328" r:id="rId7"/>
    <p:sldId id="330" r:id="rId8"/>
    <p:sldId id="320" r:id="rId9"/>
    <p:sldId id="322" r:id="rId10"/>
    <p:sldId id="321" r:id="rId11"/>
    <p:sldId id="318" r:id="rId12"/>
    <p:sldId id="331" r:id="rId13"/>
    <p:sldId id="323" r:id="rId14"/>
    <p:sldId id="333" r:id="rId15"/>
    <p:sldId id="332" r:id="rId16"/>
    <p:sldId id="316" r:id="rId17"/>
    <p:sldId id="315" r:id="rId18"/>
    <p:sldId id="309" r:id="rId19"/>
    <p:sldId id="313" r:id="rId20"/>
    <p:sldId id="312" r:id="rId21"/>
    <p:sldId id="314" r:id="rId22"/>
    <p:sldId id="278" r:id="rId23"/>
    <p:sldId id="279" r:id="rId24"/>
    <p:sldId id="280" r:id="rId25"/>
    <p:sldId id="303" r:id="rId26"/>
    <p:sldId id="282" r:id="rId27"/>
    <p:sldId id="283" r:id="rId28"/>
    <p:sldId id="284"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4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69486-7086-40A3-98AC-6ED21522594E}" type="datetimeFigureOut">
              <a:rPr lang="en-US" smtClean="0"/>
              <a:pPr/>
              <a:t>6/1/2018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E55B2-A76C-429D-9AE6-6836C68B572B}" type="slidenum">
              <a:rPr lang="en-US" smtClean="0"/>
              <a:pPr/>
              <a:t>‹#›</a:t>
            </a:fld>
            <a:endParaRPr lang="en-US"/>
          </a:p>
        </p:txBody>
      </p:sp>
    </p:spTree>
    <p:extLst>
      <p:ext uri="{BB962C8B-B14F-4D97-AF65-F5344CB8AC3E}">
        <p14:creationId xmlns:p14="http://schemas.microsoft.com/office/powerpoint/2010/main" val="247466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36795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AB0F0-1498-425E-A0D3-310BC16A23F4}"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AB0F0-1498-425E-A0D3-310BC16A23F4}"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AB0F0-1498-425E-A0D3-310BC16A23F4}"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AB0F0-1498-425E-A0D3-310BC16A23F4}" type="datetimeFigureOut">
              <a:rPr lang="en-US" smtClean="0"/>
              <a:pPr/>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AB0F0-1498-425E-A0D3-310BC16A23F4}" type="datetimeFigureOut">
              <a:rPr lang="en-US" smtClean="0"/>
              <a:pPr/>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AB0F0-1498-425E-A0D3-310BC16A23F4}" type="datetimeFigureOut">
              <a:rPr lang="en-US" smtClean="0"/>
              <a:pPr/>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AB0F0-1498-425E-A0D3-310BC16A23F4}" type="datetimeFigureOut">
              <a:rPr lang="en-US" smtClean="0"/>
              <a:pPr/>
              <a:t>6/1/2018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4C92-1B27-44A2-8ECC-984B74FC0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lthheritag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wealthheritage.com/" TargetMode="External"/><Relationship Id="rId7" Type="http://schemas.openxmlformats.org/officeDocument/2006/relationships/image" Target="../media/image6.jpeg"/><Relationship Id="rId2" Type="http://schemas.openxmlformats.org/officeDocument/2006/relationships/hyperlink" Target="http://www.tupropiobanco.com/"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4244"/>
            <a:ext cx="9144000" cy="1676400"/>
          </a:xfrm>
        </p:spPr>
        <p:txBody>
          <a:bodyPr>
            <a:normAutofit/>
          </a:bodyPr>
          <a:lstStyle/>
          <a:p>
            <a:r>
              <a:rPr lang="en-US" b="1" dirty="0"/>
              <a:t>FINANCIAL SECURITY SEMINAR</a:t>
            </a:r>
            <a:br>
              <a:rPr lang="en-US" b="1" dirty="0"/>
            </a:br>
            <a:r>
              <a:rPr lang="en-US" sz="3100" b="1" i="1" dirty="0"/>
              <a:t>“Become Your Own Bank”</a:t>
            </a:r>
          </a:p>
        </p:txBody>
      </p:sp>
      <p:sp>
        <p:nvSpPr>
          <p:cNvPr id="3" name="Subtitle 2"/>
          <p:cNvSpPr>
            <a:spLocks noGrp="1"/>
          </p:cNvSpPr>
          <p:nvPr>
            <p:ph type="subTitle" idx="1"/>
          </p:nvPr>
        </p:nvSpPr>
        <p:spPr>
          <a:xfrm>
            <a:off x="1273774" y="5029200"/>
            <a:ext cx="6400800" cy="1752600"/>
          </a:xfrm>
        </p:spPr>
        <p:txBody>
          <a:bodyPr/>
          <a:lstStyle/>
          <a:p>
            <a:r>
              <a:rPr lang="en-US" b="1" dirty="0">
                <a:solidFill>
                  <a:schemeClr val="tx1"/>
                </a:solidFill>
              </a:rPr>
              <a:t>Alex Barrón</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2017</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sp>
        <p:nvSpPr>
          <p:cNvPr id="9" name="TextBox 8"/>
          <p:cNvSpPr txBox="1"/>
          <p:nvPr/>
        </p:nvSpPr>
        <p:spPr>
          <a:xfrm>
            <a:off x="1219200" y="5791200"/>
            <a:ext cx="6705600" cy="584775"/>
          </a:xfrm>
          <a:prstGeom prst="rect">
            <a:avLst/>
          </a:prstGeom>
          <a:noFill/>
        </p:spPr>
        <p:txBody>
          <a:bodyPr wrap="square" rtlCol="0">
            <a:spAutoFit/>
          </a:bodyPr>
          <a:lstStyle/>
          <a:p>
            <a:pPr algn="ctr"/>
            <a:r>
              <a:rPr lang="en-US" sz="3200" b="1" u="sng" dirty="0">
                <a:hlinkClick r:id="rId3"/>
              </a:rPr>
              <a:t>www.wealthheritage.com</a:t>
            </a:r>
            <a:endParaRPr lang="en-US" sz="3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925" y="533400"/>
            <a:ext cx="3933287" cy="1163367"/>
          </a:xfrm>
          <a:prstGeom prst="rect">
            <a:avLst/>
          </a:prstGeom>
        </p:spPr>
      </p:pic>
      <p:sp>
        <p:nvSpPr>
          <p:cNvPr id="12" name="Title 1"/>
          <p:cNvSpPr txBox="1">
            <a:spLocks/>
          </p:cNvSpPr>
          <p:nvPr/>
        </p:nvSpPr>
        <p:spPr>
          <a:xfrm>
            <a:off x="3069624" y="1871662"/>
            <a:ext cx="300475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Present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Owner\Dropbox\Financial Freedom &amp; Success Institute\Logos\Instituto de Exito y Libertad Financiera - gold and bl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387"/>
            <a:ext cx="35433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3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How the Infinite Banking Concept (IBC) works</a:t>
            </a:r>
          </a:p>
        </p:txBody>
      </p:sp>
      <p:sp>
        <p:nvSpPr>
          <p:cNvPr id="3" name="Content Placeholder 2"/>
          <p:cNvSpPr>
            <a:spLocks noGrp="1"/>
          </p:cNvSpPr>
          <p:nvPr>
            <p:ph idx="1"/>
          </p:nvPr>
        </p:nvSpPr>
        <p:spPr>
          <a:xfrm>
            <a:off x="304800" y="1447800"/>
            <a:ext cx="8610600" cy="5181600"/>
          </a:xfrm>
        </p:spPr>
        <p:txBody>
          <a:bodyPr>
            <a:noAutofit/>
          </a:bodyPr>
          <a:lstStyle/>
          <a:p>
            <a:r>
              <a:rPr lang="en-US" sz="2400" i="1" dirty="0"/>
              <a:t>“The first step to practice of IBC is to take out a permanent life insurance policy that pays dividends, provided by a mutual insurance company (in which the insured, not stockholders, are the owners of the company).”</a:t>
            </a:r>
          </a:p>
          <a:p>
            <a:r>
              <a:rPr lang="en-US" sz="2400" i="1" dirty="0"/>
              <a:t>“Part of the "magic" of IBC is simply that it encourages households to save before making purchases, instead of buying cars and other things by getting into debt.”</a:t>
            </a:r>
          </a:p>
          <a:p>
            <a:r>
              <a:rPr lang="en-US" sz="2400" i="1" dirty="0"/>
              <a:t>“People who postpone consumption end up richer over time, compared to people who spend their lives immediately spending the check they receive.”</a:t>
            </a:r>
          </a:p>
          <a:p>
            <a:endParaRPr lang="en-US" sz="2400" i="1" dirty="0"/>
          </a:p>
          <a:p>
            <a:pPr algn="r">
              <a:buNone/>
            </a:pPr>
            <a:r>
              <a:rPr lang="en-US" sz="2400" i="1" dirty="0"/>
              <a:t>-How Privatized Banking Really Works</a:t>
            </a:r>
          </a:p>
          <a:p>
            <a:pPr algn="r">
              <a:buNone/>
            </a:pPr>
            <a:endParaRPr lang="en-US" sz="2400" dirty="0"/>
          </a:p>
        </p:txBody>
      </p:sp>
    </p:spTree>
    <p:extLst>
      <p:ext uri="{BB962C8B-B14F-4D97-AF65-F5344CB8AC3E}">
        <p14:creationId xmlns:p14="http://schemas.microsoft.com/office/powerpoint/2010/main" val="266608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86" y="4175"/>
            <a:ext cx="8062913" cy="1143000"/>
          </a:xfrm>
        </p:spPr>
        <p:txBody>
          <a:bodyPr>
            <a:normAutofit/>
          </a:bodyPr>
          <a:lstStyle/>
          <a:p>
            <a:r>
              <a:rPr lang="en-US" b="1" dirty="0"/>
              <a:t>BE YOUR OWN “BANK”!</a:t>
            </a:r>
            <a:r>
              <a:rPr lang="es-ES" b="1" dirty="0"/>
              <a:t> </a:t>
            </a:r>
            <a:endParaRPr lang="en-US" b="1" dirty="0"/>
          </a:p>
        </p:txBody>
      </p:sp>
      <p:sp>
        <p:nvSpPr>
          <p:cNvPr id="3" name="Content Placeholder 2"/>
          <p:cNvSpPr>
            <a:spLocks noGrp="1"/>
          </p:cNvSpPr>
          <p:nvPr>
            <p:ph sz="half" idx="1"/>
          </p:nvPr>
        </p:nvSpPr>
        <p:spPr>
          <a:xfrm>
            <a:off x="7306" y="1219200"/>
            <a:ext cx="8450893" cy="4114800"/>
          </a:xfrm>
        </p:spPr>
        <p:txBody>
          <a:bodyPr>
            <a:normAutofit/>
          </a:bodyPr>
          <a:lstStyle/>
          <a:p>
            <a:pPr>
              <a:buNone/>
            </a:pPr>
            <a:r>
              <a:rPr lang="en-US" sz="2400" b="1" u="sng" dirty="0"/>
              <a:t>OUR PURPOSE:</a:t>
            </a:r>
          </a:p>
          <a:p>
            <a:pPr>
              <a:buNone/>
            </a:pPr>
            <a:r>
              <a:rPr lang="en-US" sz="2400" dirty="0"/>
              <a:t>By learning how to Become Your Own BANK you can: </a:t>
            </a:r>
          </a:p>
          <a:p>
            <a:pPr marL="457200" indent="-457200">
              <a:buFont typeface="+mj-lt"/>
              <a:buAutoNum type="arabicPeriod"/>
            </a:pPr>
            <a:r>
              <a:rPr lang="en-US" sz="2400" dirty="0"/>
              <a:t>Provide Finance for your daily life purchases. </a:t>
            </a:r>
          </a:p>
          <a:p>
            <a:pPr marL="457200" indent="-457200">
              <a:buFont typeface="+mj-lt"/>
              <a:buAutoNum type="arabicPeriod"/>
            </a:pPr>
            <a:r>
              <a:rPr lang="en-US" sz="2400" dirty="0"/>
              <a:t>Cut off the Dependency on Banks from your Life and Pay yourself the Interest that you would have paid to them. </a:t>
            </a:r>
          </a:p>
          <a:p>
            <a:pPr marL="457200" indent="-457200">
              <a:buFont typeface="+mj-lt"/>
              <a:buAutoNum type="arabicPeriod"/>
            </a:pPr>
            <a:r>
              <a:rPr lang="en-US" sz="2400" dirty="0"/>
              <a:t>Finance the education of your children. </a:t>
            </a:r>
          </a:p>
          <a:p>
            <a:pPr marL="457200" indent="-457200">
              <a:buFont typeface="+mj-lt"/>
              <a:buAutoNum type="arabicPeriod"/>
            </a:pPr>
            <a:r>
              <a:rPr lang="en-US" sz="2400" dirty="0"/>
              <a:t>Prepare to have a predictable income in Retirement. </a:t>
            </a:r>
          </a:p>
          <a:p>
            <a:pPr marL="457200" indent="-457200">
              <a:buFont typeface="+mj-lt"/>
              <a:buAutoNum type="arabicPeriod"/>
            </a:pPr>
            <a:r>
              <a:rPr lang="en-US" sz="2400" dirty="0"/>
              <a:t>Take care of your Family once you are no longer here and leave them a Gift of Love.</a:t>
            </a:r>
          </a:p>
        </p:txBody>
      </p:sp>
      <p:sp>
        <p:nvSpPr>
          <p:cNvPr id="8" name="Content Placeholder 2"/>
          <p:cNvSpPr txBox="1">
            <a:spLocks/>
          </p:cNvSpPr>
          <p:nvPr/>
        </p:nvSpPr>
        <p:spPr>
          <a:xfrm>
            <a:off x="0" y="5029200"/>
            <a:ext cx="9144000" cy="1828800"/>
          </a:xfrm>
          <a:prstGeom prst="rect">
            <a:avLst/>
          </a:prstGeom>
        </p:spPr>
        <p:txBody>
          <a:bodyPr vert="horz" lIns="91440" tIns="45720" rIns="91440" bIns="45720" rtlCol="0">
            <a:noAutofit/>
          </a:bodyPr>
          <a:lstStyle/>
          <a:p>
            <a:pPr marL="342900" indent="-342900">
              <a:spcBef>
                <a:spcPct val="20000"/>
              </a:spcBef>
            </a:pPr>
            <a:r>
              <a:rPr lang="en-US" sz="2200" i="1" dirty="0">
                <a:solidFill>
                  <a:srgbClr val="7030A0"/>
                </a:solidFill>
              </a:rPr>
              <a:t> "The need for a person to finance themselves is </a:t>
            </a:r>
            <a:r>
              <a:rPr lang="en-US" sz="2200" b="1" i="1" dirty="0">
                <a:solidFill>
                  <a:srgbClr val="7030A0"/>
                </a:solidFill>
              </a:rPr>
              <a:t>much greater than their need for protection with life insurance</a:t>
            </a:r>
            <a:r>
              <a:rPr lang="en-US" sz="2200" i="1" dirty="0">
                <a:solidFill>
                  <a:srgbClr val="7030A0"/>
                </a:solidFill>
              </a:rPr>
              <a:t>. If you decide to solve the need to finance yourself through life insurance that pays dividends, you will automatically have much more life insurance and recover all the interest you are now paying to someone else. "- R. Nelson Nash</a:t>
            </a:r>
            <a:endParaRPr kumimoji="0" lang="en-US" sz="2200" b="0" i="0" u="none" strike="noStrike" kern="1200" cap="none" spc="0" normalizeH="0" baseline="0" noProof="0" dirty="0">
              <a:ln>
                <a:noFill/>
              </a:ln>
              <a:solidFill>
                <a:srgbClr val="7030A0"/>
              </a:solidFill>
              <a:effectLst/>
              <a:uLnTx/>
              <a:uFillTx/>
              <a:latin typeface="+mn-lt"/>
              <a:ea typeface="+mn-ea"/>
              <a:cs typeface="+mn-cs"/>
            </a:endParaRPr>
          </a:p>
        </p:txBody>
      </p:sp>
      <p:pic>
        <p:nvPicPr>
          <p:cNvPr id="10" name="Content Placeholder 9" descr="the bank of.jpg"/>
          <p:cNvPicPr>
            <a:picLocks noGrp="1" noChangeAspect="1"/>
          </p:cNvPicPr>
          <p:nvPr>
            <p:ph sz="half" idx="2"/>
          </p:nvPr>
        </p:nvPicPr>
        <p:blipFill>
          <a:blip r:embed="rId2" cstate="print"/>
          <a:stretch>
            <a:fillRect/>
          </a:stretch>
        </p:blipFill>
        <p:spPr>
          <a:xfrm>
            <a:off x="7010400" y="1295400"/>
            <a:ext cx="1600200" cy="10668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0"/>
            <a:ext cx="2124075" cy="628248"/>
          </a:xfrm>
          <a:prstGeom prst="rect">
            <a:avLst/>
          </a:prstGeom>
        </p:spPr>
      </p:pic>
    </p:spTree>
    <p:extLst>
      <p:ext uri="{BB962C8B-B14F-4D97-AF65-F5344CB8AC3E}">
        <p14:creationId xmlns:p14="http://schemas.microsoft.com/office/powerpoint/2010/main" val="329671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Why BECOME YOUR OWN BANK?</a:t>
            </a:r>
          </a:p>
        </p:txBody>
      </p:sp>
      <p:sp>
        <p:nvSpPr>
          <p:cNvPr id="3" name="Content Placeholder 2"/>
          <p:cNvSpPr>
            <a:spLocks noGrp="1"/>
          </p:cNvSpPr>
          <p:nvPr>
            <p:ph idx="1"/>
          </p:nvPr>
        </p:nvSpPr>
        <p:spPr>
          <a:xfrm>
            <a:off x="457200" y="1066800"/>
            <a:ext cx="8458200" cy="5791200"/>
          </a:xfrm>
        </p:spPr>
        <p:txBody>
          <a:bodyPr>
            <a:noAutofit/>
          </a:bodyPr>
          <a:lstStyle/>
          <a:p>
            <a:pPr>
              <a:buNone/>
            </a:pPr>
            <a:r>
              <a:rPr lang="en-US" sz="2000" dirty="0"/>
              <a:t>IMAGINE :</a:t>
            </a:r>
          </a:p>
          <a:p>
            <a:r>
              <a:rPr lang="en-US" sz="2000" dirty="0"/>
              <a:t>What would happen if you had your own bank? </a:t>
            </a:r>
          </a:p>
          <a:p>
            <a:r>
              <a:rPr lang="en-US" sz="2000" dirty="0"/>
              <a:t>Who would make all the interest? Well YOU of course!</a:t>
            </a:r>
          </a:p>
          <a:p>
            <a:pPr>
              <a:buNone/>
            </a:pPr>
            <a:endParaRPr lang="en-US" sz="2000" b="1" dirty="0"/>
          </a:p>
          <a:p>
            <a:pPr>
              <a:buNone/>
            </a:pPr>
            <a:r>
              <a:rPr lang="en-US" sz="2000" b="1" dirty="0"/>
              <a:t>The basic idea that we want to plant in your mind is that you need to replace your bank as soon as possible! You need to establish your "own bank" as early in life as possible so that you can save and at the same time lend the money you need to finance things and pay yourself the interest that you would otherwise have paid the bank. your "own bank" and become your best customer!</a:t>
            </a:r>
          </a:p>
          <a:p>
            <a:pPr>
              <a:buNone/>
            </a:pPr>
            <a:endParaRPr lang="en-US" sz="2000" dirty="0"/>
          </a:p>
          <a:p>
            <a:pPr>
              <a:buNone/>
            </a:pPr>
            <a:r>
              <a:rPr lang="en-US" sz="2000" i="1" dirty="0">
                <a:solidFill>
                  <a:srgbClr val="0000FF"/>
                </a:solidFill>
              </a:rPr>
              <a:t>  "The idea of ​​all this is to recapture the interest we are paying to banks and finance companies for the things we need during our lives, such as cars, education, homes, investment opportunities, business team, etc." - R. Nelson Nash</a:t>
            </a:r>
          </a:p>
          <a:p>
            <a:pPr>
              <a:buNone/>
            </a:pPr>
            <a:r>
              <a:rPr lang="en-US" sz="2000" b="1" dirty="0">
                <a:solidFill>
                  <a:srgbClr val="FF0000"/>
                </a:solidFill>
              </a:rPr>
              <a:t>STOP BORROWING MONEY FROM THE BANK TO CONSUME AND PAY INTEREST.</a:t>
            </a:r>
          </a:p>
        </p:txBody>
      </p:sp>
    </p:spTree>
    <p:extLst>
      <p:ext uri="{BB962C8B-B14F-4D97-AF65-F5344CB8AC3E}">
        <p14:creationId xmlns:p14="http://schemas.microsoft.com/office/powerpoint/2010/main" val="277550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t>How Do You REPLACE YOUR BANK?</a:t>
            </a:r>
          </a:p>
        </p:txBody>
      </p:sp>
      <p:sp>
        <p:nvSpPr>
          <p:cNvPr id="3" name="Content Placeholder 2"/>
          <p:cNvSpPr>
            <a:spLocks noGrp="1"/>
          </p:cNvSpPr>
          <p:nvPr>
            <p:ph idx="1"/>
          </p:nvPr>
        </p:nvSpPr>
        <p:spPr>
          <a:xfrm>
            <a:off x="304800" y="1143000"/>
            <a:ext cx="5867400" cy="5486400"/>
          </a:xfrm>
        </p:spPr>
        <p:txBody>
          <a:bodyPr>
            <a:noAutofit/>
          </a:bodyPr>
          <a:lstStyle/>
          <a:p>
            <a:pPr>
              <a:buNone/>
            </a:pPr>
            <a:r>
              <a:rPr lang="en-US" sz="2800" b="1" u="sng" dirty="0"/>
              <a:t>A Change of Mindset - About the role of money and banking in your life</a:t>
            </a:r>
          </a:p>
          <a:p>
            <a:r>
              <a:rPr lang="en-US" sz="2800" dirty="0"/>
              <a:t>Who do you enrich every time you buy and finance something? The Bank or yourself? </a:t>
            </a:r>
          </a:p>
          <a:p>
            <a:r>
              <a:rPr lang="en-US" sz="2800" dirty="0"/>
              <a:t>Who controls how much they can lend you and at what interest rate? The bank or you?</a:t>
            </a:r>
          </a:p>
          <a:p>
            <a:r>
              <a:rPr lang="en-US" sz="2800" dirty="0"/>
              <a:t> If you had a choice, who would you like to be? The customer of the Bank? Or the owner of the Bank?</a:t>
            </a:r>
            <a:endParaRPr lang="en-US" sz="2800" i="1" dirty="0"/>
          </a:p>
          <a:p>
            <a:pPr>
              <a:buNone/>
            </a:pPr>
            <a:endParaRPr lang="en-US" sz="2800" i="1" dirty="0"/>
          </a:p>
          <a:p>
            <a:pPr algn="r">
              <a:buNone/>
            </a:pPr>
            <a:endParaRPr lang="en-US" sz="2800" dirty="0"/>
          </a:p>
        </p:txBody>
      </p:sp>
      <p:pic>
        <p:nvPicPr>
          <p:cNvPr id="6" name="Picture 5" descr="who is the banker.jpg"/>
          <p:cNvPicPr>
            <a:picLocks noChangeAspect="1"/>
          </p:cNvPicPr>
          <p:nvPr/>
        </p:nvPicPr>
        <p:blipFill>
          <a:blip r:embed="rId2" cstate="print"/>
          <a:stretch>
            <a:fillRect/>
          </a:stretch>
        </p:blipFill>
        <p:spPr>
          <a:xfrm>
            <a:off x="5867400" y="2133600"/>
            <a:ext cx="3352800" cy="1816100"/>
          </a:xfrm>
          <a:prstGeom prst="rect">
            <a:avLst/>
          </a:prstGeom>
        </p:spPr>
      </p:pic>
    </p:spTree>
    <p:extLst>
      <p:ext uri="{BB962C8B-B14F-4D97-AF65-F5344CB8AC3E}">
        <p14:creationId xmlns:p14="http://schemas.microsoft.com/office/powerpoint/2010/main" val="27555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t>What is REPLACING YOUR BANK all About?</a:t>
            </a:r>
          </a:p>
        </p:txBody>
      </p:sp>
      <p:sp>
        <p:nvSpPr>
          <p:cNvPr id="4" name="Content Placeholder 2"/>
          <p:cNvSpPr txBox="1">
            <a:spLocks/>
          </p:cNvSpPr>
          <p:nvPr/>
        </p:nvSpPr>
        <p:spPr>
          <a:xfrm>
            <a:off x="304800" y="1295400"/>
            <a:ext cx="8382000" cy="5334000"/>
          </a:xfrm>
          <a:prstGeom prst="rect">
            <a:avLst/>
          </a:prstGeom>
        </p:spPr>
        <p:txBody>
          <a:bodyPr vert="horz" lIns="91440" tIns="45720" rIns="91440" bIns="45720" rtlCol="0">
            <a:noAutofit/>
          </a:bodyPr>
          <a:lstStyle/>
          <a:p>
            <a:pPr marL="342900" lvl="0" indent="-342900">
              <a:spcBef>
                <a:spcPct val="20000"/>
              </a:spcBef>
              <a:defRPr/>
            </a:pPr>
            <a:r>
              <a:rPr lang="en-US" sz="2400" b="1" u="sng" dirty="0"/>
              <a:t>REPLACING YOUR BANK is a concept, a philosophy, a way of life</a:t>
            </a:r>
            <a:r>
              <a:rPr lang="en-US" sz="2400" dirty="0"/>
              <a:t>.</a:t>
            </a:r>
          </a:p>
          <a:p>
            <a:pPr marL="342900" lvl="0" indent="-342900">
              <a:spcBef>
                <a:spcPct val="20000"/>
              </a:spcBef>
              <a:buFont typeface="Arial" pitchFamily="34" charset="0"/>
              <a:buChar char="•"/>
              <a:defRPr/>
            </a:pPr>
            <a:r>
              <a:rPr lang="en-US" sz="2400" dirty="0"/>
              <a:t> If you decide to become your own "farmer" and provide your own food, you would need to put in some "investment" - buy seeds, fertilizer, water, and invest time planting the seeds, fertilizing and watering maybe for a few years before you see the fruits. </a:t>
            </a:r>
          </a:p>
          <a:p>
            <a:pPr marL="342900" lvl="0" indent="-342900">
              <a:spcBef>
                <a:spcPct val="20000"/>
              </a:spcBef>
              <a:buFont typeface="Arial" pitchFamily="34" charset="0"/>
              <a:buChar char="•"/>
              <a:defRPr/>
            </a:pPr>
            <a:r>
              <a:rPr lang="en-US" sz="2400" dirty="0"/>
              <a:t>You will "Pay the Price" at the beginning in the first years, but eventually you will have a great harvest and too much food, so much that you will have enough reserves to be self-sufficient for the rest of your life. </a:t>
            </a:r>
          </a:p>
          <a:p>
            <a:pPr marL="342900" lvl="0" indent="-342900">
              <a:spcBef>
                <a:spcPct val="20000"/>
              </a:spcBef>
              <a:buFont typeface="Arial" pitchFamily="34" charset="0"/>
              <a:buChar char="•"/>
              <a:defRPr/>
            </a:pPr>
            <a:r>
              <a:rPr lang="en-US" sz="2400" dirty="0"/>
              <a:t>BY REPLACING YOUR BANK, self-financing what you need, you can dramatically change the course of your life and that of your family for generations.</a:t>
            </a:r>
            <a:endParaRPr kumimoji="0" lang="en-US" sz="24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38255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90" y="0"/>
            <a:ext cx="8229600" cy="1143000"/>
          </a:xfrm>
        </p:spPr>
        <p:txBody>
          <a:bodyPr>
            <a:normAutofit fontScale="90000"/>
          </a:bodyPr>
          <a:lstStyle/>
          <a:p>
            <a:r>
              <a:rPr lang="en-US" b="1" dirty="0"/>
              <a:t>The Ideal Solution is </a:t>
            </a:r>
            <a:br>
              <a:rPr lang="en-US" b="1" dirty="0"/>
            </a:br>
            <a:r>
              <a:rPr lang="en-US" b="1" dirty="0"/>
              <a:t>"Become Your Own Bank"</a:t>
            </a:r>
          </a:p>
        </p:txBody>
      </p:sp>
      <p:sp>
        <p:nvSpPr>
          <p:cNvPr id="3" name="Content Placeholder 2"/>
          <p:cNvSpPr>
            <a:spLocks noGrp="1"/>
          </p:cNvSpPr>
          <p:nvPr>
            <p:ph idx="1"/>
          </p:nvPr>
        </p:nvSpPr>
        <p:spPr>
          <a:xfrm>
            <a:off x="139890" y="1143000"/>
            <a:ext cx="9004110" cy="4525963"/>
          </a:xfrm>
        </p:spPr>
        <p:txBody>
          <a:bodyPr>
            <a:normAutofit/>
          </a:bodyPr>
          <a:lstStyle/>
          <a:p>
            <a:pPr>
              <a:buNone/>
            </a:pPr>
            <a:r>
              <a:rPr lang="en-US" sz="3000" dirty="0"/>
              <a:t>What do you need? </a:t>
            </a:r>
          </a:p>
          <a:p>
            <a:r>
              <a:rPr lang="en-US" sz="3000" dirty="0"/>
              <a:t>Something that serves as a  "Bank" </a:t>
            </a:r>
          </a:p>
          <a:p>
            <a:pPr>
              <a:buNone/>
            </a:pPr>
            <a:r>
              <a:rPr lang="en-US" sz="3000" dirty="0"/>
              <a:t>	- A Savings Plan that pays interest </a:t>
            </a:r>
          </a:p>
          <a:p>
            <a:pPr>
              <a:buNone/>
            </a:pPr>
            <a:r>
              <a:rPr lang="en-US" sz="3000" dirty="0"/>
              <a:t>	- A Credit Line with flexible payments and low interest </a:t>
            </a:r>
          </a:p>
          <a:p>
            <a:r>
              <a:rPr lang="en-US" sz="3000" dirty="0"/>
              <a:t>That Serves to Protect Your Family </a:t>
            </a:r>
          </a:p>
          <a:p>
            <a:r>
              <a:rPr lang="en-US" sz="3000" dirty="0"/>
              <a:t>That serves as Retirement Fund (pays Income)</a:t>
            </a:r>
          </a:p>
        </p:txBody>
      </p:sp>
      <p:sp>
        <p:nvSpPr>
          <p:cNvPr id="4" name="TextBox 3"/>
          <p:cNvSpPr txBox="1"/>
          <p:nvPr/>
        </p:nvSpPr>
        <p:spPr>
          <a:xfrm>
            <a:off x="26158" y="4572000"/>
            <a:ext cx="8991600" cy="1938992"/>
          </a:xfrm>
          <a:prstGeom prst="rect">
            <a:avLst/>
          </a:prstGeom>
          <a:noFill/>
        </p:spPr>
        <p:txBody>
          <a:bodyPr wrap="square" rtlCol="0">
            <a:spAutoFit/>
          </a:bodyPr>
          <a:lstStyle/>
          <a:p>
            <a:r>
              <a:rPr lang="en-US" sz="2400" i="1" dirty="0">
                <a:solidFill>
                  <a:srgbClr val="7030A0"/>
                </a:solidFill>
              </a:rPr>
              <a:t>The financial needs of a person are much greater than the need to be protected with life insurance. If someone solved their financial needs through the dividends to pay their life insurance, it would automatically be worth much more insurance and recover all the interest that currently pays to someone else.- R. Nelson Nash</a:t>
            </a:r>
            <a:endParaRPr lang="es-MX" sz="2400" i="1" dirty="0">
              <a:solidFill>
                <a:srgbClr val="7030A0"/>
              </a:solidFill>
            </a:endParaRPr>
          </a:p>
        </p:txBody>
      </p:sp>
    </p:spTree>
    <p:extLst>
      <p:ext uri="{BB962C8B-B14F-4D97-AF65-F5344CB8AC3E}">
        <p14:creationId xmlns:p14="http://schemas.microsoft.com/office/powerpoint/2010/main" val="6567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 </a:t>
            </a:r>
            <a:r>
              <a:rPr lang="en-US" b="1" dirty="0" err="1"/>
              <a:t>Preguntas</a:t>
            </a:r>
            <a:r>
              <a:rPr lang="en-US" b="1" dirty="0"/>
              <a:t>? </a:t>
            </a:r>
            <a:r>
              <a:rPr lang="es-ES" b="1" dirty="0"/>
              <a:t>¿ </a:t>
            </a:r>
            <a:r>
              <a:rPr lang="en-US" b="1" dirty="0" err="1"/>
              <a:t>Comentarios</a:t>
            </a:r>
            <a:r>
              <a:rPr lang="en-US" b="1" dirty="0"/>
              <a:t>?</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spTree>
    <p:extLst>
      <p:ext uri="{BB962C8B-B14F-4D97-AF65-F5344CB8AC3E}">
        <p14:creationId xmlns:p14="http://schemas.microsoft.com/office/powerpoint/2010/main" val="284663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 </a:t>
            </a:r>
            <a:r>
              <a:rPr lang="en-US" b="1" dirty="0" err="1"/>
              <a:t>Seguro</a:t>
            </a:r>
            <a:r>
              <a:rPr lang="en-US" b="1" dirty="0"/>
              <a:t> de Vida Permanente </a:t>
            </a:r>
            <a:br>
              <a:rPr lang="en-US" b="1" dirty="0"/>
            </a:br>
            <a:r>
              <a:rPr lang="en-US" b="1" dirty="0"/>
              <a:t>“Se </a:t>
            </a:r>
            <a:r>
              <a:rPr lang="en-US" b="1" dirty="0" err="1"/>
              <a:t>Tu</a:t>
            </a:r>
            <a:r>
              <a:rPr lang="en-US" b="1" dirty="0"/>
              <a:t> </a:t>
            </a:r>
            <a:r>
              <a:rPr lang="en-US" b="1" dirty="0" err="1"/>
              <a:t>Propio</a:t>
            </a:r>
            <a:r>
              <a:rPr lang="en-US" b="1" dirty="0"/>
              <a:t> Banco”</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t>3 </a:t>
            </a:r>
            <a:r>
              <a:rPr lang="en-US" dirty="0" err="1"/>
              <a:t>Componentes</a:t>
            </a:r>
            <a:r>
              <a:rPr lang="en-US" dirty="0"/>
              <a:t>:</a:t>
            </a:r>
          </a:p>
          <a:p>
            <a:r>
              <a:rPr lang="en-US" b="1" dirty="0" err="1"/>
              <a:t>Seguro</a:t>
            </a:r>
            <a:r>
              <a:rPr lang="en-US" b="1" dirty="0"/>
              <a:t> Base </a:t>
            </a:r>
            <a:r>
              <a:rPr lang="en-US" dirty="0"/>
              <a:t>(Whole Life) – </a:t>
            </a:r>
            <a:r>
              <a:rPr lang="en-US" dirty="0" err="1"/>
              <a:t>Te</a:t>
            </a:r>
            <a:r>
              <a:rPr lang="en-US" dirty="0"/>
              <a:t> Da </a:t>
            </a:r>
            <a:r>
              <a:rPr lang="en-US" dirty="0" err="1"/>
              <a:t>Seguro</a:t>
            </a:r>
            <a:r>
              <a:rPr lang="en-US" dirty="0"/>
              <a:t> Permanente y </a:t>
            </a:r>
            <a:r>
              <a:rPr lang="en-US" dirty="0" err="1"/>
              <a:t>Paga</a:t>
            </a:r>
            <a:r>
              <a:rPr lang="en-US" dirty="0"/>
              <a:t> </a:t>
            </a:r>
            <a:r>
              <a:rPr lang="en-US" dirty="0" err="1"/>
              <a:t>Dividendos</a:t>
            </a:r>
            <a:endParaRPr lang="en-US" dirty="0"/>
          </a:p>
          <a:p>
            <a:r>
              <a:rPr lang="en-US" b="1" dirty="0" err="1"/>
              <a:t>Seguro</a:t>
            </a:r>
            <a:r>
              <a:rPr lang="en-US" b="1" dirty="0"/>
              <a:t> Temporal </a:t>
            </a:r>
            <a:r>
              <a:rPr lang="en-US" dirty="0"/>
              <a:t>(Term Life) – </a:t>
            </a:r>
            <a:r>
              <a:rPr lang="en-US" dirty="0" err="1"/>
              <a:t>Te</a:t>
            </a:r>
            <a:r>
              <a:rPr lang="en-US" dirty="0"/>
              <a:t> Da </a:t>
            </a:r>
            <a:r>
              <a:rPr lang="en-US" dirty="0" err="1"/>
              <a:t>Seguro</a:t>
            </a:r>
            <a:r>
              <a:rPr lang="en-US" dirty="0"/>
              <a:t> </a:t>
            </a:r>
            <a:r>
              <a:rPr lang="en-US" dirty="0" err="1"/>
              <a:t>Por</a:t>
            </a:r>
            <a:r>
              <a:rPr lang="en-US" dirty="0"/>
              <a:t> 10-30 </a:t>
            </a:r>
            <a:r>
              <a:rPr lang="en-US" dirty="0" err="1"/>
              <a:t>años</a:t>
            </a:r>
            <a:r>
              <a:rPr lang="en-US" dirty="0"/>
              <a:t> y </a:t>
            </a:r>
            <a:r>
              <a:rPr lang="en-US" dirty="0" err="1"/>
              <a:t>te</a:t>
            </a:r>
            <a:r>
              <a:rPr lang="en-US" dirty="0"/>
              <a:t> da </a:t>
            </a:r>
            <a:r>
              <a:rPr lang="en-US" dirty="0" err="1"/>
              <a:t>Capacidad</a:t>
            </a:r>
            <a:r>
              <a:rPr lang="en-US" dirty="0"/>
              <a:t> para </a:t>
            </a:r>
            <a:r>
              <a:rPr lang="en-US" dirty="0" err="1"/>
              <a:t>Ahorrar</a:t>
            </a:r>
            <a:endParaRPr lang="en-US" dirty="0"/>
          </a:p>
          <a:p>
            <a:r>
              <a:rPr lang="en-US" b="1" dirty="0" err="1"/>
              <a:t>Seguro</a:t>
            </a:r>
            <a:r>
              <a:rPr lang="en-US" b="1" dirty="0"/>
              <a:t> </a:t>
            </a:r>
            <a:r>
              <a:rPr lang="en-US" b="1" dirty="0" err="1"/>
              <a:t>Adicional</a:t>
            </a:r>
            <a:r>
              <a:rPr lang="en-US" b="1" dirty="0"/>
              <a:t> </a:t>
            </a:r>
            <a:r>
              <a:rPr lang="en-US" dirty="0"/>
              <a:t>(Paid Up Addition – PUA) – </a:t>
            </a:r>
            <a:r>
              <a:rPr lang="en-US" dirty="0" err="1"/>
              <a:t>Te</a:t>
            </a:r>
            <a:r>
              <a:rPr lang="en-US" dirty="0"/>
              <a:t> Da Cash Value, </a:t>
            </a:r>
            <a:r>
              <a:rPr lang="en-US" dirty="0" err="1"/>
              <a:t>Rendimiento</a:t>
            </a:r>
            <a:r>
              <a:rPr lang="en-US" dirty="0"/>
              <a:t>, y </a:t>
            </a:r>
            <a:r>
              <a:rPr lang="en-US" dirty="0" err="1"/>
              <a:t>Seguro</a:t>
            </a:r>
            <a:r>
              <a:rPr lang="en-US" dirty="0"/>
              <a:t> Extra.  Este </a:t>
            </a:r>
            <a:r>
              <a:rPr lang="en-US" dirty="0" err="1"/>
              <a:t>te</a:t>
            </a:r>
            <a:r>
              <a:rPr lang="en-US" dirty="0"/>
              <a:t> </a:t>
            </a:r>
            <a:r>
              <a:rPr lang="en-US" dirty="0" err="1"/>
              <a:t>permite</a:t>
            </a:r>
            <a:r>
              <a:rPr lang="en-US" dirty="0"/>
              <a:t> </a:t>
            </a:r>
            <a:r>
              <a:rPr lang="en-US" dirty="0" err="1"/>
              <a:t>ahorrar</a:t>
            </a:r>
            <a:r>
              <a:rPr lang="en-US" dirty="0"/>
              <a:t> y </a:t>
            </a:r>
            <a:r>
              <a:rPr lang="en-US" dirty="0" err="1"/>
              <a:t>pedir</a:t>
            </a:r>
            <a:r>
              <a:rPr lang="en-US" dirty="0"/>
              <a:t> </a:t>
            </a:r>
            <a:r>
              <a:rPr lang="en-US" dirty="0" err="1"/>
              <a:t>prestado</a:t>
            </a:r>
            <a:r>
              <a:rPr lang="en-US" dirty="0"/>
              <a:t>.</a:t>
            </a:r>
          </a:p>
        </p:txBody>
      </p:sp>
    </p:spTree>
    <p:extLst>
      <p:ext uri="{BB962C8B-B14F-4D97-AF65-F5344CB8AC3E}">
        <p14:creationId xmlns:p14="http://schemas.microsoft.com/office/powerpoint/2010/main" val="102530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Beneficios</a:t>
            </a:r>
            <a:r>
              <a:rPr lang="en-US" b="1" dirty="0"/>
              <a:t> de Un </a:t>
            </a:r>
            <a:r>
              <a:rPr lang="en-US" b="1" dirty="0" err="1"/>
              <a:t>Seguro</a:t>
            </a:r>
            <a:r>
              <a:rPr lang="en-US" b="1" dirty="0"/>
              <a:t> de Vida Permanente “Se </a:t>
            </a:r>
            <a:r>
              <a:rPr lang="en-US" b="1" dirty="0" err="1"/>
              <a:t>Tu</a:t>
            </a:r>
            <a:r>
              <a:rPr lang="en-US" b="1" dirty="0"/>
              <a:t> </a:t>
            </a:r>
            <a:r>
              <a:rPr lang="en-US" b="1" dirty="0" err="1"/>
              <a:t>Propio</a:t>
            </a:r>
            <a:r>
              <a:rPr lang="en-US" b="1" dirty="0"/>
              <a:t> Banco”</a:t>
            </a:r>
          </a:p>
        </p:txBody>
      </p:sp>
      <p:sp>
        <p:nvSpPr>
          <p:cNvPr id="3" name="Content Placeholder 2"/>
          <p:cNvSpPr>
            <a:spLocks noGrp="1"/>
          </p:cNvSpPr>
          <p:nvPr>
            <p:ph idx="1"/>
          </p:nvPr>
        </p:nvSpPr>
        <p:spPr>
          <a:xfrm>
            <a:off x="457200" y="1600200"/>
            <a:ext cx="8534400" cy="5257800"/>
          </a:xfrm>
        </p:spPr>
        <p:txBody>
          <a:bodyPr>
            <a:normAutofit fontScale="92500" lnSpcReduction="20000"/>
          </a:bodyPr>
          <a:lstStyle/>
          <a:p>
            <a:pPr marL="0" indent="0">
              <a:buNone/>
            </a:pPr>
            <a:r>
              <a:rPr lang="en-US" dirty="0"/>
              <a:t>Un </a:t>
            </a:r>
            <a:r>
              <a:rPr lang="en-US" dirty="0" err="1"/>
              <a:t>Seguro</a:t>
            </a:r>
            <a:r>
              <a:rPr lang="en-US" dirty="0"/>
              <a:t> Permanente “Se </a:t>
            </a:r>
            <a:r>
              <a:rPr lang="en-US" dirty="0" err="1"/>
              <a:t>Tu</a:t>
            </a:r>
            <a:r>
              <a:rPr lang="en-US" dirty="0"/>
              <a:t> </a:t>
            </a:r>
            <a:r>
              <a:rPr lang="en-US" dirty="0" err="1"/>
              <a:t>Propio</a:t>
            </a:r>
            <a:r>
              <a:rPr lang="en-US" dirty="0"/>
              <a:t> Banco”:</a:t>
            </a:r>
          </a:p>
          <a:p>
            <a:r>
              <a:rPr lang="en-US" dirty="0" err="1"/>
              <a:t>Es</a:t>
            </a:r>
            <a:r>
              <a:rPr lang="en-US" dirty="0"/>
              <a:t> Permanente – El </a:t>
            </a:r>
            <a:r>
              <a:rPr lang="en-US" dirty="0" err="1"/>
              <a:t>Beneficio</a:t>
            </a:r>
            <a:r>
              <a:rPr lang="en-US" dirty="0"/>
              <a:t> Base y PUA </a:t>
            </a:r>
            <a:r>
              <a:rPr lang="en-US" dirty="0" err="1"/>
              <a:t>nunca</a:t>
            </a:r>
            <a:r>
              <a:rPr lang="en-US" dirty="0"/>
              <a:t> </a:t>
            </a:r>
            <a:r>
              <a:rPr lang="en-US" dirty="0" err="1"/>
              <a:t>expiran</a:t>
            </a:r>
            <a:endParaRPr lang="en-US" dirty="0"/>
          </a:p>
          <a:p>
            <a:r>
              <a:rPr lang="en-US" dirty="0"/>
              <a:t>Cuesta </a:t>
            </a:r>
            <a:r>
              <a:rPr lang="en-US" dirty="0" err="1"/>
              <a:t>menos</a:t>
            </a:r>
            <a:r>
              <a:rPr lang="en-US" dirty="0"/>
              <a:t> (</a:t>
            </a:r>
            <a:r>
              <a:rPr lang="en-US" dirty="0" err="1"/>
              <a:t>Primas</a:t>
            </a:r>
            <a:r>
              <a:rPr lang="en-US" dirty="0"/>
              <a:t> Mas </a:t>
            </a:r>
            <a:r>
              <a:rPr lang="en-US" dirty="0" err="1"/>
              <a:t>Bajas</a:t>
            </a:r>
            <a:r>
              <a:rPr lang="en-US" dirty="0"/>
              <a:t> y Flexibles)</a:t>
            </a:r>
          </a:p>
          <a:p>
            <a:r>
              <a:rPr lang="en-US" dirty="0"/>
              <a:t>Las </a:t>
            </a:r>
            <a:r>
              <a:rPr lang="en-US" dirty="0" err="1"/>
              <a:t>Comisiones</a:t>
            </a:r>
            <a:r>
              <a:rPr lang="en-US" dirty="0"/>
              <a:t> son </a:t>
            </a:r>
            <a:r>
              <a:rPr lang="en-US" dirty="0" err="1"/>
              <a:t>Bajas</a:t>
            </a:r>
            <a:r>
              <a:rPr lang="en-US" dirty="0"/>
              <a:t> </a:t>
            </a:r>
            <a:r>
              <a:rPr lang="en-US" dirty="0" err="1"/>
              <a:t>comparadas</a:t>
            </a:r>
            <a:r>
              <a:rPr lang="en-US" dirty="0"/>
              <a:t> a un Whole Life</a:t>
            </a:r>
          </a:p>
          <a:p>
            <a:r>
              <a:rPr lang="en-US" dirty="0" err="1"/>
              <a:t>Tarda</a:t>
            </a:r>
            <a:r>
              <a:rPr lang="en-US" dirty="0"/>
              <a:t> </a:t>
            </a:r>
            <a:r>
              <a:rPr lang="en-US" dirty="0" err="1"/>
              <a:t>poco</a:t>
            </a:r>
            <a:r>
              <a:rPr lang="en-US" dirty="0"/>
              <a:t> </a:t>
            </a:r>
            <a:r>
              <a:rPr lang="en-US" dirty="0" err="1"/>
              <a:t>tiempo</a:t>
            </a:r>
            <a:r>
              <a:rPr lang="en-US" dirty="0"/>
              <a:t> </a:t>
            </a:r>
            <a:r>
              <a:rPr lang="en-US" dirty="0" err="1"/>
              <a:t>en</a:t>
            </a:r>
            <a:r>
              <a:rPr lang="en-US" dirty="0"/>
              <a:t> </a:t>
            </a:r>
            <a:r>
              <a:rPr lang="en-US" dirty="0" err="1"/>
              <a:t>acumular</a:t>
            </a:r>
            <a:r>
              <a:rPr lang="en-US" dirty="0"/>
              <a:t> </a:t>
            </a:r>
            <a:r>
              <a:rPr lang="en-US" dirty="0" err="1"/>
              <a:t>Dinero</a:t>
            </a:r>
            <a:r>
              <a:rPr lang="en-US" dirty="0"/>
              <a:t> </a:t>
            </a:r>
            <a:r>
              <a:rPr lang="en-US" dirty="0" err="1"/>
              <a:t>en</a:t>
            </a:r>
            <a:r>
              <a:rPr lang="en-US" dirty="0"/>
              <a:t> </a:t>
            </a:r>
            <a:r>
              <a:rPr lang="en-US" dirty="0" err="1"/>
              <a:t>Efectivo</a:t>
            </a:r>
            <a:r>
              <a:rPr lang="en-US" dirty="0"/>
              <a:t> (Cash Value) </a:t>
            </a:r>
          </a:p>
          <a:p>
            <a:r>
              <a:rPr lang="en-US" dirty="0"/>
              <a:t>Se </a:t>
            </a:r>
            <a:r>
              <a:rPr lang="en-US" dirty="0" err="1"/>
              <a:t>puede</a:t>
            </a:r>
            <a:r>
              <a:rPr lang="en-US" dirty="0"/>
              <a:t> </a:t>
            </a:r>
            <a:r>
              <a:rPr lang="en-US" dirty="0" err="1"/>
              <a:t>pedir</a:t>
            </a:r>
            <a:r>
              <a:rPr lang="en-US" dirty="0"/>
              <a:t> </a:t>
            </a:r>
            <a:r>
              <a:rPr lang="en-US" dirty="0" err="1"/>
              <a:t>dinero</a:t>
            </a:r>
            <a:r>
              <a:rPr lang="en-US" dirty="0"/>
              <a:t> </a:t>
            </a:r>
            <a:r>
              <a:rPr lang="en-US" dirty="0" err="1"/>
              <a:t>prestado</a:t>
            </a:r>
            <a:r>
              <a:rPr lang="en-US" dirty="0"/>
              <a:t> </a:t>
            </a:r>
            <a:r>
              <a:rPr lang="en-US" dirty="0" err="1"/>
              <a:t>facilmente</a:t>
            </a:r>
            <a:r>
              <a:rPr lang="en-US" dirty="0"/>
              <a:t> con </a:t>
            </a:r>
            <a:r>
              <a:rPr lang="en-US" dirty="0" err="1"/>
              <a:t>algunas</a:t>
            </a:r>
            <a:r>
              <a:rPr lang="en-US" dirty="0"/>
              <a:t> </a:t>
            </a:r>
            <a:r>
              <a:rPr lang="en-US" dirty="0" err="1"/>
              <a:t>compañias</a:t>
            </a:r>
            <a:r>
              <a:rPr lang="en-US" dirty="0"/>
              <a:t> de </a:t>
            </a:r>
            <a:r>
              <a:rPr lang="en-US" dirty="0" err="1"/>
              <a:t>seguros</a:t>
            </a:r>
            <a:r>
              <a:rPr lang="en-US" dirty="0"/>
              <a:t> que </a:t>
            </a:r>
            <a:r>
              <a:rPr lang="en-US" dirty="0" err="1"/>
              <a:t>entienden</a:t>
            </a:r>
            <a:r>
              <a:rPr lang="en-US" dirty="0"/>
              <a:t> </a:t>
            </a:r>
            <a:r>
              <a:rPr lang="en-US" dirty="0" err="1"/>
              <a:t>esta</a:t>
            </a:r>
            <a:r>
              <a:rPr lang="en-US" dirty="0"/>
              <a:t> </a:t>
            </a:r>
            <a:r>
              <a:rPr lang="en-US" dirty="0" err="1"/>
              <a:t>estrategia</a:t>
            </a:r>
            <a:r>
              <a:rPr lang="en-US" dirty="0"/>
              <a:t> y </a:t>
            </a:r>
            <a:r>
              <a:rPr lang="en-US" dirty="0" err="1"/>
              <a:t>los</a:t>
            </a:r>
            <a:r>
              <a:rPr lang="en-US" dirty="0"/>
              <a:t> </a:t>
            </a:r>
            <a:r>
              <a:rPr lang="en-US" dirty="0" err="1"/>
              <a:t>pagos</a:t>
            </a:r>
            <a:r>
              <a:rPr lang="en-US" dirty="0"/>
              <a:t> son flexibles</a:t>
            </a:r>
          </a:p>
          <a:p>
            <a:r>
              <a:rPr lang="en-US" dirty="0"/>
              <a:t>El </a:t>
            </a:r>
            <a:r>
              <a:rPr lang="en-US" dirty="0" err="1"/>
              <a:t>Beneficio</a:t>
            </a:r>
            <a:r>
              <a:rPr lang="en-US" dirty="0"/>
              <a:t> de </a:t>
            </a:r>
            <a:r>
              <a:rPr lang="en-US" dirty="0" err="1"/>
              <a:t>Muerte</a:t>
            </a:r>
            <a:r>
              <a:rPr lang="en-US" dirty="0"/>
              <a:t> </a:t>
            </a:r>
            <a:r>
              <a:rPr lang="en-US" dirty="0" err="1"/>
              <a:t>Puede</a:t>
            </a:r>
            <a:r>
              <a:rPr lang="en-US" dirty="0"/>
              <a:t> </a:t>
            </a:r>
            <a:r>
              <a:rPr lang="en-US" dirty="0" err="1"/>
              <a:t>Crecer</a:t>
            </a:r>
            <a:r>
              <a:rPr lang="en-US" dirty="0"/>
              <a:t> </a:t>
            </a:r>
            <a:r>
              <a:rPr lang="en-US" dirty="0" err="1"/>
              <a:t>Rapidamente</a:t>
            </a:r>
            <a:endParaRPr lang="en-US" dirty="0"/>
          </a:p>
        </p:txBody>
      </p:sp>
    </p:spTree>
    <p:extLst>
      <p:ext uri="{BB962C8B-B14F-4D97-AF65-F5344CB8AC3E}">
        <p14:creationId xmlns:p14="http://schemas.microsoft.com/office/powerpoint/2010/main" val="419260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fontScale="90000"/>
          </a:bodyPr>
          <a:lstStyle/>
          <a:p>
            <a:r>
              <a:rPr lang="en-US" b="1" dirty="0"/>
              <a:t>3 </a:t>
            </a:r>
            <a:r>
              <a:rPr lang="en-US" b="1" dirty="0" err="1"/>
              <a:t>Componentes</a:t>
            </a:r>
            <a:r>
              <a:rPr lang="en-US" b="1" dirty="0"/>
              <a:t> de </a:t>
            </a:r>
            <a:r>
              <a:rPr lang="en-US" b="1" dirty="0" err="1"/>
              <a:t>una</a:t>
            </a:r>
            <a:r>
              <a:rPr lang="en-US" b="1" dirty="0"/>
              <a:t> </a:t>
            </a:r>
            <a:r>
              <a:rPr lang="en-US" b="1" dirty="0" err="1"/>
              <a:t>Póliza</a:t>
            </a:r>
            <a:r>
              <a:rPr lang="en-US" b="1" dirty="0"/>
              <a:t> </a:t>
            </a:r>
            <a:r>
              <a:rPr lang="en-US" b="1" dirty="0" err="1"/>
              <a:t>Diseñada</a:t>
            </a:r>
            <a:r>
              <a:rPr lang="en-US" b="1" dirty="0"/>
              <a:t> </a:t>
            </a:r>
            <a:r>
              <a:rPr lang="en-US" b="1" dirty="0" err="1"/>
              <a:t>Correctamente</a:t>
            </a:r>
            <a:endParaRPr lang="en-US" b="1" dirty="0"/>
          </a:p>
        </p:txBody>
      </p:sp>
      <p:sp>
        <p:nvSpPr>
          <p:cNvPr id="3" name="Content Placeholder 2"/>
          <p:cNvSpPr>
            <a:spLocks noGrp="1"/>
          </p:cNvSpPr>
          <p:nvPr>
            <p:ph idx="1"/>
          </p:nvPr>
        </p:nvSpPr>
        <p:spPr>
          <a:xfrm>
            <a:off x="263237" y="1198418"/>
            <a:ext cx="8652163" cy="5507182"/>
          </a:xfrm>
        </p:spPr>
        <p:txBody>
          <a:bodyPr>
            <a:noAutofit/>
          </a:bodyPr>
          <a:lstStyle/>
          <a:p>
            <a:pPr marL="0" indent="0">
              <a:buNone/>
            </a:pPr>
            <a:r>
              <a:rPr lang="es-ES" sz="1800" dirty="0"/>
              <a:t>Una </a:t>
            </a:r>
            <a:r>
              <a:rPr lang="es-ES" sz="1800" dirty="0" err="1"/>
              <a:t>políza</a:t>
            </a:r>
            <a:r>
              <a:rPr lang="es-ES" sz="1800" dirty="0"/>
              <a:t> diseñada adecuadamente tiene 3 componentes esenciales</a:t>
            </a:r>
            <a:r>
              <a:rPr lang="en-US" sz="1800" dirty="0"/>
              <a:t>:</a:t>
            </a:r>
          </a:p>
          <a:p>
            <a:pPr marL="0" indent="0">
              <a:buNone/>
            </a:pPr>
            <a:r>
              <a:rPr lang="en-US" sz="1800" dirty="0"/>
              <a:t>1.) </a:t>
            </a:r>
            <a:r>
              <a:rPr lang="en-US" sz="1800" b="1" u="sng" dirty="0"/>
              <a:t>PÓLIZA BASE</a:t>
            </a:r>
            <a:r>
              <a:rPr lang="en-US" sz="1800" dirty="0"/>
              <a:t>- </a:t>
            </a:r>
            <a:r>
              <a:rPr lang="es-ES" sz="1800" b="1" dirty="0"/>
              <a:t>Este es el Fundamento</a:t>
            </a:r>
            <a:r>
              <a:rPr lang="en-US" sz="1800" dirty="0"/>
              <a:t>. El plan base (whole life) </a:t>
            </a:r>
            <a:r>
              <a:rPr lang="en-US" sz="1800" dirty="0" err="1"/>
              <a:t>es</a:t>
            </a:r>
            <a:r>
              <a:rPr lang="en-US" sz="1800" dirty="0"/>
              <a:t> el que </a:t>
            </a:r>
            <a:r>
              <a:rPr lang="en-US" sz="1800" dirty="0" err="1"/>
              <a:t>nos</a:t>
            </a:r>
            <a:r>
              <a:rPr lang="en-US" sz="1800" dirty="0"/>
              <a:t> </a:t>
            </a:r>
            <a:r>
              <a:rPr lang="en-US" sz="1800" dirty="0" err="1"/>
              <a:t>permite</a:t>
            </a:r>
            <a:r>
              <a:rPr lang="en-US" sz="1800" dirty="0"/>
              <a:t> </a:t>
            </a:r>
            <a:r>
              <a:rPr lang="en-US" sz="1800" dirty="0" err="1"/>
              <a:t>ahorrar</a:t>
            </a:r>
            <a:r>
              <a:rPr lang="en-US" sz="1800" dirty="0"/>
              <a:t> a </a:t>
            </a:r>
            <a:r>
              <a:rPr lang="en-US" sz="1800" dirty="0" err="1"/>
              <a:t>pagos</a:t>
            </a:r>
            <a:r>
              <a:rPr lang="en-US" sz="1800" dirty="0"/>
              <a:t> </a:t>
            </a:r>
            <a:r>
              <a:rPr lang="en-US" sz="1800" dirty="0" err="1"/>
              <a:t>fijos</a:t>
            </a:r>
            <a:r>
              <a:rPr lang="en-US" sz="1800" dirty="0"/>
              <a:t> (</a:t>
            </a:r>
            <a:r>
              <a:rPr lang="en-US" sz="1800" dirty="0" err="1"/>
              <a:t>Pagate</a:t>
            </a:r>
            <a:r>
              <a:rPr lang="en-US" sz="1800" dirty="0"/>
              <a:t> a </a:t>
            </a:r>
            <a:r>
              <a:rPr lang="en-US" sz="1800" dirty="0" err="1"/>
              <a:t>ti</a:t>
            </a:r>
            <a:r>
              <a:rPr lang="en-US" sz="1800" dirty="0"/>
              <a:t> </a:t>
            </a:r>
            <a:r>
              <a:rPr lang="en-US" sz="1800" dirty="0" err="1"/>
              <a:t>mismo</a:t>
            </a:r>
            <a:r>
              <a:rPr lang="en-US" sz="1800" dirty="0"/>
              <a:t> primero).</a:t>
            </a:r>
          </a:p>
        </p:txBody>
      </p:sp>
      <p:sp>
        <p:nvSpPr>
          <p:cNvPr id="6" name="Content Placeholder 2"/>
          <p:cNvSpPr txBox="1">
            <a:spLocks/>
          </p:cNvSpPr>
          <p:nvPr/>
        </p:nvSpPr>
        <p:spPr>
          <a:xfrm>
            <a:off x="223727" y="2600903"/>
            <a:ext cx="8767873" cy="1056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2.) </a:t>
            </a:r>
            <a:r>
              <a:rPr lang="en-US" sz="1800" b="1" u="sng" dirty="0"/>
              <a:t>PÓLIZA TEMPORAL </a:t>
            </a:r>
            <a:r>
              <a:rPr lang="en-US" sz="1800" dirty="0"/>
              <a:t>– </a:t>
            </a:r>
            <a:r>
              <a:rPr lang="es-ES" sz="1800" b="1" dirty="0"/>
              <a:t>Estos son los Andamios y </a:t>
            </a:r>
            <a:r>
              <a:rPr lang="es-ES" sz="1800" b="1" dirty="0" err="1"/>
              <a:t>Gruas</a:t>
            </a:r>
            <a:r>
              <a:rPr lang="es-ES" sz="1800" b="1" dirty="0"/>
              <a:t>.</a:t>
            </a:r>
            <a:r>
              <a:rPr lang="es-ES" sz="1800" dirty="0"/>
              <a:t> Nos permiten construir un edificio mas alto y sirven de </a:t>
            </a:r>
            <a:r>
              <a:rPr lang="es-ES" sz="1800" dirty="0" err="1"/>
              <a:t>sosten</a:t>
            </a:r>
            <a:r>
              <a:rPr lang="es-ES" sz="1800" dirty="0"/>
              <a:t> temporal mientras se construye el edificio permanente</a:t>
            </a:r>
            <a:r>
              <a:rPr lang="en-US" sz="1800" dirty="0"/>
              <a:t>.</a:t>
            </a:r>
            <a:r>
              <a:rPr lang="en-US" sz="1800" dirty="0">
                <a:solidFill>
                  <a:srgbClr val="FF0000"/>
                </a:solidFill>
              </a:rPr>
              <a:t> </a:t>
            </a:r>
          </a:p>
          <a:p>
            <a:endParaRPr lang="en-US" sz="1800" dirty="0"/>
          </a:p>
        </p:txBody>
      </p:sp>
      <p:sp>
        <p:nvSpPr>
          <p:cNvPr id="7" name="Content Placeholder 2"/>
          <p:cNvSpPr txBox="1">
            <a:spLocks/>
          </p:cNvSpPr>
          <p:nvPr/>
        </p:nvSpPr>
        <p:spPr>
          <a:xfrm>
            <a:off x="259890" y="3654188"/>
            <a:ext cx="8731710" cy="1631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800" dirty="0"/>
              <a:t>3.) </a:t>
            </a:r>
            <a:r>
              <a:rPr lang="en-US" sz="1800" b="1" u="sng" dirty="0"/>
              <a:t>COVERTURAS AGREGADAS</a:t>
            </a:r>
            <a:r>
              <a:rPr lang="es-ES" sz="1800" b="1" dirty="0"/>
              <a:t> – Este son Los Pisos y Estructura del Edificio.</a:t>
            </a:r>
            <a:r>
              <a:rPr lang="en-US" sz="1800" b="1" dirty="0"/>
              <a:t> </a:t>
            </a:r>
            <a:r>
              <a:rPr lang="en-US" sz="1800" dirty="0"/>
              <a:t>Este </a:t>
            </a:r>
            <a:r>
              <a:rPr lang="en-US" sz="1800" dirty="0" err="1"/>
              <a:t>es</a:t>
            </a:r>
            <a:r>
              <a:rPr lang="en-US" sz="1800" dirty="0"/>
              <a:t> el </a:t>
            </a:r>
            <a:r>
              <a:rPr lang="en-US" sz="1800" dirty="0" err="1"/>
              <a:t>edificio</a:t>
            </a:r>
            <a:r>
              <a:rPr lang="en-US" sz="1800" dirty="0"/>
              <a:t> </a:t>
            </a:r>
            <a:r>
              <a:rPr lang="en-US" sz="1800" dirty="0" err="1"/>
              <a:t>permanente</a:t>
            </a:r>
            <a:r>
              <a:rPr lang="en-US" sz="1800" dirty="0"/>
              <a:t> que </a:t>
            </a:r>
            <a:r>
              <a:rPr lang="en-US" sz="1800" dirty="0" err="1"/>
              <a:t>estamos</a:t>
            </a:r>
            <a:r>
              <a:rPr lang="en-US" sz="1800" dirty="0"/>
              <a:t> </a:t>
            </a:r>
            <a:r>
              <a:rPr lang="en-US" sz="1800" dirty="0" err="1"/>
              <a:t>construyendo</a:t>
            </a:r>
            <a:r>
              <a:rPr lang="en-US" sz="1800" dirty="0"/>
              <a:t>. </a:t>
            </a:r>
          </a:p>
          <a:p>
            <a:pPr marL="0" indent="0" algn="r">
              <a:buFont typeface="Arial" pitchFamily="34" charset="0"/>
              <a:buNone/>
            </a:pPr>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470163"/>
            <a:ext cx="3884900" cy="2182753"/>
          </a:xfrm>
          <a:prstGeom prst="rect">
            <a:avLst/>
          </a:prstGeom>
        </p:spPr>
      </p:pic>
    </p:spTree>
    <p:extLst>
      <p:ext uri="{BB962C8B-B14F-4D97-AF65-F5344CB8AC3E}">
        <p14:creationId xmlns:p14="http://schemas.microsoft.com/office/powerpoint/2010/main" val="37457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fontScale="90000"/>
          </a:bodyPr>
          <a:lstStyle/>
          <a:p>
            <a:r>
              <a:rPr lang="en-US" b="1" dirty="0"/>
              <a:t>FINANCIAL SECURITY SEMINAR</a:t>
            </a:r>
            <a:br>
              <a:rPr lang="en-US" b="1" dirty="0"/>
            </a:br>
            <a:r>
              <a:rPr lang="en-US" sz="3600" b="1" i="1" dirty="0"/>
              <a:t>How to Become Your Own Bank</a:t>
            </a:r>
            <a:endParaRPr lang="en-US" sz="3600" i="1" dirty="0"/>
          </a:p>
        </p:txBody>
      </p:sp>
      <p:sp>
        <p:nvSpPr>
          <p:cNvPr id="8" name="Subtitle 7"/>
          <p:cNvSpPr>
            <a:spLocks noGrp="1"/>
          </p:cNvSpPr>
          <p:nvPr>
            <p:ph type="subTitle" idx="1"/>
          </p:nvPr>
        </p:nvSpPr>
        <p:spPr>
          <a:xfrm>
            <a:off x="1389038" y="5661368"/>
            <a:ext cx="6400800" cy="1301192"/>
          </a:xfrm>
        </p:spPr>
        <p:txBody>
          <a:bodyPr>
            <a:normAutofit/>
          </a:bodyPr>
          <a:lstStyle/>
          <a:p>
            <a:r>
              <a:rPr lang="en-US" sz="2800" b="1" dirty="0">
                <a:solidFill>
                  <a:schemeClr val="tx1"/>
                </a:solidFill>
              </a:rPr>
              <a:t>By Alex </a:t>
            </a:r>
            <a:r>
              <a:rPr lang="en-US" sz="2800" b="1" dirty="0" err="1">
                <a:solidFill>
                  <a:schemeClr val="tx1"/>
                </a:solidFill>
              </a:rPr>
              <a:t>Barrón</a:t>
            </a:r>
            <a:endParaRPr lang="en-US" sz="2800" b="1" dirty="0">
              <a:solidFill>
                <a:schemeClr val="tx1"/>
              </a:solidFill>
            </a:endParaRPr>
          </a:p>
          <a:p>
            <a:r>
              <a:rPr lang="en-US" sz="2800" b="1" u="sng" dirty="0">
                <a:hlinkClick r:id="rId2"/>
              </a:rPr>
              <a:t>www.</a:t>
            </a:r>
            <a:r>
              <a:rPr lang="en-US" sz="2800" b="1" u="sng" dirty="0">
                <a:hlinkClick r:id="rId3"/>
              </a:rPr>
              <a:t> wealthheritage</a:t>
            </a:r>
            <a:r>
              <a:rPr lang="en-US" sz="2800" b="1" u="sng" dirty="0">
                <a:hlinkClick r:id="rId2"/>
              </a:rPr>
              <a:t>.com</a:t>
            </a:r>
            <a:endParaRPr lang="en-US" sz="2800" dirty="0"/>
          </a:p>
          <a:p>
            <a:endParaRPr lang="en-US" dirty="0"/>
          </a:p>
        </p:txBody>
      </p:sp>
      <p:pic>
        <p:nvPicPr>
          <p:cNvPr id="9" name="Picture 8" descr="gold-and-money-877 - Copy.jpg"/>
          <p:cNvPicPr/>
          <p:nvPr/>
        </p:nvPicPr>
        <p:blipFill>
          <a:blip r:embed="rId4" cstate="print"/>
          <a:stretch>
            <a:fillRect/>
          </a:stretch>
        </p:blipFill>
        <p:spPr>
          <a:xfrm>
            <a:off x="762000" y="1066800"/>
            <a:ext cx="2743200" cy="1905000"/>
          </a:xfrm>
          <a:prstGeom prst="rect">
            <a:avLst/>
          </a:prstGeom>
        </p:spPr>
      </p:pic>
      <p:pic>
        <p:nvPicPr>
          <p:cNvPr id="11" name="Picture 10" descr="dream home and cars.jpg"/>
          <p:cNvPicPr>
            <a:picLocks noChangeAspect="1"/>
          </p:cNvPicPr>
          <p:nvPr/>
        </p:nvPicPr>
        <p:blipFill>
          <a:blip r:embed="rId5" cstate="print"/>
          <a:stretch>
            <a:fillRect/>
          </a:stretch>
        </p:blipFill>
        <p:spPr>
          <a:xfrm>
            <a:off x="5791200" y="1100616"/>
            <a:ext cx="2743200" cy="1728787"/>
          </a:xfrm>
          <a:prstGeom prst="rect">
            <a:avLst/>
          </a:prstGeom>
        </p:spPr>
      </p:pic>
      <p:pic>
        <p:nvPicPr>
          <p:cNvPr id="12" name="Content Placeholder 6" descr="Beach-Holidays.jpg"/>
          <p:cNvPicPr>
            <a:picLocks/>
          </p:cNvPicPr>
          <p:nvPr/>
        </p:nvPicPr>
        <p:blipFill>
          <a:blip r:embed="rId6" cstate="print"/>
          <a:stretch>
            <a:fillRect/>
          </a:stretch>
        </p:blipFill>
        <p:spPr>
          <a:xfrm>
            <a:off x="5638800" y="3657600"/>
            <a:ext cx="2610387" cy="1752600"/>
          </a:xfrm>
          <a:prstGeom prst="rect">
            <a:avLst/>
          </a:prstGeom>
        </p:spPr>
      </p:pic>
      <p:pic>
        <p:nvPicPr>
          <p:cNvPr id="13" name="Picture 12" descr="Life-Insurance-Policies.jpg"/>
          <p:cNvPicPr/>
          <p:nvPr/>
        </p:nvPicPr>
        <p:blipFill>
          <a:blip r:embed="rId7" cstate="print"/>
          <a:stretch>
            <a:fillRect/>
          </a:stretch>
        </p:blipFill>
        <p:spPr>
          <a:xfrm>
            <a:off x="3371604" y="2429028"/>
            <a:ext cx="2610096" cy="1731875"/>
          </a:xfrm>
          <a:prstGeom prst="rect">
            <a:avLst/>
          </a:prstGeom>
        </p:spPr>
      </p:pic>
      <p:pic>
        <p:nvPicPr>
          <p:cNvPr id="10" name="Picture 9" descr="family-psychology.jpg"/>
          <p:cNvPicPr/>
          <p:nvPr/>
        </p:nvPicPr>
        <p:blipFill>
          <a:blip r:embed="rId8" cstate="print"/>
          <a:stretch>
            <a:fillRect/>
          </a:stretch>
        </p:blipFill>
        <p:spPr>
          <a:xfrm>
            <a:off x="762000" y="3657600"/>
            <a:ext cx="2819400" cy="1828800"/>
          </a:xfrm>
          <a:prstGeom prst="rect">
            <a:avLst/>
          </a:prstGeom>
        </p:spPr>
      </p:pic>
      <p:sp>
        <p:nvSpPr>
          <p:cNvPr id="14" name="TextBox 13"/>
          <p:cNvSpPr txBox="1"/>
          <p:nvPr/>
        </p:nvSpPr>
        <p:spPr>
          <a:xfrm>
            <a:off x="5791200" y="5410200"/>
            <a:ext cx="2438400" cy="923330"/>
          </a:xfrm>
          <a:prstGeom prst="rect">
            <a:avLst/>
          </a:prstGeom>
          <a:noFill/>
        </p:spPr>
        <p:txBody>
          <a:bodyPr wrap="square" rtlCol="0">
            <a:spAutoFit/>
          </a:bodyPr>
          <a:lstStyle/>
          <a:p>
            <a:pPr algn="r"/>
            <a:r>
              <a:rPr lang="en-US" b="1" dirty="0"/>
              <a:t>How to Enjoy a Predictable Income and Better Retirement</a:t>
            </a:r>
          </a:p>
        </p:txBody>
      </p:sp>
      <p:sp>
        <p:nvSpPr>
          <p:cNvPr id="15" name="TextBox 14"/>
          <p:cNvSpPr txBox="1"/>
          <p:nvPr/>
        </p:nvSpPr>
        <p:spPr>
          <a:xfrm>
            <a:off x="6172200" y="2782669"/>
            <a:ext cx="1981200" cy="646331"/>
          </a:xfrm>
          <a:prstGeom prst="rect">
            <a:avLst/>
          </a:prstGeom>
          <a:noFill/>
        </p:spPr>
        <p:txBody>
          <a:bodyPr wrap="square" rtlCol="0">
            <a:spAutoFit/>
          </a:bodyPr>
          <a:lstStyle/>
          <a:p>
            <a:pPr algn="r"/>
            <a:r>
              <a:rPr lang="en-US" b="1" dirty="0"/>
              <a:t>How to Finance Major Purchases</a:t>
            </a:r>
          </a:p>
        </p:txBody>
      </p:sp>
      <p:sp>
        <p:nvSpPr>
          <p:cNvPr id="16" name="TextBox 15"/>
          <p:cNvSpPr txBox="1"/>
          <p:nvPr/>
        </p:nvSpPr>
        <p:spPr>
          <a:xfrm>
            <a:off x="762000" y="5486400"/>
            <a:ext cx="2514600" cy="646331"/>
          </a:xfrm>
          <a:prstGeom prst="rect">
            <a:avLst/>
          </a:prstGeom>
          <a:noFill/>
        </p:spPr>
        <p:txBody>
          <a:bodyPr wrap="square" rtlCol="0">
            <a:spAutoFit/>
          </a:bodyPr>
          <a:lstStyle/>
          <a:p>
            <a:r>
              <a:rPr lang="en-US" b="1" dirty="0"/>
              <a:t>How to Pay your Kids Education</a:t>
            </a:r>
          </a:p>
        </p:txBody>
      </p:sp>
      <p:sp>
        <p:nvSpPr>
          <p:cNvPr id="17" name="TextBox 16"/>
          <p:cNvSpPr txBox="1"/>
          <p:nvPr/>
        </p:nvSpPr>
        <p:spPr>
          <a:xfrm>
            <a:off x="3810000" y="3810000"/>
            <a:ext cx="1447800" cy="923330"/>
          </a:xfrm>
          <a:prstGeom prst="rect">
            <a:avLst/>
          </a:prstGeom>
          <a:noFill/>
        </p:spPr>
        <p:txBody>
          <a:bodyPr wrap="square" rtlCol="0">
            <a:spAutoFit/>
          </a:bodyPr>
          <a:lstStyle/>
          <a:p>
            <a:pPr algn="ctr"/>
            <a:r>
              <a:rPr lang="en-US" b="1" dirty="0"/>
              <a:t>How to Protect Your Love Ones</a:t>
            </a:r>
          </a:p>
        </p:txBody>
      </p:sp>
      <p:sp>
        <p:nvSpPr>
          <p:cNvPr id="18" name="TextBox 17"/>
          <p:cNvSpPr txBox="1"/>
          <p:nvPr/>
        </p:nvSpPr>
        <p:spPr>
          <a:xfrm>
            <a:off x="762000" y="2971800"/>
            <a:ext cx="2819400" cy="646331"/>
          </a:xfrm>
          <a:prstGeom prst="rect">
            <a:avLst/>
          </a:prstGeom>
          <a:noFill/>
        </p:spPr>
        <p:txBody>
          <a:bodyPr wrap="square" rtlCol="0">
            <a:spAutoFit/>
          </a:bodyPr>
          <a:lstStyle/>
          <a:p>
            <a:r>
              <a:rPr lang="en-US" b="1" dirty="0"/>
              <a:t>Take Control of Your Money - Become Your Own Bank </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9925" y="6229752"/>
            <a:ext cx="2124075" cy="628248"/>
          </a:xfrm>
          <a:prstGeom prst="rect">
            <a:avLst/>
          </a:prstGeom>
        </p:spPr>
      </p:pic>
    </p:spTree>
    <p:extLst>
      <p:ext uri="{BB962C8B-B14F-4D97-AF65-F5344CB8AC3E}">
        <p14:creationId xmlns:p14="http://schemas.microsoft.com/office/powerpoint/2010/main" val="304747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810491"/>
          </a:xfrm>
        </p:spPr>
        <p:txBody>
          <a:bodyPr>
            <a:normAutofit/>
          </a:bodyPr>
          <a:lstStyle/>
          <a:p>
            <a:r>
              <a:rPr lang="en-US" b="1" dirty="0"/>
              <a:t>Que </a:t>
            </a:r>
            <a:r>
              <a:rPr lang="en-US" b="1" dirty="0" err="1"/>
              <a:t>es</a:t>
            </a:r>
            <a:r>
              <a:rPr lang="en-US" b="1" dirty="0"/>
              <a:t> el </a:t>
            </a:r>
            <a:r>
              <a:rPr lang="en-US" b="1" dirty="0" err="1"/>
              <a:t>Seguro</a:t>
            </a:r>
            <a:r>
              <a:rPr lang="en-US" b="1" dirty="0"/>
              <a:t> </a:t>
            </a:r>
            <a:r>
              <a:rPr lang="en-US" b="1" dirty="0" err="1"/>
              <a:t>Agregado</a:t>
            </a:r>
            <a:r>
              <a:rPr lang="en-US" b="1" dirty="0"/>
              <a:t> (PUA)?</a:t>
            </a:r>
          </a:p>
        </p:txBody>
      </p:sp>
      <p:sp>
        <p:nvSpPr>
          <p:cNvPr id="3" name="Content Placeholder 2"/>
          <p:cNvSpPr>
            <a:spLocks noGrp="1"/>
          </p:cNvSpPr>
          <p:nvPr>
            <p:ph idx="1"/>
          </p:nvPr>
        </p:nvSpPr>
        <p:spPr>
          <a:xfrm>
            <a:off x="266700" y="762000"/>
            <a:ext cx="8652163" cy="5943600"/>
          </a:xfrm>
        </p:spPr>
        <p:txBody>
          <a:bodyPr>
            <a:noAutofit/>
          </a:bodyPr>
          <a:lstStyle/>
          <a:p>
            <a:pPr>
              <a:buNone/>
            </a:pPr>
            <a:r>
              <a:rPr lang="en-US" sz="2400" dirty="0"/>
              <a:t>El </a:t>
            </a:r>
            <a:r>
              <a:rPr lang="en-US" sz="2400" dirty="0" err="1"/>
              <a:t>seguro</a:t>
            </a:r>
            <a:r>
              <a:rPr lang="en-US" sz="2400" dirty="0"/>
              <a:t> </a:t>
            </a:r>
            <a:r>
              <a:rPr lang="en-US" sz="2400" dirty="0" err="1"/>
              <a:t>agregado</a:t>
            </a:r>
            <a:r>
              <a:rPr lang="en-US" sz="2400" dirty="0"/>
              <a:t> (PUA’s) </a:t>
            </a:r>
            <a:r>
              <a:rPr lang="en-US" sz="2400" dirty="0" err="1"/>
              <a:t>es</a:t>
            </a:r>
            <a:r>
              <a:rPr lang="en-US" sz="2400" dirty="0"/>
              <a:t>  un “mini </a:t>
            </a:r>
            <a:r>
              <a:rPr lang="en-US" sz="2400" dirty="0" err="1"/>
              <a:t>contrato</a:t>
            </a:r>
            <a:r>
              <a:rPr lang="en-US" sz="2400" dirty="0"/>
              <a:t>” </a:t>
            </a:r>
            <a:r>
              <a:rPr lang="en-US" sz="2400" dirty="0" err="1"/>
              <a:t>que</a:t>
            </a:r>
            <a:r>
              <a:rPr lang="en-US" sz="2400" dirty="0"/>
              <a:t> se </a:t>
            </a:r>
            <a:r>
              <a:rPr lang="en-US" sz="2400" dirty="0" err="1"/>
              <a:t>paga</a:t>
            </a:r>
            <a:r>
              <a:rPr lang="en-US" sz="2400" dirty="0"/>
              <a:t> </a:t>
            </a:r>
            <a:r>
              <a:rPr lang="en-US" sz="2400" dirty="0" err="1"/>
              <a:t>una</a:t>
            </a:r>
            <a:r>
              <a:rPr lang="en-US" sz="2400" dirty="0"/>
              <a:t> sola </a:t>
            </a:r>
            <a:r>
              <a:rPr lang="en-US" sz="2400" dirty="0" err="1"/>
              <a:t>vez</a:t>
            </a:r>
            <a:r>
              <a:rPr lang="en-US" sz="2400" dirty="0"/>
              <a:t> </a:t>
            </a:r>
            <a:r>
              <a:rPr lang="en-US" sz="2400" dirty="0" err="1"/>
              <a:t>para</a:t>
            </a:r>
            <a:r>
              <a:rPr lang="en-US" sz="2400" dirty="0"/>
              <a:t> </a:t>
            </a:r>
            <a:r>
              <a:rPr lang="en-US" sz="2400" dirty="0" err="1"/>
              <a:t>comprar</a:t>
            </a:r>
            <a:r>
              <a:rPr lang="en-US" sz="2400" dirty="0"/>
              <a:t> </a:t>
            </a:r>
            <a:r>
              <a:rPr lang="en-US" sz="2400" dirty="0" err="1"/>
              <a:t>covertura</a:t>
            </a:r>
            <a:r>
              <a:rPr lang="en-US" sz="2400" dirty="0"/>
              <a:t> </a:t>
            </a:r>
            <a:r>
              <a:rPr lang="en-US" sz="2400" dirty="0" err="1"/>
              <a:t>adicional</a:t>
            </a:r>
            <a:r>
              <a:rPr lang="en-US" sz="2400" dirty="0"/>
              <a:t> </a:t>
            </a:r>
            <a:r>
              <a:rPr lang="en-US" sz="2400" dirty="0" err="1"/>
              <a:t>que</a:t>
            </a:r>
            <a:r>
              <a:rPr lang="en-US" sz="2400" dirty="0"/>
              <a:t> </a:t>
            </a:r>
            <a:r>
              <a:rPr lang="en-US" sz="2400" dirty="0" err="1"/>
              <a:t>también</a:t>
            </a:r>
            <a:r>
              <a:rPr lang="en-US" sz="2400" dirty="0"/>
              <a:t> </a:t>
            </a:r>
            <a:r>
              <a:rPr lang="en-US" sz="2400" dirty="0" err="1"/>
              <a:t>tiene</a:t>
            </a:r>
            <a:r>
              <a:rPr lang="en-US" sz="2400" dirty="0"/>
              <a:t> un </a:t>
            </a:r>
            <a:r>
              <a:rPr lang="en-US" sz="2400" dirty="0" err="1"/>
              <a:t>beneficio</a:t>
            </a:r>
            <a:r>
              <a:rPr lang="en-US" sz="2400" dirty="0"/>
              <a:t> de </a:t>
            </a:r>
            <a:r>
              <a:rPr lang="en-US" sz="2400" dirty="0" err="1"/>
              <a:t>muerte</a:t>
            </a:r>
            <a:r>
              <a:rPr lang="en-US" sz="2400" dirty="0"/>
              <a:t> y </a:t>
            </a:r>
            <a:r>
              <a:rPr lang="en-US" sz="2400" dirty="0" err="1"/>
              <a:t>también</a:t>
            </a:r>
            <a:r>
              <a:rPr lang="en-US" sz="2400" dirty="0"/>
              <a:t> </a:t>
            </a:r>
            <a:r>
              <a:rPr lang="en-US" sz="2400" dirty="0" err="1"/>
              <a:t>paga</a:t>
            </a:r>
            <a:r>
              <a:rPr lang="en-US" sz="2400" dirty="0"/>
              <a:t> </a:t>
            </a:r>
            <a:r>
              <a:rPr lang="en-US" sz="2400" dirty="0" err="1"/>
              <a:t>dividendos</a:t>
            </a:r>
            <a:r>
              <a:rPr lang="en-US" sz="2400" dirty="0"/>
              <a:t>.</a:t>
            </a:r>
          </a:p>
          <a:p>
            <a:pPr>
              <a:buNone/>
            </a:pPr>
            <a:r>
              <a:rPr lang="en-US" sz="2400" dirty="0"/>
              <a:t>El </a:t>
            </a:r>
            <a:r>
              <a:rPr lang="en-US" sz="2400" dirty="0" err="1"/>
              <a:t>seguro</a:t>
            </a:r>
            <a:r>
              <a:rPr lang="en-US" sz="2400" dirty="0"/>
              <a:t> </a:t>
            </a:r>
            <a:r>
              <a:rPr lang="en-US" sz="2400" dirty="0" err="1"/>
              <a:t>agregado</a:t>
            </a:r>
            <a:r>
              <a:rPr lang="en-US" sz="2400" dirty="0"/>
              <a:t> </a:t>
            </a:r>
            <a:r>
              <a:rPr lang="en-US" sz="2400" dirty="0" err="1"/>
              <a:t>permite</a:t>
            </a:r>
            <a:r>
              <a:rPr lang="en-US" sz="2400" dirty="0"/>
              <a:t> </a:t>
            </a:r>
            <a:r>
              <a:rPr lang="en-US" sz="2400" dirty="0" err="1"/>
              <a:t>que</a:t>
            </a:r>
            <a:r>
              <a:rPr lang="en-US" sz="2400" dirty="0"/>
              <a:t> el valor </a:t>
            </a:r>
            <a:r>
              <a:rPr lang="en-US" sz="2400" dirty="0" err="1"/>
              <a:t>acumulado</a:t>
            </a:r>
            <a:r>
              <a:rPr lang="en-US" sz="2400" dirty="0"/>
              <a:t> de la </a:t>
            </a:r>
            <a:r>
              <a:rPr lang="en-US" sz="2400" dirty="0" err="1"/>
              <a:t>póliza</a:t>
            </a:r>
            <a:r>
              <a:rPr lang="en-US" sz="2400" dirty="0"/>
              <a:t> </a:t>
            </a:r>
            <a:r>
              <a:rPr lang="en-US" sz="2400" dirty="0" err="1"/>
              <a:t>crezca</a:t>
            </a:r>
            <a:r>
              <a:rPr lang="en-US" sz="2400" dirty="0"/>
              <a:t> mucho </a:t>
            </a:r>
            <a:r>
              <a:rPr lang="en-US" sz="2400" dirty="0" err="1"/>
              <a:t>más</a:t>
            </a:r>
            <a:r>
              <a:rPr lang="en-US" sz="2400" dirty="0"/>
              <a:t> </a:t>
            </a:r>
            <a:r>
              <a:rPr lang="en-US" sz="2400" dirty="0" err="1"/>
              <a:t>rápido</a:t>
            </a:r>
            <a:r>
              <a:rPr lang="en-US" sz="2400" dirty="0"/>
              <a:t> </a:t>
            </a:r>
            <a:r>
              <a:rPr lang="en-US" sz="2400" dirty="0" err="1"/>
              <a:t>por</a:t>
            </a:r>
            <a:r>
              <a:rPr lang="en-US" sz="2400" dirty="0"/>
              <a:t> el </a:t>
            </a:r>
            <a:r>
              <a:rPr lang="en-US" sz="2400" dirty="0" err="1"/>
              <a:t>interés</a:t>
            </a:r>
            <a:r>
              <a:rPr lang="en-US" sz="2400" dirty="0"/>
              <a:t>  </a:t>
            </a:r>
            <a:r>
              <a:rPr lang="en-US" sz="2400" dirty="0" err="1"/>
              <a:t>compuesto</a:t>
            </a:r>
            <a:r>
              <a:rPr lang="en-US" sz="2400" dirty="0"/>
              <a:t> de los </a:t>
            </a:r>
            <a:r>
              <a:rPr lang="en-US" sz="2400" dirty="0" err="1"/>
              <a:t>dividendos</a:t>
            </a:r>
            <a:r>
              <a:rPr lang="en-US" sz="2400" dirty="0"/>
              <a:t> </a:t>
            </a:r>
            <a:r>
              <a:rPr lang="en-US" sz="2400" dirty="0" err="1"/>
              <a:t>comprando</a:t>
            </a:r>
            <a:r>
              <a:rPr lang="en-US" sz="2400" dirty="0"/>
              <a:t> </a:t>
            </a:r>
            <a:r>
              <a:rPr lang="en-US" sz="2400" dirty="0" err="1"/>
              <a:t>más</a:t>
            </a:r>
            <a:r>
              <a:rPr lang="en-US" sz="2400" dirty="0"/>
              <a:t> </a:t>
            </a:r>
            <a:r>
              <a:rPr lang="en-US" sz="2400" dirty="0" err="1"/>
              <a:t>cobertura</a:t>
            </a:r>
            <a:r>
              <a:rPr lang="en-US" sz="2400" dirty="0"/>
              <a:t> de </a:t>
            </a:r>
            <a:r>
              <a:rPr lang="en-US" sz="2400" dirty="0" err="1"/>
              <a:t>seguro</a:t>
            </a:r>
            <a:r>
              <a:rPr lang="en-US" sz="2400" dirty="0"/>
              <a:t> </a:t>
            </a:r>
            <a:r>
              <a:rPr lang="en-US" sz="2400" dirty="0" err="1"/>
              <a:t>que</a:t>
            </a:r>
            <a:r>
              <a:rPr lang="en-US" sz="2400" dirty="0"/>
              <a:t> </a:t>
            </a:r>
            <a:r>
              <a:rPr lang="en-US" sz="2400" dirty="0" err="1"/>
              <a:t>pagarán</a:t>
            </a:r>
            <a:r>
              <a:rPr lang="en-US" sz="2400" dirty="0"/>
              <a:t> </a:t>
            </a:r>
            <a:r>
              <a:rPr lang="en-US" sz="2400" dirty="0" err="1"/>
              <a:t>más</a:t>
            </a:r>
            <a:r>
              <a:rPr lang="en-US" sz="2400" dirty="0"/>
              <a:t> </a:t>
            </a:r>
            <a:r>
              <a:rPr lang="en-US" sz="2400" dirty="0" err="1"/>
              <a:t>dividendos</a:t>
            </a:r>
            <a:r>
              <a:rPr lang="en-US" sz="2400" dirty="0"/>
              <a:t> a la </a:t>
            </a:r>
            <a:r>
              <a:rPr lang="en-US" sz="2400" dirty="0" err="1"/>
              <a:t>larga</a:t>
            </a:r>
            <a:r>
              <a:rPr lang="en-US" sz="2400" dirty="0"/>
              <a:t>. </a:t>
            </a:r>
            <a:r>
              <a:rPr lang="en-US" sz="2400" dirty="0" err="1"/>
              <a:t>Esto</a:t>
            </a:r>
            <a:r>
              <a:rPr lang="en-US" sz="2400" dirty="0"/>
              <a:t> </a:t>
            </a:r>
            <a:r>
              <a:rPr lang="en-US" sz="2400" dirty="0" err="1"/>
              <a:t>es</a:t>
            </a:r>
            <a:r>
              <a:rPr lang="en-US" sz="2400" dirty="0"/>
              <a:t> un </a:t>
            </a:r>
            <a:r>
              <a:rPr lang="en-US" sz="2400" dirty="0" err="1"/>
              <a:t>círculo</a:t>
            </a:r>
            <a:r>
              <a:rPr lang="en-US" sz="2400" dirty="0"/>
              <a:t> virtuoso </a:t>
            </a:r>
            <a:r>
              <a:rPr lang="en-US" sz="2400" dirty="0" err="1"/>
              <a:t>que</a:t>
            </a:r>
            <a:r>
              <a:rPr lang="en-US" sz="2400" dirty="0"/>
              <a:t> </a:t>
            </a:r>
            <a:r>
              <a:rPr lang="en-US" sz="2400" dirty="0" err="1"/>
              <a:t>mejora</a:t>
            </a:r>
            <a:r>
              <a:rPr lang="en-US" sz="2400" dirty="0"/>
              <a:t> los </a:t>
            </a:r>
            <a:r>
              <a:rPr lang="en-US" sz="2400" dirty="0" err="1"/>
              <a:t>valores</a:t>
            </a:r>
            <a:r>
              <a:rPr lang="en-US" sz="2400" dirty="0"/>
              <a:t> de </a:t>
            </a:r>
            <a:r>
              <a:rPr lang="en-US" sz="2400" dirty="0" err="1"/>
              <a:t>póliza</a:t>
            </a:r>
            <a:r>
              <a:rPr lang="en-US" sz="2400" dirty="0"/>
              <a:t>. </a:t>
            </a:r>
          </a:p>
          <a:p>
            <a:pPr>
              <a:buNone/>
            </a:pPr>
            <a:r>
              <a:rPr lang="es-ES" sz="2400" dirty="0"/>
              <a:t>Una póliza de seguro de vida que está diseñada para que pueda convertirse en tu propio banco y está debidamente estructurada te permitirá tener la capacidad, pero no la obligación, de comprar un seguro adicional de pago cada año de una forma flexible</a:t>
            </a:r>
            <a:r>
              <a:rPr lang="en-US" sz="2400" dirty="0"/>
              <a:t>. </a:t>
            </a:r>
          </a:p>
          <a:p>
            <a:pPr>
              <a:buNone/>
            </a:pPr>
            <a:r>
              <a:rPr lang="en-US" sz="2400" dirty="0"/>
              <a:t>Los PUAs </a:t>
            </a:r>
            <a:r>
              <a:rPr lang="es-ES" sz="2400" dirty="0"/>
              <a:t>no tienen la obligación de ser pagados por toda la vida de la póliza. La mayor parte del dinero utilizado para comprar </a:t>
            </a:r>
            <a:r>
              <a:rPr lang="es-ES" sz="2400" dirty="0" err="1"/>
              <a:t>PUA’s</a:t>
            </a:r>
            <a:r>
              <a:rPr lang="es-ES" sz="2400" dirty="0"/>
              <a:t> va directamente a el valor acumulado de la póliza y puede ser prestado.</a:t>
            </a:r>
            <a:endParaRPr lang="en-US" sz="2200" dirty="0"/>
          </a:p>
        </p:txBody>
      </p:sp>
    </p:spTree>
    <p:extLst>
      <p:ext uri="{BB962C8B-B14F-4D97-AF65-F5344CB8AC3E}">
        <p14:creationId xmlns:p14="http://schemas.microsoft.com/office/powerpoint/2010/main" val="22107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fontScale="90000"/>
          </a:bodyPr>
          <a:lstStyle/>
          <a:p>
            <a:r>
              <a:rPr lang="en-US" b="1" dirty="0"/>
              <a:t>3 </a:t>
            </a:r>
            <a:r>
              <a:rPr lang="en-US" b="1" dirty="0" err="1"/>
              <a:t>Componentes</a:t>
            </a:r>
            <a:r>
              <a:rPr lang="en-US" b="1" dirty="0"/>
              <a:t> de </a:t>
            </a:r>
            <a:r>
              <a:rPr lang="en-US" b="1" dirty="0" err="1"/>
              <a:t>una</a:t>
            </a:r>
            <a:r>
              <a:rPr lang="en-US" b="1" dirty="0"/>
              <a:t> </a:t>
            </a:r>
            <a:r>
              <a:rPr lang="en-US" b="1" dirty="0" err="1"/>
              <a:t>Póliza</a:t>
            </a:r>
            <a:r>
              <a:rPr lang="en-US" b="1" dirty="0"/>
              <a:t> </a:t>
            </a:r>
            <a:r>
              <a:rPr lang="en-US" b="1" dirty="0" err="1"/>
              <a:t>Diseñada</a:t>
            </a:r>
            <a:r>
              <a:rPr lang="en-US" b="1" dirty="0"/>
              <a:t> </a:t>
            </a:r>
            <a:r>
              <a:rPr lang="en-US" b="1" dirty="0" err="1"/>
              <a:t>Correctamente</a:t>
            </a:r>
            <a:endParaRPr lang="en-US" b="1" dirty="0"/>
          </a:p>
        </p:txBody>
      </p:sp>
      <p:sp>
        <p:nvSpPr>
          <p:cNvPr id="3" name="Content Placeholder 2"/>
          <p:cNvSpPr>
            <a:spLocks noGrp="1"/>
          </p:cNvSpPr>
          <p:nvPr>
            <p:ph idx="1"/>
          </p:nvPr>
        </p:nvSpPr>
        <p:spPr>
          <a:xfrm>
            <a:off x="263237" y="1198418"/>
            <a:ext cx="8652163" cy="5507182"/>
          </a:xfrm>
        </p:spPr>
        <p:txBody>
          <a:bodyPr>
            <a:noAutofit/>
          </a:bodyPr>
          <a:lstStyle/>
          <a:p>
            <a:pPr marL="0" indent="0">
              <a:buNone/>
            </a:pPr>
            <a:r>
              <a:rPr lang="es-ES" sz="1800" dirty="0"/>
              <a:t>Una </a:t>
            </a:r>
            <a:r>
              <a:rPr lang="es-ES" sz="1800" dirty="0" err="1"/>
              <a:t>políza</a:t>
            </a:r>
            <a:r>
              <a:rPr lang="es-ES" sz="1800" dirty="0"/>
              <a:t> diseñada adecuadamente tiene 3 componentes análogos a un barco </a:t>
            </a:r>
            <a:r>
              <a:rPr lang="en-US" sz="1800" dirty="0"/>
              <a:t>:</a:t>
            </a:r>
          </a:p>
          <a:p>
            <a:pPr marL="0" indent="0">
              <a:buNone/>
            </a:pPr>
            <a:r>
              <a:rPr lang="en-US" sz="1800" dirty="0"/>
              <a:t>1.) </a:t>
            </a:r>
            <a:r>
              <a:rPr lang="en-US" sz="1800" b="1" u="sng" dirty="0"/>
              <a:t>PÓLIZA BASE</a:t>
            </a:r>
            <a:r>
              <a:rPr lang="en-US" sz="1800" dirty="0"/>
              <a:t>- </a:t>
            </a:r>
            <a:r>
              <a:rPr lang="es-ES" sz="1800" b="1" dirty="0"/>
              <a:t>Este es el casco que lleva los pasajeros a su destino</a:t>
            </a:r>
            <a:r>
              <a:rPr lang="en-US" sz="1800" dirty="0"/>
              <a:t>. El </a:t>
            </a:r>
            <a:r>
              <a:rPr lang="en-US" sz="1800" dirty="0" err="1"/>
              <a:t>casco</a:t>
            </a:r>
            <a:r>
              <a:rPr lang="en-US" sz="1800" dirty="0"/>
              <a:t> </a:t>
            </a:r>
            <a:r>
              <a:rPr lang="en-US" sz="1800" dirty="0" err="1"/>
              <a:t>es</a:t>
            </a:r>
            <a:r>
              <a:rPr lang="en-US" sz="1800" dirty="0"/>
              <a:t> </a:t>
            </a:r>
            <a:r>
              <a:rPr lang="en-US" sz="1800" dirty="0" err="1"/>
              <a:t>donde</a:t>
            </a:r>
            <a:r>
              <a:rPr lang="en-US" sz="1800" dirty="0"/>
              <a:t> </a:t>
            </a:r>
            <a:r>
              <a:rPr lang="en-US" sz="1800" dirty="0" err="1"/>
              <a:t>viene</a:t>
            </a:r>
            <a:r>
              <a:rPr lang="en-US" sz="1800" dirty="0"/>
              <a:t> lo </a:t>
            </a:r>
            <a:r>
              <a:rPr lang="en-US" sz="1800" dirty="0" err="1"/>
              <a:t>valioso</a:t>
            </a:r>
            <a:r>
              <a:rPr lang="en-US" sz="1800" dirty="0"/>
              <a:t>, </a:t>
            </a:r>
            <a:r>
              <a:rPr lang="en-US" sz="1800" dirty="0" err="1"/>
              <a:t>es</a:t>
            </a:r>
            <a:r>
              <a:rPr lang="en-US" sz="1800" dirty="0"/>
              <a:t> lo que </a:t>
            </a:r>
            <a:r>
              <a:rPr lang="en-US" sz="1800" dirty="0" err="1"/>
              <a:t>abre</a:t>
            </a:r>
            <a:r>
              <a:rPr lang="en-US" sz="1800" dirty="0"/>
              <a:t> las </a:t>
            </a:r>
            <a:r>
              <a:rPr lang="en-US" sz="1800" dirty="0" err="1"/>
              <a:t>olas</a:t>
            </a:r>
            <a:r>
              <a:rPr lang="en-US" sz="1800" dirty="0"/>
              <a:t> y </a:t>
            </a:r>
            <a:r>
              <a:rPr lang="en-US" sz="1800" dirty="0" err="1"/>
              <a:t>lleva</a:t>
            </a:r>
            <a:r>
              <a:rPr lang="en-US" sz="1800" dirty="0"/>
              <a:t> a los </a:t>
            </a:r>
            <a:r>
              <a:rPr lang="en-US" sz="1800" dirty="0" err="1"/>
              <a:t>pasajeros</a:t>
            </a:r>
            <a:r>
              <a:rPr lang="en-US" sz="1800" dirty="0"/>
              <a:t> y la </a:t>
            </a:r>
            <a:r>
              <a:rPr lang="en-US" sz="1800" dirty="0" err="1"/>
              <a:t>carga</a:t>
            </a:r>
            <a:r>
              <a:rPr lang="en-US" sz="1800" dirty="0"/>
              <a:t> de </a:t>
            </a:r>
            <a:r>
              <a:rPr lang="en-US" sz="1800" dirty="0" err="1"/>
              <a:t>manera</a:t>
            </a:r>
            <a:r>
              <a:rPr lang="en-US" sz="1800" dirty="0"/>
              <a:t> </a:t>
            </a:r>
            <a:r>
              <a:rPr lang="en-US" sz="1800" dirty="0" err="1"/>
              <a:t>segura</a:t>
            </a:r>
            <a:r>
              <a:rPr lang="en-US" sz="1800" dirty="0"/>
              <a:t> de un </a:t>
            </a:r>
            <a:r>
              <a:rPr lang="en-US" sz="1800" dirty="0" err="1"/>
              <a:t>puerto</a:t>
            </a:r>
            <a:r>
              <a:rPr lang="en-US" sz="1800" dirty="0"/>
              <a:t> a </a:t>
            </a:r>
            <a:r>
              <a:rPr lang="en-US" sz="1800" dirty="0" err="1"/>
              <a:t>otro</a:t>
            </a:r>
            <a:r>
              <a:rPr lang="en-US" sz="1800" dirty="0"/>
              <a:t>. Es fundamental.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4982" y="3657600"/>
            <a:ext cx="3063135" cy="2256510"/>
          </a:xfrm>
          <a:prstGeom prst="rect">
            <a:avLst/>
          </a:prstGeom>
        </p:spPr>
      </p:pic>
      <p:sp>
        <p:nvSpPr>
          <p:cNvPr id="6" name="Content Placeholder 2"/>
          <p:cNvSpPr txBox="1">
            <a:spLocks/>
          </p:cNvSpPr>
          <p:nvPr/>
        </p:nvSpPr>
        <p:spPr>
          <a:xfrm>
            <a:off x="223727" y="2600903"/>
            <a:ext cx="6481873" cy="24282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2.) </a:t>
            </a:r>
            <a:r>
              <a:rPr lang="en-US" sz="1800" b="1" u="sng" dirty="0"/>
              <a:t>PÓLIZA TEMPORAL </a:t>
            </a:r>
            <a:r>
              <a:rPr lang="en-US" sz="1800" dirty="0"/>
              <a:t>- </a:t>
            </a:r>
            <a:r>
              <a:rPr lang="es-ES" sz="1800" b="1" dirty="0"/>
              <a:t>Este es el mástil que permite que la cuenta se pueda financiar a una mayor capacidad.</a:t>
            </a:r>
            <a:r>
              <a:rPr lang="es-ES" sz="1800" dirty="0"/>
              <a:t> Determina el alcance o periodo que</a:t>
            </a:r>
            <a:r>
              <a:rPr lang="en-US" sz="1800" dirty="0">
                <a:solidFill>
                  <a:srgbClr val="FF0000"/>
                </a:solidFill>
              </a:rPr>
              <a:t> </a:t>
            </a:r>
            <a:r>
              <a:rPr lang="en-US" sz="1800" dirty="0" err="1"/>
              <a:t>incrementa</a:t>
            </a:r>
            <a:r>
              <a:rPr lang="en-US" sz="1800" dirty="0"/>
              <a:t> el </a:t>
            </a:r>
            <a:r>
              <a:rPr lang="en-US" sz="1800" dirty="0" err="1"/>
              <a:t>beneficio</a:t>
            </a:r>
            <a:r>
              <a:rPr lang="en-US" sz="1800" dirty="0"/>
              <a:t> de </a:t>
            </a:r>
            <a:r>
              <a:rPr lang="en-US" sz="1800" dirty="0" err="1"/>
              <a:t>muerte</a:t>
            </a:r>
            <a:r>
              <a:rPr lang="en-US" sz="1800" dirty="0"/>
              <a:t> para </a:t>
            </a:r>
            <a:r>
              <a:rPr lang="en-US" sz="1800" dirty="0" err="1"/>
              <a:t>proteger</a:t>
            </a:r>
            <a:r>
              <a:rPr lang="en-US" sz="1800" dirty="0"/>
              <a:t> a </a:t>
            </a:r>
            <a:r>
              <a:rPr lang="en-US" sz="1800" dirty="0" err="1"/>
              <a:t>tu</a:t>
            </a:r>
            <a:r>
              <a:rPr lang="en-US" sz="1800" dirty="0"/>
              <a:t> </a:t>
            </a:r>
            <a:r>
              <a:rPr lang="en-US" sz="1800" dirty="0" err="1"/>
              <a:t>familia</a:t>
            </a:r>
            <a:r>
              <a:rPr lang="en-US" sz="1800" dirty="0"/>
              <a:t> o </a:t>
            </a:r>
            <a:r>
              <a:rPr lang="en-US" sz="1800" dirty="0" err="1"/>
              <a:t>tus</a:t>
            </a:r>
            <a:r>
              <a:rPr lang="en-US" sz="1800" dirty="0"/>
              <a:t> </a:t>
            </a:r>
            <a:r>
              <a:rPr lang="en-US" sz="1800" dirty="0" err="1"/>
              <a:t>activos</a:t>
            </a:r>
            <a:r>
              <a:rPr lang="en-US" sz="1800" dirty="0"/>
              <a:t> . </a:t>
            </a:r>
            <a:r>
              <a:rPr lang="en-US" sz="1800" dirty="0" err="1"/>
              <a:t>Tiene</a:t>
            </a:r>
            <a:r>
              <a:rPr lang="en-US" sz="1800" dirty="0"/>
              <a:t> que </a:t>
            </a:r>
            <a:r>
              <a:rPr lang="en-US" sz="1800" dirty="0" err="1"/>
              <a:t>estar</a:t>
            </a:r>
            <a:r>
              <a:rPr lang="en-US" sz="1800" dirty="0"/>
              <a:t> </a:t>
            </a:r>
            <a:r>
              <a:rPr lang="en-US" sz="1800" dirty="0" err="1"/>
              <a:t>apropiadamente</a:t>
            </a:r>
            <a:r>
              <a:rPr lang="en-US" sz="1800" dirty="0"/>
              <a:t> </a:t>
            </a:r>
            <a:r>
              <a:rPr lang="en-US" sz="1800" dirty="0" err="1"/>
              <a:t>diseñado</a:t>
            </a:r>
            <a:r>
              <a:rPr lang="en-US" sz="1800" dirty="0"/>
              <a:t>. Si el </a:t>
            </a:r>
            <a:r>
              <a:rPr lang="en-US" sz="1800" dirty="0" err="1"/>
              <a:t>mástil</a:t>
            </a:r>
            <a:r>
              <a:rPr lang="en-US" sz="1800" dirty="0"/>
              <a:t> </a:t>
            </a:r>
            <a:r>
              <a:rPr lang="en-US" sz="1800" dirty="0" err="1"/>
              <a:t>es</a:t>
            </a:r>
            <a:r>
              <a:rPr lang="en-US" sz="1800" dirty="0"/>
              <a:t> </a:t>
            </a:r>
            <a:r>
              <a:rPr lang="en-US" sz="1800" dirty="0" err="1"/>
              <a:t>muy</a:t>
            </a:r>
            <a:r>
              <a:rPr lang="en-US" sz="1800" dirty="0"/>
              <a:t> alto el </a:t>
            </a:r>
            <a:r>
              <a:rPr lang="en-US" sz="1800" dirty="0" err="1"/>
              <a:t>barco</a:t>
            </a:r>
            <a:r>
              <a:rPr lang="en-US" sz="1800" dirty="0"/>
              <a:t> se </a:t>
            </a:r>
            <a:r>
              <a:rPr lang="en-US" sz="1800" dirty="0" err="1"/>
              <a:t>puede</a:t>
            </a:r>
            <a:r>
              <a:rPr lang="en-US" sz="1800" dirty="0"/>
              <a:t> </a:t>
            </a:r>
            <a:r>
              <a:rPr lang="en-US" sz="1800" dirty="0" err="1"/>
              <a:t>voltear</a:t>
            </a:r>
            <a:r>
              <a:rPr lang="en-US" sz="1800" dirty="0"/>
              <a:t> y </a:t>
            </a:r>
            <a:r>
              <a:rPr lang="en-US" sz="1800" dirty="0" err="1"/>
              <a:t>hundir</a:t>
            </a:r>
            <a:r>
              <a:rPr lang="en-US" sz="1800" dirty="0"/>
              <a:t>, </a:t>
            </a:r>
            <a:r>
              <a:rPr lang="en-US" sz="1800" dirty="0" err="1"/>
              <a:t>si</a:t>
            </a:r>
            <a:r>
              <a:rPr lang="en-US" sz="1800" dirty="0"/>
              <a:t> </a:t>
            </a:r>
            <a:r>
              <a:rPr lang="en-US" sz="1800" dirty="0" err="1"/>
              <a:t>es</a:t>
            </a:r>
            <a:r>
              <a:rPr lang="en-US" sz="1800" dirty="0"/>
              <a:t> </a:t>
            </a:r>
            <a:r>
              <a:rPr lang="en-US" sz="1800" dirty="0" err="1"/>
              <a:t>muy</a:t>
            </a:r>
            <a:r>
              <a:rPr lang="en-US" sz="1800" dirty="0"/>
              <a:t> </a:t>
            </a:r>
            <a:r>
              <a:rPr lang="en-US" sz="1800" dirty="0" err="1"/>
              <a:t>corto</a:t>
            </a:r>
            <a:r>
              <a:rPr lang="en-US" sz="1800" dirty="0"/>
              <a:t> la vela no se </a:t>
            </a:r>
            <a:r>
              <a:rPr lang="en-US" sz="1800" dirty="0" err="1"/>
              <a:t>puede</a:t>
            </a:r>
            <a:r>
              <a:rPr lang="en-US" sz="1800" dirty="0"/>
              <a:t> extender para </a:t>
            </a:r>
            <a:r>
              <a:rPr lang="en-US" sz="1800" dirty="0" err="1"/>
              <a:t>tomar</a:t>
            </a:r>
            <a:r>
              <a:rPr lang="en-US" sz="1800" dirty="0"/>
              <a:t> </a:t>
            </a:r>
            <a:r>
              <a:rPr lang="en-US" sz="1800" dirty="0" err="1"/>
              <a:t>velocidad</a:t>
            </a:r>
            <a:r>
              <a:rPr lang="en-US" sz="1800" dirty="0"/>
              <a:t> y </a:t>
            </a:r>
            <a:r>
              <a:rPr lang="en-US" sz="1800" dirty="0" err="1"/>
              <a:t>llegar</a:t>
            </a:r>
            <a:r>
              <a:rPr lang="en-US" sz="1800" dirty="0"/>
              <a:t> a </a:t>
            </a:r>
            <a:r>
              <a:rPr lang="en-US" sz="1800" dirty="0" err="1"/>
              <a:t>su</a:t>
            </a:r>
            <a:r>
              <a:rPr lang="en-US" sz="1800" dirty="0"/>
              <a:t> </a:t>
            </a:r>
            <a:r>
              <a:rPr lang="en-US" sz="1800" dirty="0" err="1"/>
              <a:t>puerto</a:t>
            </a:r>
            <a:r>
              <a:rPr lang="en-US" sz="1800" dirty="0"/>
              <a:t>.</a:t>
            </a:r>
            <a:r>
              <a:rPr lang="en-US" sz="1800" dirty="0">
                <a:solidFill>
                  <a:srgbClr val="FF0000"/>
                </a:solidFill>
              </a:rPr>
              <a:t> </a:t>
            </a:r>
          </a:p>
          <a:p>
            <a:endParaRPr lang="en-US" sz="1800" dirty="0"/>
          </a:p>
        </p:txBody>
      </p:sp>
      <p:sp>
        <p:nvSpPr>
          <p:cNvPr id="7" name="Content Placeholder 2"/>
          <p:cNvSpPr txBox="1">
            <a:spLocks/>
          </p:cNvSpPr>
          <p:nvPr/>
        </p:nvSpPr>
        <p:spPr>
          <a:xfrm>
            <a:off x="259890" y="4800600"/>
            <a:ext cx="5592375" cy="1631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800" dirty="0"/>
              <a:t>3.) </a:t>
            </a:r>
            <a:r>
              <a:rPr lang="en-US" sz="1800" b="1" u="sng" dirty="0"/>
              <a:t>COMPLEMENTOS Y COVERTURAS AGREGADAS</a:t>
            </a:r>
            <a:r>
              <a:rPr lang="es-ES" sz="1800" b="1" dirty="0"/>
              <a:t> - Esta es la vela que hace que el barco vaya tan rápido como se desea que vaya.</a:t>
            </a:r>
            <a:r>
              <a:rPr lang="en-US" sz="1800" b="1" dirty="0"/>
              <a:t> </a:t>
            </a:r>
            <a:r>
              <a:rPr lang="en-US" sz="1800" dirty="0" err="1"/>
              <a:t>Cuanto</a:t>
            </a:r>
            <a:r>
              <a:rPr lang="en-US" sz="1800" dirty="0"/>
              <a:t> </a:t>
            </a:r>
            <a:r>
              <a:rPr lang="en-US" sz="1800" dirty="0" err="1"/>
              <a:t>más</a:t>
            </a:r>
            <a:r>
              <a:rPr lang="en-US" sz="1800" dirty="0"/>
              <a:t> alto </a:t>
            </a:r>
            <a:r>
              <a:rPr lang="en-US" sz="1800" dirty="0" err="1"/>
              <a:t>levantes</a:t>
            </a:r>
            <a:r>
              <a:rPr lang="en-US" sz="1800" dirty="0"/>
              <a:t> la vela, </a:t>
            </a:r>
            <a:r>
              <a:rPr lang="en-US" sz="1800" dirty="0" err="1"/>
              <a:t>más</a:t>
            </a:r>
            <a:r>
              <a:rPr lang="en-US" sz="1800" dirty="0"/>
              <a:t> </a:t>
            </a:r>
            <a:r>
              <a:rPr lang="en-US" sz="1800" dirty="0" err="1"/>
              <a:t>rápido</a:t>
            </a:r>
            <a:r>
              <a:rPr lang="en-US" sz="1800" dirty="0"/>
              <a:t> </a:t>
            </a:r>
            <a:r>
              <a:rPr lang="en-US" sz="1800" dirty="0" err="1"/>
              <a:t>irá</a:t>
            </a:r>
            <a:r>
              <a:rPr lang="en-US" sz="1800" dirty="0"/>
              <a:t> el </a:t>
            </a:r>
            <a:r>
              <a:rPr lang="en-US" sz="1800" dirty="0" err="1"/>
              <a:t>barco</a:t>
            </a:r>
            <a:r>
              <a:rPr lang="en-US" sz="1800" dirty="0"/>
              <a:t>. </a:t>
            </a:r>
            <a:r>
              <a:rPr lang="en-US" sz="1800" dirty="0" err="1"/>
              <a:t>Pero</a:t>
            </a:r>
            <a:r>
              <a:rPr lang="en-US" sz="1800" dirty="0"/>
              <a:t> </a:t>
            </a:r>
            <a:r>
              <a:rPr lang="en-US" sz="1800" dirty="0" err="1"/>
              <a:t>ésto</a:t>
            </a:r>
            <a:r>
              <a:rPr lang="en-US" sz="1800" dirty="0"/>
              <a:t> </a:t>
            </a:r>
            <a:r>
              <a:rPr lang="en-US" sz="1800" dirty="0" err="1"/>
              <a:t>es</a:t>
            </a:r>
            <a:r>
              <a:rPr lang="en-US" sz="1800" dirty="0"/>
              <a:t> </a:t>
            </a:r>
            <a:r>
              <a:rPr lang="en-US" sz="1800" dirty="0" err="1"/>
              <a:t>opcional</a:t>
            </a:r>
            <a:r>
              <a:rPr lang="en-US" sz="1800" dirty="0"/>
              <a:t>.</a:t>
            </a:r>
          </a:p>
          <a:p>
            <a:pPr marL="0" indent="0" algn="r">
              <a:buFont typeface="Arial" pitchFamily="34" charset="0"/>
              <a:buNone/>
            </a:pPr>
            <a:r>
              <a:rPr lang="en-US" sz="1800" dirty="0"/>
              <a:t>– Bill Lenderman</a:t>
            </a:r>
          </a:p>
          <a:p>
            <a:endParaRPr lang="en-US" sz="1800" dirty="0"/>
          </a:p>
        </p:txBody>
      </p:sp>
    </p:spTree>
    <p:extLst>
      <p:ext uri="{BB962C8B-B14F-4D97-AF65-F5344CB8AC3E}">
        <p14:creationId xmlns:p14="http://schemas.microsoft.com/office/powerpoint/2010/main" val="124090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s-ES" b="1" dirty="0"/>
              <a:t>¿ </a:t>
            </a:r>
            <a:r>
              <a:rPr lang="en-US" b="1" dirty="0" err="1"/>
              <a:t>Cómo</a:t>
            </a:r>
            <a:r>
              <a:rPr lang="en-US" b="1" dirty="0"/>
              <a:t> </a:t>
            </a:r>
            <a:r>
              <a:rPr lang="en-US" b="1" dirty="0" err="1"/>
              <a:t>Empiezo</a:t>
            </a:r>
            <a:r>
              <a:rPr lang="en-US" b="1" dirty="0"/>
              <a:t>?</a:t>
            </a:r>
          </a:p>
        </p:txBody>
      </p:sp>
      <p:sp>
        <p:nvSpPr>
          <p:cNvPr id="3" name="Content Placeholder 2"/>
          <p:cNvSpPr>
            <a:spLocks noGrp="1"/>
          </p:cNvSpPr>
          <p:nvPr>
            <p:ph idx="1"/>
          </p:nvPr>
        </p:nvSpPr>
        <p:spPr>
          <a:xfrm>
            <a:off x="228600" y="1524000"/>
            <a:ext cx="8648700" cy="4876799"/>
          </a:xfrm>
        </p:spPr>
        <p:txBody>
          <a:bodyPr>
            <a:normAutofit fontScale="85000" lnSpcReduction="20000"/>
          </a:bodyPr>
          <a:lstStyle/>
          <a:p>
            <a:pPr marL="0" indent="0">
              <a:buNone/>
            </a:pPr>
            <a:endParaRPr lang="en-US" sz="2400" dirty="0"/>
          </a:p>
          <a:p>
            <a:pPr marL="0" indent="0">
              <a:buNone/>
            </a:pPr>
            <a:r>
              <a:rPr lang="en-US" sz="2400" dirty="0" err="1"/>
              <a:t>Ojalá</a:t>
            </a:r>
            <a:r>
              <a:rPr lang="en-US" sz="2400" dirty="0"/>
              <a:t> para </a:t>
            </a:r>
            <a:r>
              <a:rPr lang="en-US" sz="2400" dirty="0" err="1"/>
              <a:t>este</a:t>
            </a:r>
            <a:r>
              <a:rPr lang="en-US" sz="2400" dirty="0"/>
              <a:t> </a:t>
            </a:r>
            <a:r>
              <a:rPr lang="en-US" sz="2400" dirty="0" err="1"/>
              <a:t>momento</a:t>
            </a:r>
            <a:r>
              <a:rPr lang="en-US" sz="2400" dirty="0"/>
              <a:t> </a:t>
            </a:r>
            <a:r>
              <a:rPr lang="en-US" sz="2400" dirty="0" err="1"/>
              <a:t>ya</a:t>
            </a:r>
            <a:r>
              <a:rPr lang="en-US" sz="2400" dirty="0"/>
              <a:t> </a:t>
            </a:r>
            <a:r>
              <a:rPr lang="en-US" sz="2400" dirty="0" err="1"/>
              <a:t>estés</a:t>
            </a:r>
            <a:r>
              <a:rPr lang="en-US" sz="2400" dirty="0"/>
              <a:t> </a:t>
            </a:r>
            <a:r>
              <a:rPr lang="en-US" sz="2400" dirty="0" err="1"/>
              <a:t>convencido</a:t>
            </a:r>
            <a:r>
              <a:rPr lang="en-US" sz="2400" dirty="0"/>
              <a:t> de que </a:t>
            </a:r>
            <a:r>
              <a:rPr lang="en-US" sz="2400" dirty="0" err="1"/>
              <a:t>necesitas</a:t>
            </a:r>
            <a:r>
              <a:rPr lang="en-US" sz="2400" dirty="0"/>
              <a:t> REEMPLAZAR A TU BANCO . Si </a:t>
            </a:r>
            <a:r>
              <a:rPr lang="en-US" sz="2400" dirty="0" err="1"/>
              <a:t>es</a:t>
            </a:r>
            <a:r>
              <a:rPr lang="en-US" sz="2400" dirty="0"/>
              <a:t> </a:t>
            </a:r>
            <a:r>
              <a:rPr lang="en-US" sz="2400" dirty="0" err="1"/>
              <a:t>así</a:t>
            </a:r>
            <a:r>
              <a:rPr lang="en-US" sz="2400" dirty="0"/>
              <a:t>, </a:t>
            </a:r>
            <a:r>
              <a:rPr lang="en-US" sz="2400" dirty="0" err="1"/>
              <a:t>probablemente</a:t>
            </a:r>
            <a:r>
              <a:rPr lang="en-US" sz="2400" dirty="0"/>
              <a:t> </a:t>
            </a:r>
            <a:r>
              <a:rPr lang="en-US" sz="2400" dirty="0" err="1"/>
              <a:t>te</a:t>
            </a:r>
            <a:r>
              <a:rPr lang="en-US" sz="2400" dirty="0"/>
              <a:t> </a:t>
            </a:r>
            <a:r>
              <a:rPr lang="en-US" sz="2400" dirty="0" err="1"/>
              <a:t>estás</a:t>
            </a:r>
            <a:r>
              <a:rPr lang="en-US" sz="2400" dirty="0"/>
              <a:t> </a:t>
            </a:r>
            <a:r>
              <a:rPr lang="en-US" sz="2400" dirty="0" err="1"/>
              <a:t>preguntando</a:t>
            </a:r>
            <a:r>
              <a:rPr lang="en-US" sz="2400" dirty="0"/>
              <a:t>, “</a:t>
            </a:r>
            <a:r>
              <a:rPr lang="en-US" sz="2400" dirty="0" err="1"/>
              <a:t>Cómo</a:t>
            </a:r>
            <a:r>
              <a:rPr lang="en-US" sz="2400" dirty="0"/>
              <a:t> </a:t>
            </a:r>
            <a:r>
              <a:rPr lang="en-US" sz="2400" dirty="0" err="1"/>
              <a:t>empiezo</a:t>
            </a:r>
            <a:r>
              <a:rPr lang="en-US" sz="2400" dirty="0"/>
              <a:t>?”</a:t>
            </a:r>
          </a:p>
          <a:p>
            <a:pPr marL="0" indent="0">
              <a:buNone/>
            </a:pPr>
            <a:endParaRPr lang="en-US" sz="2400" i="1" dirty="0">
              <a:solidFill>
                <a:srgbClr val="7030A0"/>
              </a:solidFill>
            </a:endParaRPr>
          </a:p>
          <a:p>
            <a:pPr marL="0" indent="0">
              <a:buNone/>
            </a:pPr>
            <a:r>
              <a:rPr lang="en-US" sz="2400" i="1" dirty="0">
                <a:solidFill>
                  <a:srgbClr val="7030A0"/>
                </a:solidFill>
              </a:rPr>
              <a:t>“El primer principio </a:t>
            </a:r>
            <a:r>
              <a:rPr lang="en-US" sz="2400" i="1" dirty="0" err="1">
                <a:solidFill>
                  <a:srgbClr val="7030A0"/>
                </a:solidFill>
              </a:rPr>
              <a:t>que</a:t>
            </a:r>
            <a:r>
              <a:rPr lang="en-US" sz="2400" i="1" dirty="0">
                <a:solidFill>
                  <a:srgbClr val="7030A0"/>
                </a:solidFill>
              </a:rPr>
              <a:t> se </a:t>
            </a:r>
            <a:r>
              <a:rPr lang="en-US" sz="2400" i="1" dirty="0" err="1">
                <a:solidFill>
                  <a:srgbClr val="7030A0"/>
                </a:solidFill>
              </a:rPr>
              <a:t>debe</a:t>
            </a:r>
            <a:r>
              <a:rPr lang="en-US" sz="2400" i="1" dirty="0">
                <a:solidFill>
                  <a:srgbClr val="7030A0"/>
                </a:solidFill>
              </a:rPr>
              <a:t> </a:t>
            </a:r>
            <a:r>
              <a:rPr lang="en-US" sz="2400" i="1" dirty="0" err="1">
                <a:solidFill>
                  <a:srgbClr val="7030A0"/>
                </a:solidFill>
              </a:rPr>
              <a:t>entender</a:t>
            </a:r>
            <a:r>
              <a:rPr lang="en-US" sz="2400" i="1" dirty="0">
                <a:solidFill>
                  <a:srgbClr val="7030A0"/>
                </a:solidFill>
              </a:rPr>
              <a:t> </a:t>
            </a:r>
            <a:r>
              <a:rPr lang="en-US" sz="2400" i="1" dirty="0" err="1">
                <a:solidFill>
                  <a:srgbClr val="7030A0"/>
                </a:solidFill>
              </a:rPr>
              <a:t>es</a:t>
            </a:r>
            <a:r>
              <a:rPr lang="en-US" sz="2400" i="1" dirty="0">
                <a:solidFill>
                  <a:srgbClr val="7030A0"/>
                </a:solidFill>
              </a:rPr>
              <a:t> </a:t>
            </a:r>
            <a:r>
              <a:rPr lang="en-US" sz="2400" i="1" dirty="0" err="1">
                <a:solidFill>
                  <a:srgbClr val="7030A0"/>
                </a:solidFill>
              </a:rPr>
              <a:t>que</a:t>
            </a:r>
            <a:r>
              <a:rPr lang="en-US" sz="2400" i="1" dirty="0">
                <a:solidFill>
                  <a:srgbClr val="7030A0"/>
                </a:solidFill>
              </a:rPr>
              <a:t> vas a </a:t>
            </a:r>
            <a:r>
              <a:rPr lang="en-US" sz="2400" i="1" dirty="0" err="1">
                <a:solidFill>
                  <a:srgbClr val="7030A0"/>
                </a:solidFill>
              </a:rPr>
              <a:t>financiar</a:t>
            </a:r>
            <a:r>
              <a:rPr lang="en-US" sz="2400" i="1" dirty="0">
                <a:solidFill>
                  <a:srgbClr val="7030A0"/>
                </a:solidFill>
              </a:rPr>
              <a:t> </a:t>
            </a:r>
            <a:r>
              <a:rPr lang="en-US" sz="2400" i="1" dirty="0" err="1">
                <a:solidFill>
                  <a:srgbClr val="7030A0"/>
                </a:solidFill>
              </a:rPr>
              <a:t>todo</a:t>
            </a:r>
            <a:r>
              <a:rPr lang="en-US" sz="2400" i="1" dirty="0">
                <a:solidFill>
                  <a:srgbClr val="7030A0"/>
                </a:solidFill>
              </a:rPr>
              <a:t> lo </a:t>
            </a:r>
            <a:r>
              <a:rPr lang="en-US" sz="2400" i="1" dirty="0" err="1">
                <a:solidFill>
                  <a:srgbClr val="7030A0"/>
                </a:solidFill>
              </a:rPr>
              <a:t>que</a:t>
            </a:r>
            <a:r>
              <a:rPr lang="en-US" sz="2400" i="1" dirty="0">
                <a:solidFill>
                  <a:srgbClr val="7030A0"/>
                </a:solidFill>
              </a:rPr>
              <a:t> </a:t>
            </a:r>
            <a:r>
              <a:rPr lang="en-US" sz="2400" i="1" dirty="0" err="1">
                <a:solidFill>
                  <a:srgbClr val="7030A0"/>
                </a:solidFill>
              </a:rPr>
              <a:t>compres</a:t>
            </a:r>
            <a:r>
              <a:rPr lang="en-US" sz="2400" i="1" dirty="0">
                <a:solidFill>
                  <a:srgbClr val="7030A0"/>
                </a:solidFill>
              </a:rPr>
              <a:t>– o </a:t>
            </a:r>
            <a:r>
              <a:rPr lang="en-US" sz="2400" i="1" dirty="0" err="1">
                <a:solidFill>
                  <a:srgbClr val="7030A0"/>
                </a:solidFill>
              </a:rPr>
              <a:t>pagas</a:t>
            </a:r>
            <a:r>
              <a:rPr lang="en-US" sz="2400" i="1" dirty="0">
                <a:solidFill>
                  <a:srgbClr val="7030A0"/>
                </a:solidFill>
              </a:rPr>
              <a:t> </a:t>
            </a:r>
            <a:r>
              <a:rPr lang="en-US" sz="2400" i="1" dirty="0" err="1">
                <a:solidFill>
                  <a:srgbClr val="7030A0"/>
                </a:solidFill>
              </a:rPr>
              <a:t>interés</a:t>
            </a:r>
            <a:r>
              <a:rPr lang="en-US" sz="2400" i="1" dirty="0">
                <a:solidFill>
                  <a:srgbClr val="7030A0"/>
                </a:solidFill>
              </a:rPr>
              <a:t> a </a:t>
            </a:r>
            <a:r>
              <a:rPr lang="en-US" sz="2400" i="1" dirty="0" err="1">
                <a:solidFill>
                  <a:srgbClr val="7030A0"/>
                </a:solidFill>
              </a:rPr>
              <a:t>alguien</a:t>
            </a:r>
            <a:r>
              <a:rPr lang="en-US" sz="2400" i="1" dirty="0">
                <a:solidFill>
                  <a:srgbClr val="7030A0"/>
                </a:solidFill>
              </a:rPr>
              <a:t> </a:t>
            </a:r>
            <a:r>
              <a:rPr lang="en-US" sz="2400" i="1" dirty="0" err="1">
                <a:solidFill>
                  <a:srgbClr val="7030A0"/>
                </a:solidFill>
              </a:rPr>
              <a:t>más</a:t>
            </a:r>
            <a:r>
              <a:rPr lang="en-US" sz="2400" i="1" dirty="0">
                <a:solidFill>
                  <a:srgbClr val="7030A0"/>
                </a:solidFill>
              </a:rPr>
              <a:t>, o </a:t>
            </a:r>
            <a:r>
              <a:rPr lang="en-US" sz="2400" i="1" dirty="0" err="1">
                <a:solidFill>
                  <a:srgbClr val="7030A0"/>
                </a:solidFill>
              </a:rPr>
              <a:t>pierdes</a:t>
            </a:r>
            <a:r>
              <a:rPr lang="en-US" sz="2400" i="1" dirty="0">
                <a:solidFill>
                  <a:srgbClr val="7030A0"/>
                </a:solidFill>
              </a:rPr>
              <a:t> el </a:t>
            </a:r>
            <a:r>
              <a:rPr lang="en-US" sz="2400" i="1" dirty="0" err="1">
                <a:solidFill>
                  <a:srgbClr val="7030A0"/>
                </a:solidFill>
              </a:rPr>
              <a:t>interés</a:t>
            </a:r>
            <a:r>
              <a:rPr lang="en-US" sz="2400" i="1" dirty="0">
                <a:solidFill>
                  <a:srgbClr val="7030A0"/>
                </a:solidFill>
              </a:rPr>
              <a:t> </a:t>
            </a:r>
            <a:r>
              <a:rPr lang="en-US" sz="2400" i="1" dirty="0" err="1">
                <a:solidFill>
                  <a:srgbClr val="7030A0"/>
                </a:solidFill>
              </a:rPr>
              <a:t>que</a:t>
            </a:r>
            <a:r>
              <a:rPr lang="en-US" sz="2400" i="1" dirty="0">
                <a:solidFill>
                  <a:srgbClr val="7030A0"/>
                </a:solidFill>
              </a:rPr>
              <a:t> </a:t>
            </a:r>
            <a:r>
              <a:rPr lang="en-US" sz="2400" i="1" dirty="0" err="1">
                <a:solidFill>
                  <a:srgbClr val="7030A0"/>
                </a:solidFill>
              </a:rPr>
              <a:t>hubieras</a:t>
            </a:r>
            <a:r>
              <a:rPr lang="en-US" sz="2400" i="1" dirty="0">
                <a:solidFill>
                  <a:srgbClr val="7030A0"/>
                </a:solidFill>
              </a:rPr>
              <a:t> </a:t>
            </a:r>
            <a:r>
              <a:rPr lang="en-US" sz="2400" i="1" dirty="0" err="1">
                <a:solidFill>
                  <a:srgbClr val="7030A0"/>
                </a:solidFill>
              </a:rPr>
              <a:t>ganado</a:t>
            </a:r>
            <a:r>
              <a:rPr lang="en-US" sz="2400" i="1" dirty="0">
                <a:solidFill>
                  <a:srgbClr val="7030A0"/>
                </a:solidFill>
              </a:rPr>
              <a:t> de </a:t>
            </a:r>
            <a:r>
              <a:rPr lang="en-US" sz="2400" i="1" dirty="0" err="1">
                <a:solidFill>
                  <a:srgbClr val="7030A0"/>
                </a:solidFill>
              </a:rPr>
              <a:t>otro</a:t>
            </a:r>
            <a:r>
              <a:rPr lang="en-US" sz="2400" i="1" dirty="0">
                <a:solidFill>
                  <a:srgbClr val="7030A0"/>
                </a:solidFill>
              </a:rPr>
              <a:t> </a:t>
            </a:r>
            <a:r>
              <a:rPr lang="en-US" sz="2400" i="1" dirty="0" err="1">
                <a:solidFill>
                  <a:srgbClr val="7030A0"/>
                </a:solidFill>
              </a:rPr>
              <a:t>modo</a:t>
            </a:r>
            <a:r>
              <a:rPr lang="en-US" sz="2400" i="1" dirty="0">
                <a:solidFill>
                  <a:srgbClr val="7030A0"/>
                </a:solidFill>
              </a:rPr>
              <a:t>.”</a:t>
            </a:r>
            <a:endParaRPr lang="en-US" sz="2400" dirty="0">
              <a:solidFill>
                <a:srgbClr val="7030A0"/>
              </a:solidFill>
            </a:endParaRPr>
          </a:p>
          <a:p>
            <a:pPr marL="0" indent="0" algn="r">
              <a:buNone/>
            </a:pPr>
            <a:r>
              <a:rPr lang="en-US" sz="2400" i="1" dirty="0">
                <a:solidFill>
                  <a:srgbClr val="7030A0"/>
                </a:solidFill>
              </a:rPr>
              <a:t>– R. Nelson Nash</a:t>
            </a:r>
            <a:endParaRPr lang="en-US" sz="2400" dirty="0">
              <a:solidFill>
                <a:srgbClr val="7030A0"/>
              </a:solidFill>
            </a:endParaRPr>
          </a:p>
          <a:p>
            <a:pPr marL="0" indent="0">
              <a:buNone/>
            </a:pPr>
            <a:r>
              <a:rPr lang="en-US" sz="2400" i="1" dirty="0">
                <a:solidFill>
                  <a:srgbClr val="7030A0"/>
                </a:solidFill>
              </a:rPr>
              <a:t>“</a:t>
            </a:r>
            <a:r>
              <a:rPr lang="es-ES" sz="2400" i="1" dirty="0">
                <a:solidFill>
                  <a:srgbClr val="7030A0"/>
                </a:solidFill>
              </a:rPr>
              <a:t>Hay una manera de lograr la creación de tu propio sistema bancario y el mecanismo ha estado alrededor de más de 200 años. Está probado y funciona. Se llama seguro de vida permanente (que paga dividendos)</a:t>
            </a:r>
            <a:r>
              <a:rPr lang="en-US" sz="2400" i="1" dirty="0">
                <a:solidFill>
                  <a:srgbClr val="7030A0"/>
                </a:solidFill>
              </a:rPr>
              <a:t>.”</a:t>
            </a:r>
            <a:r>
              <a:rPr lang="en-US" sz="2400" dirty="0">
                <a:solidFill>
                  <a:srgbClr val="7030A0"/>
                </a:solidFill>
              </a:rPr>
              <a:t> </a:t>
            </a:r>
          </a:p>
          <a:p>
            <a:pPr marL="0" indent="0" algn="r">
              <a:buNone/>
            </a:pPr>
            <a:r>
              <a:rPr lang="en-US" sz="2400" i="1" dirty="0">
                <a:solidFill>
                  <a:srgbClr val="7030A0"/>
                </a:solidFill>
              </a:rPr>
              <a:t>– R. Nelson Nash</a:t>
            </a:r>
            <a:endParaRPr lang="en-US" sz="2400" dirty="0">
              <a:solidFill>
                <a:srgbClr val="7030A0"/>
              </a:solidFill>
            </a:endParaRPr>
          </a:p>
          <a:p>
            <a:pPr marL="0" indent="0">
              <a:buNone/>
            </a:pPr>
            <a:r>
              <a:rPr lang="en-US" sz="2400" i="1" dirty="0" err="1">
                <a:solidFill>
                  <a:srgbClr val="7030A0"/>
                </a:solidFill>
              </a:rPr>
              <a:t>Crea</a:t>
            </a:r>
            <a:r>
              <a:rPr lang="en-US" sz="2400" i="1" dirty="0">
                <a:solidFill>
                  <a:srgbClr val="7030A0"/>
                </a:solidFill>
              </a:rPr>
              <a:t> un plan en el </a:t>
            </a:r>
            <a:r>
              <a:rPr lang="en-US" sz="2400" i="1" dirty="0" err="1">
                <a:solidFill>
                  <a:srgbClr val="7030A0"/>
                </a:solidFill>
              </a:rPr>
              <a:t>que</a:t>
            </a:r>
            <a:r>
              <a:rPr lang="en-US" sz="2400" i="1" dirty="0">
                <a:solidFill>
                  <a:srgbClr val="7030A0"/>
                </a:solidFill>
              </a:rPr>
              <a:t> </a:t>
            </a:r>
            <a:r>
              <a:rPr lang="en-US" sz="2400" i="1" dirty="0" err="1">
                <a:solidFill>
                  <a:srgbClr val="7030A0"/>
                </a:solidFill>
              </a:rPr>
              <a:t>tú</a:t>
            </a:r>
            <a:r>
              <a:rPr lang="en-US" sz="2400" i="1" dirty="0">
                <a:solidFill>
                  <a:srgbClr val="7030A0"/>
                </a:solidFill>
              </a:rPr>
              <a:t> </a:t>
            </a:r>
            <a:r>
              <a:rPr lang="en-US" sz="2400" i="1" dirty="0" err="1">
                <a:solidFill>
                  <a:srgbClr val="7030A0"/>
                </a:solidFill>
              </a:rPr>
              <a:t>controlas</a:t>
            </a:r>
            <a:r>
              <a:rPr lang="en-US" sz="2400" i="1" dirty="0">
                <a:solidFill>
                  <a:srgbClr val="7030A0"/>
                </a:solidFill>
              </a:rPr>
              <a:t> y </a:t>
            </a:r>
            <a:r>
              <a:rPr lang="en-US" sz="2400" i="1" dirty="0" err="1">
                <a:solidFill>
                  <a:srgbClr val="7030A0"/>
                </a:solidFill>
              </a:rPr>
              <a:t>haces</a:t>
            </a:r>
            <a:r>
              <a:rPr lang="en-US" sz="2400" i="1" dirty="0">
                <a:solidFill>
                  <a:srgbClr val="7030A0"/>
                </a:solidFill>
              </a:rPr>
              <a:t> </a:t>
            </a:r>
            <a:r>
              <a:rPr lang="en-US" sz="2400" i="1" dirty="0" err="1">
                <a:solidFill>
                  <a:srgbClr val="7030A0"/>
                </a:solidFill>
              </a:rPr>
              <a:t>dinero</a:t>
            </a:r>
            <a:r>
              <a:rPr lang="en-US" sz="2400" i="1" dirty="0">
                <a:solidFill>
                  <a:srgbClr val="7030A0"/>
                </a:solidFill>
              </a:rPr>
              <a:t> en </a:t>
            </a:r>
            <a:r>
              <a:rPr lang="en-US" sz="2400" i="1" dirty="0" err="1">
                <a:solidFill>
                  <a:srgbClr val="7030A0"/>
                </a:solidFill>
              </a:rPr>
              <a:t>tus</a:t>
            </a:r>
            <a:r>
              <a:rPr lang="en-US" sz="2400" i="1" dirty="0">
                <a:solidFill>
                  <a:srgbClr val="7030A0"/>
                </a:solidFill>
              </a:rPr>
              <a:t> </a:t>
            </a:r>
            <a:r>
              <a:rPr lang="en-US" sz="2400" i="1" dirty="0" err="1">
                <a:solidFill>
                  <a:srgbClr val="7030A0"/>
                </a:solidFill>
              </a:rPr>
              <a:t>préstamos</a:t>
            </a:r>
            <a:r>
              <a:rPr lang="en-US" sz="2400" i="1" dirty="0">
                <a:solidFill>
                  <a:srgbClr val="7030A0"/>
                </a:solidFill>
              </a:rPr>
              <a:t>. </a:t>
            </a:r>
            <a:r>
              <a:rPr lang="en-US" sz="2400" i="1" dirty="0" err="1">
                <a:solidFill>
                  <a:srgbClr val="7030A0"/>
                </a:solidFill>
              </a:rPr>
              <a:t>Puedes</a:t>
            </a:r>
            <a:r>
              <a:rPr lang="en-US" sz="2400" i="1" dirty="0">
                <a:solidFill>
                  <a:srgbClr val="7030A0"/>
                </a:solidFill>
              </a:rPr>
              <a:t> </a:t>
            </a:r>
            <a:r>
              <a:rPr lang="en-US" sz="2400" i="1" dirty="0" err="1">
                <a:solidFill>
                  <a:srgbClr val="7030A0"/>
                </a:solidFill>
              </a:rPr>
              <a:t>obtener</a:t>
            </a:r>
            <a:r>
              <a:rPr lang="en-US" sz="2400" i="1" dirty="0">
                <a:solidFill>
                  <a:srgbClr val="7030A0"/>
                </a:solidFill>
              </a:rPr>
              <a:t> </a:t>
            </a:r>
            <a:r>
              <a:rPr lang="en-US" sz="2400" i="1" dirty="0" err="1">
                <a:solidFill>
                  <a:srgbClr val="7030A0"/>
                </a:solidFill>
              </a:rPr>
              <a:t>dinero</a:t>
            </a:r>
            <a:r>
              <a:rPr lang="en-US" sz="2400" i="1" dirty="0">
                <a:solidFill>
                  <a:srgbClr val="7030A0"/>
                </a:solidFill>
              </a:rPr>
              <a:t> de </a:t>
            </a:r>
            <a:r>
              <a:rPr lang="en-US" sz="2400" i="1" dirty="0" err="1">
                <a:solidFill>
                  <a:srgbClr val="7030A0"/>
                </a:solidFill>
              </a:rPr>
              <a:t>compañías</a:t>
            </a:r>
            <a:r>
              <a:rPr lang="en-US" sz="2400" i="1" dirty="0">
                <a:solidFill>
                  <a:srgbClr val="7030A0"/>
                </a:solidFill>
              </a:rPr>
              <a:t> de </a:t>
            </a:r>
            <a:r>
              <a:rPr lang="en-US" sz="2400" i="1" dirty="0" err="1">
                <a:solidFill>
                  <a:srgbClr val="7030A0"/>
                </a:solidFill>
              </a:rPr>
              <a:t>seguros</a:t>
            </a:r>
            <a:r>
              <a:rPr lang="en-US" sz="2400" i="1" dirty="0">
                <a:solidFill>
                  <a:srgbClr val="7030A0"/>
                </a:solidFill>
              </a:rPr>
              <a:t> de </a:t>
            </a:r>
            <a:r>
              <a:rPr lang="en-US" sz="2400" i="1" dirty="0" err="1">
                <a:solidFill>
                  <a:srgbClr val="7030A0"/>
                </a:solidFill>
              </a:rPr>
              <a:t>vida</a:t>
            </a:r>
            <a:r>
              <a:rPr lang="en-US" sz="2400" i="1" dirty="0">
                <a:solidFill>
                  <a:srgbClr val="7030A0"/>
                </a:solidFill>
              </a:rPr>
              <a:t> a </a:t>
            </a:r>
            <a:r>
              <a:rPr lang="en-US" sz="2400" i="1" dirty="0" err="1">
                <a:solidFill>
                  <a:srgbClr val="7030A0"/>
                </a:solidFill>
              </a:rPr>
              <a:t>través</a:t>
            </a:r>
            <a:r>
              <a:rPr lang="en-US" sz="2400" i="1" dirty="0">
                <a:solidFill>
                  <a:srgbClr val="7030A0"/>
                </a:solidFill>
              </a:rPr>
              <a:t> de </a:t>
            </a:r>
            <a:r>
              <a:rPr lang="en-US" sz="2400" i="1" dirty="0" err="1">
                <a:solidFill>
                  <a:srgbClr val="7030A0"/>
                </a:solidFill>
              </a:rPr>
              <a:t>pólizas</a:t>
            </a:r>
            <a:r>
              <a:rPr lang="en-US" sz="2400" i="1" dirty="0">
                <a:solidFill>
                  <a:srgbClr val="7030A0"/>
                </a:solidFill>
              </a:rPr>
              <a:t> en el </a:t>
            </a:r>
            <a:r>
              <a:rPr lang="en-US" sz="2400" i="1" dirty="0" err="1">
                <a:solidFill>
                  <a:srgbClr val="7030A0"/>
                </a:solidFill>
              </a:rPr>
              <a:t>que</a:t>
            </a:r>
            <a:r>
              <a:rPr lang="en-US" sz="2400" i="1" dirty="0">
                <a:solidFill>
                  <a:srgbClr val="7030A0"/>
                </a:solidFill>
              </a:rPr>
              <a:t> </a:t>
            </a:r>
            <a:r>
              <a:rPr lang="en-US" sz="2400" i="1" dirty="0" err="1">
                <a:solidFill>
                  <a:srgbClr val="7030A0"/>
                </a:solidFill>
              </a:rPr>
              <a:t>tú</a:t>
            </a:r>
            <a:r>
              <a:rPr lang="en-US" sz="2400" i="1" dirty="0">
                <a:solidFill>
                  <a:srgbClr val="7030A0"/>
                </a:solidFill>
              </a:rPr>
              <a:t> </a:t>
            </a:r>
            <a:r>
              <a:rPr lang="en-US" sz="2400" i="1" dirty="0" err="1">
                <a:solidFill>
                  <a:srgbClr val="7030A0"/>
                </a:solidFill>
              </a:rPr>
              <a:t>eres</a:t>
            </a:r>
            <a:r>
              <a:rPr lang="en-US" sz="2400" i="1" dirty="0">
                <a:solidFill>
                  <a:srgbClr val="7030A0"/>
                </a:solidFill>
              </a:rPr>
              <a:t> el </a:t>
            </a:r>
            <a:r>
              <a:rPr lang="en-US" sz="2400" i="1" dirty="0" err="1">
                <a:solidFill>
                  <a:srgbClr val="7030A0"/>
                </a:solidFill>
              </a:rPr>
              <a:t>dueño</a:t>
            </a:r>
            <a:r>
              <a:rPr lang="en-US" sz="2400" i="1" dirty="0">
                <a:solidFill>
                  <a:srgbClr val="7030A0"/>
                </a:solidFill>
              </a:rPr>
              <a:t>. Lo </a:t>
            </a:r>
            <a:r>
              <a:rPr lang="en-US" sz="2400" i="1" dirty="0" err="1">
                <a:solidFill>
                  <a:srgbClr val="7030A0"/>
                </a:solidFill>
              </a:rPr>
              <a:t>único</a:t>
            </a:r>
            <a:r>
              <a:rPr lang="en-US" sz="2400" i="1" dirty="0">
                <a:solidFill>
                  <a:srgbClr val="7030A0"/>
                </a:solidFill>
              </a:rPr>
              <a:t> </a:t>
            </a:r>
            <a:r>
              <a:rPr lang="en-US" sz="2400" i="1" dirty="0" err="1">
                <a:solidFill>
                  <a:srgbClr val="7030A0"/>
                </a:solidFill>
              </a:rPr>
              <a:t>que</a:t>
            </a:r>
            <a:r>
              <a:rPr lang="en-US" sz="2400" i="1" dirty="0">
                <a:solidFill>
                  <a:srgbClr val="7030A0"/>
                </a:solidFill>
              </a:rPr>
              <a:t> </a:t>
            </a:r>
            <a:r>
              <a:rPr lang="en-US" sz="2400" i="1" dirty="0" err="1">
                <a:solidFill>
                  <a:srgbClr val="7030A0"/>
                </a:solidFill>
              </a:rPr>
              <a:t>limita</a:t>
            </a:r>
            <a:r>
              <a:rPr lang="en-US" sz="2400" i="1" dirty="0">
                <a:solidFill>
                  <a:srgbClr val="7030A0"/>
                </a:solidFill>
              </a:rPr>
              <a:t> </a:t>
            </a:r>
            <a:r>
              <a:rPr lang="en-US" sz="2400" i="1" dirty="0" err="1">
                <a:solidFill>
                  <a:srgbClr val="7030A0"/>
                </a:solidFill>
              </a:rPr>
              <a:t>cuánto</a:t>
            </a:r>
            <a:r>
              <a:rPr lang="en-US" sz="2400" i="1" dirty="0">
                <a:solidFill>
                  <a:srgbClr val="7030A0"/>
                </a:solidFill>
              </a:rPr>
              <a:t> </a:t>
            </a:r>
            <a:r>
              <a:rPr lang="en-US" sz="2400" i="1" dirty="0" err="1">
                <a:solidFill>
                  <a:srgbClr val="7030A0"/>
                </a:solidFill>
              </a:rPr>
              <a:t>puedes</a:t>
            </a:r>
            <a:r>
              <a:rPr lang="en-US" sz="2400" i="1" dirty="0">
                <a:solidFill>
                  <a:srgbClr val="7030A0"/>
                </a:solidFill>
              </a:rPr>
              <a:t> </a:t>
            </a:r>
            <a:r>
              <a:rPr lang="en-US" sz="2400" i="1" dirty="0" err="1">
                <a:solidFill>
                  <a:srgbClr val="7030A0"/>
                </a:solidFill>
              </a:rPr>
              <a:t>obtener</a:t>
            </a:r>
            <a:r>
              <a:rPr lang="en-US" sz="2400" i="1" dirty="0">
                <a:solidFill>
                  <a:srgbClr val="7030A0"/>
                </a:solidFill>
              </a:rPr>
              <a:t> </a:t>
            </a:r>
            <a:r>
              <a:rPr lang="en-US" sz="2400" i="1" dirty="0" err="1">
                <a:solidFill>
                  <a:srgbClr val="7030A0"/>
                </a:solidFill>
              </a:rPr>
              <a:t>es</a:t>
            </a:r>
            <a:r>
              <a:rPr lang="en-US" sz="2400" i="1" dirty="0">
                <a:solidFill>
                  <a:srgbClr val="7030A0"/>
                </a:solidFill>
              </a:rPr>
              <a:t> lo </a:t>
            </a:r>
            <a:r>
              <a:rPr lang="en-US" sz="2400" i="1" dirty="0" err="1">
                <a:solidFill>
                  <a:srgbClr val="7030A0"/>
                </a:solidFill>
              </a:rPr>
              <a:t>mismo</a:t>
            </a:r>
            <a:r>
              <a:rPr lang="en-US" sz="2400" i="1" dirty="0">
                <a:solidFill>
                  <a:srgbClr val="7030A0"/>
                </a:solidFill>
              </a:rPr>
              <a:t> </a:t>
            </a:r>
            <a:r>
              <a:rPr lang="en-US" sz="2400" i="1" dirty="0" err="1">
                <a:solidFill>
                  <a:srgbClr val="7030A0"/>
                </a:solidFill>
              </a:rPr>
              <a:t>que</a:t>
            </a:r>
            <a:r>
              <a:rPr lang="en-US" sz="2400" i="1" dirty="0">
                <a:solidFill>
                  <a:srgbClr val="7030A0"/>
                </a:solidFill>
              </a:rPr>
              <a:t> </a:t>
            </a:r>
            <a:r>
              <a:rPr lang="en-US" sz="2400" i="1" dirty="0" err="1">
                <a:solidFill>
                  <a:srgbClr val="7030A0"/>
                </a:solidFill>
              </a:rPr>
              <a:t>te</a:t>
            </a:r>
            <a:r>
              <a:rPr lang="en-US" sz="2400" i="1" dirty="0">
                <a:solidFill>
                  <a:srgbClr val="7030A0"/>
                </a:solidFill>
              </a:rPr>
              <a:t> </a:t>
            </a:r>
            <a:r>
              <a:rPr lang="en-US" sz="2400" i="1" dirty="0" err="1">
                <a:solidFill>
                  <a:srgbClr val="7030A0"/>
                </a:solidFill>
              </a:rPr>
              <a:t>dicen</a:t>
            </a:r>
            <a:r>
              <a:rPr lang="en-US" sz="2400" i="1" dirty="0">
                <a:solidFill>
                  <a:srgbClr val="7030A0"/>
                </a:solidFill>
              </a:rPr>
              <a:t> en el </a:t>
            </a:r>
            <a:r>
              <a:rPr lang="en-US" sz="2400" i="1" dirty="0" err="1">
                <a:solidFill>
                  <a:srgbClr val="7030A0"/>
                </a:solidFill>
              </a:rPr>
              <a:t>banco</a:t>
            </a:r>
            <a:r>
              <a:rPr lang="en-US" sz="2400" i="1" dirty="0">
                <a:solidFill>
                  <a:srgbClr val="7030A0"/>
                </a:solidFill>
              </a:rPr>
              <a:t> </a:t>
            </a:r>
            <a:r>
              <a:rPr lang="en-US" sz="2400" i="1" dirty="0" err="1">
                <a:solidFill>
                  <a:srgbClr val="7030A0"/>
                </a:solidFill>
              </a:rPr>
              <a:t>cuando</a:t>
            </a:r>
            <a:r>
              <a:rPr lang="en-US" sz="2400" i="1" dirty="0">
                <a:solidFill>
                  <a:srgbClr val="7030A0"/>
                </a:solidFill>
              </a:rPr>
              <a:t> </a:t>
            </a:r>
            <a:r>
              <a:rPr lang="en-US" sz="2400" i="1" dirty="0" err="1">
                <a:solidFill>
                  <a:srgbClr val="7030A0"/>
                </a:solidFill>
              </a:rPr>
              <a:t>preguntas</a:t>
            </a:r>
            <a:r>
              <a:rPr lang="en-US" sz="2400" i="1" dirty="0">
                <a:solidFill>
                  <a:srgbClr val="7030A0"/>
                </a:solidFill>
              </a:rPr>
              <a:t> </a:t>
            </a:r>
            <a:r>
              <a:rPr lang="en-US" sz="2400" i="1" dirty="0" err="1">
                <a:solidFill>
                  <a:srgbClr val="7030A0"/>
                </a:solidFill>
              </a:rPr>
              <a:t>cuánto</a:t>
            </a:r>
            <a:r>
              <a:rPr lang="en-US" sz="2400" i="1" dirty="0">
                <a:solidFill>
                  <a:srgbClr val="7030A0"/>
                </a:solidFill>
              </a:rPr>
              <a:t> </a:t>
            </a:r>
            <a:r>
              <a:rPr lang="en-US" sz="2400" i="1" dirty="0" err="1">
                <a:solidFill>
                  <a:srgbClr val="7030A0"/>
                </a:solidFill>
              </a:rPr>
              <a:t>te</a:t>
            </a:r>
            <a:r>
              <a:rPr lang="en-US" sz="2400" i="1" dirty="0">
                <a:solidFill>
                  <a:srgbClr val="7030A0"/>
                </a:solidFill>
              </a:rPr>
              <a:t> </a:t>
            </a:r>
            <a:r>
              <a:rPr lang="en-US" sz="2400" i="1" dirty="0" err="1">
                <a:solidFill>
                  <a:srgbClr val="7030A0"/>
                </a:solidFill>
              </a:rPr>
              <a:t>pueden</a:t>
            </a:r>
            <a:r>
              <a:rPr lang="en-US" sz="2400" i="1" dirty="0">
                <a:solidFill>
                  <a:srgbClr val="7030A0"/>
                </a:solidFill>
              </a:rPr>
              <a:t> </a:t>
            </a:r>
            <a:r>
              <a:rPr lang="en-US" sz="2400" i="1" dirty="0" err="1">
                <a:solidFill>
                  <a:srgbClr val="7030A0"/>
                </a:solidFill>
              </a:rPr>
              <a:t>prestar</a:t>
            </a:r>
            <a:r>
              <a:rPr lang="en-US" sz="2400" i="1" dirty="0">
                <a:solidFill>
                  <a:srgbClr val="7030A0"/>
                </a:solidFill>
              </a:rPr>
              <a:t> – </a:t>
            </a:r>
            <a:r>
              <a:rPr lang="en-US" sz="2400" b="1" i="1" dirty="0" err="1">
                <a:solidFill>
                  <a:srgbClr val="7030A0"/>
                </a:solidFill>
              </a:rPr>
              <a:t>cuánto</a:t>
            </a:r>
            <a:r>
              <a:rPr lang="en-US" sz="2400" b="1" i="1" dirty="0">
                <a:solidFill>
                  <a:srgbClr val="7030A0"/>
                </a:solidFill>
              </a:rPr>
              <a:t> </a:t>
            </a:r>
            <a:r>
              <a:rPr lang="en-US" sz="2400" b="1" i="1" dirty="0" err="1">
                <a:solidFill>
                  <a:srgbClr val="7030A0"/>
                </a:solidFill>
              </a:rPr>
              <a:t>haz</a:t>
            </a:r>
            <a:r>
              <a:rPr lang="en-US" sz="2400" b="1" i="1" dirty="0">
                <a:solidFill>
                  <a:srgbClr val="7030A0"/>
                </a:solidFill>
              </a:rPr>
              <a:t> </a:t>
            </a:r>
            <a:r>
              <a:rPr lang="en-US" sz="2400" b="1" i="1" dirty="0" err="1">
                <a:solidFill>
                  <a:srgbClr val="7030A0"/>
                </a:solidFill>
              </a:rPr>
              <a:t>puesto</a:t>
            </a:r>
            <a:r>
              <a:rPr lang="en-US" sz="2400" b="1" i="1" dirty="0">
                <a:solidFill>
                  <a:srgbClr val="7030A0"/>
                </a:solidFill>
              </a:rPr>
              <a:t>?</a:t>
            </a:r>
            <a:r>
              <a:rPr lang="en-US" sz="2400" dirty="0">
                <a:solidFill>
                  <a:srgbClr val="7030A0"/>
                </a:solidFill>
              </a:rPr>
              <a:t> </a:t>
            </a:r>
            <a:r>
              <a:rPr lang="en-US" sz="2400" i="1" dirty="0">
                <a:solidFill>
                  <a:srgbClr val="7030A0"/>
                </a:solidFill>
              </a:rPr>
              <a:t>– R. Nelson Nash</a:t>
            </a:r>
            <a:endParaRPr lang="en-US" sz="2400" dirty="0">
              <a:solidFill>
                <a:srgbClr val="7030A0"/>
              </a:solidFill>
            </a:endParaRPr>
          </a:p>
          <a:p>
            <a:pPr marL="0" indent="0">
              <a:buNone/>
            </a:pPr>
            <a:endParaRPr lang="en-US" sz="2400" dirty="0"/>
          </a:p>
          <a:p>
            <a:pPr marL="0" indent="0">
              <a:buNone/>
            </a:pPr>
            <a:endParaRPr lang="en-US" sz="2400" i="1" dirty="0">
              <a:solidFill>
                <a:srgbClr val="00B050"/>
              </a:solidFill>
            </a:endParaRPr>
          </a:p>
          <a:p>
            <a:pPr marL="0" indent="0">
              <a:buNone/>
            </a:pPr>
            <a:endParaRPr lang="en-US" sz="2400" i="1" dirty="0">
              <a:solidFill>
                <a:srgbClr val="00B050"/>
              </a:solidFill>
            </a:endParaRPr>
          </a:p>
        </p:txBody>
      </p:sp>
    </p:spTree>
    <p:extLst>
      <p:ext uri="{BB962C8B-B14F-4D97-AF65-F5344CB8AC3E}">
        <p14:creationId xmlns:p14="http://schemas.microsoft.com/office/powerpoint/2010/main" val="62383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64782" cy="810491"/>
          </a:xfrm>
        </p:spPr>
        <p:txBody>
          <a:bodyPr>
            <a:normAutofit/>
          </a:bodyPr>
          <a:lstStyle/>
          <a:p>
            <a:r>
              <a:rPr lang="en-US" sz="3800" b="1" dirty="0"/>
              <a:t>TPB </a:t>
            </a:r>
            <a:r>
              <a:rPr lang="en-US" sz="3800" b="1" dirty="0" err="1"/>
              <a:t>Debe</a:t>
            </a:r>
            <a:r>
              <a:rPr lang="en-US" sz="3800" b="1" dirty="0"/>
              <a:t> </a:t>
            </a:r>
            <a:r>
              <a:rPr lang="en-US" sz="3800" b="1" dirty="0" err="1"/>
              <a:t>estar</a:t>
            </a:r>
            <a:r>
              <a:rPr lang="en-US" sz="3800" b="1" dirty="0"/>
              <a:t> </a:t>
            </a:r>
            <a:r>
              <a:rPr lang="en-US" sz="3800" b="1" dirty="0" err="1"/>
              <a:t>Diseñado</a:t>
            </a:r>
            <a:r>
              <a:rPr lang="en-US" sz="3800" b="1" dirty="0"/>
              <a:t> </a:t>
            </a:r>
            <a:r>
              <a:rPr lang="en-US" sz="3800" b="1" dirty="0" err="1"/>
              <a:t>Apropiadamente</a:t>
            </a:r>
            <a:endParaRPr lang="en-US" sz="3800" b="1" dirty="0"/>
          </a:p>
        </p:txBody>
      </p:sp>
      <p:sp>
        <p:nvSpPr>
          <p:cNvPr id="3" name="Content Placeholder 2"/>
          <p:cNvSpPr>
            <a:spLocks noGrp="1"/>
          </p:cNvSpPr>
          <p:nvPr>
            <p:ph idx="1"/>
          </p:nvPr>
        </p:nvSpPr>
        <p:spPr>
          <a:xfrm>
            <a:off x="266700" y="990600"/>
            <a:ext cx="8652163" cy="5715000"/>
          </a:xfrm>
        </p:spPr>
        <p:txBody>
          <a:bodyPr>
            <a:noAutofit/>
          </a:bodyPr>
          <a:lstStyle/>
          <a:p>
            <a:pPr>
              <a:buNone/>
            </a:pPr>
            <a:r>
              <a:rPr lang="en-US" sz="2400" dirty="0" err="1"/>
              <a:t>Cualquiera</a:t>
            </a:r>
            <a:r>
              <a:rPr lang="en-US" sz="2400" dirty="0"/>
              <a:t> </a:t>
            </a:r>
            <a:r>
              <a:rPr lang="en-US" sz="2400" dirty="0" err="1"/>
              <a:t>puede</a:t>
            </a:r>
            <a:r>
              <a:rPr lang="en-US" sz="2400" dirty="0"/>
              <a:t> </a:t>
            </a:r>
            <a:r>
              <a:rPr lang="en-US" sz="2400" dirty="0" err="1"/>
              <a:t>venderte</a:t>
            </a:r>
            <a:r>
              <a:rPr lang="en-US" sz="2400" dirty="0"/>
              <a:t> </a:t>
            </a:r>
            <a:r>
              <a:rPr lang="en-US" sz="2400" dirty="0" err="1"/>
              <a:t>una</a:t>
            </a:r>
            <a:r>
              <a:rPr lang="en-US" sz="2400" dirty="0"/>
              <a:t> </a:t>
            </a:r>
            <a:r>
              <a:rPr lang="en-US" sz="2400" dirty="0" err="1"/>
              <a:t>póliza</a:t>
            </a:r>
            <a:r>
              <a:rPr lang="en-US" sz="2400" dirty="0"/>
              <a:t> de </a:t>
            </a:r>
            <a:r>
              <a:rPr lang="en-US" sz="2400" dirty="0" err="1"/>
              <a:t>seguro</a:t>
            </a:r>
            <a:r>
              <a:rPr lang="en-US" sz="2400" dirty="0"/>
              <a:t> de </a:t>
            </a:r>
            <a:r>
              <a:rPr lang="en-US" sz="2400" dirty="0" err="1"/>
              <a:t>vida</a:t>
            </a:r>
            <a:r>
              <a:rPr lang="en-US" sz="2400" dirty="0"/>
              <a:t>. PERO no </a:t>
            </a:r>
            <a:r>
              <a:rPr lang="en-US" sz="2400" dirty="0" err="1"/>
              <a:t>cualquiera</a:t>
            </a:r>
            <a:r>
              <a:rPr lang="en-US" sz="2400" dirty="0"/>
              <a:t> </a:t>
            </a:r>
            <a:r>
              <a:rPr lang="en-US" sz="2400" dirty="0" err="1"/>
              <a:t>puede</a:t>
            </a:r>
            <a:r>
              <a:rPr lang="en-US" sz="2400" dirty="0"/>
              <a:t> </a:t>
            </a:r>
            <a:r>
              <a:rPr lang="en-US" sz="2400" dirty="0" err="1"/>
              <a:t>ayudarte</a:t>
            </a:r>
            <a:r>
              <a:rPr lang="en-US" sz="2400" dirty="0"/>
              <a:t> a </a:t>
            </a:r>
            <a:r>
              <a:rPr lang="en-US" sz="2400" dirty="0" err="1"/>
              <a:t>que</a:t>
            </a:r>
            <a:r>
              <a:rPr lang="en-US" sz="2400" dirty="0"/>
              <a:t> </a:t>
            </a:r>
            <a:r>
              <a:rPr lang="en-US" sz="2400" dirty="0" err="1"/>
              <a:t>funcione</a:t>
            </a:r>
            <a:r>
              <a:rPr lang="en-US" sz="2400" dirty="0"/>
              <a:t> </a:t>
            </a:r>
            <a:r>
              <a:rPr lang="en-US" sz="2400" dirty="0" err="1"/>
              <a:t>como</a:t>
            </a:r>
            <a:r>
              <a:rPr lang="en-US" sz="2400" dirty="0"/>
              <a:t> un </a:t>
            </a:r>
            <a:r>
              <a:rPr lang="en-US" sz="2400" dirty="0" err="1"/>
              <a:t>Banco</a:t>
            </a:r>
            <a:r>
              <a:rPr lang="en-US" sz="2400" dirty="0"/>
              <a:t>.</a:t>
            </a:r>
          </a:p>
          <a:p>
            <a:pPr marL="0" indent="0">
              <a:buNone/>
            </a:pPr>
            <a:r>
              <a:rPr lang="en-US" sz="2400" i="1" dirty="0">
                <a:solidFill>
                  <a:srgbClr val="00B050"/>
                </a:solidFill>
              </a:rPr>
              <a:t>“</a:t>
            </a:r>
            <a:r>
              <a:rPr lang="en-US" sz="2400" i="1" dirty="0" err="1">
                <a:solidFill>
                  <a:srgbClr val="00B050"/>
                </a:solidFill>
              </a:rPr>
              <a:t>Obtener</a:t>
            </a:r>
            <a:r>
              <a:rPr lang="en-US" sz="2400" i="1" dirty="0">
                <a:solidFill>
                  <a:srgbClr val="00B050"/>
                </a:solidFill>
              </a:rPr>
              <a:t> un </a:t>
            </a:r>
            <a:r>
              <a:rPr lang="en-US" sz="2400" i="1" dirty="0" err="1">
                <a:solidFill>
                  <a:srgbClr val="00B050"/>
                </a:solidFill>
              </a:rPr>
              <a:t>seguro</a:t>
            </a:r>
            <a:r>
              <a:rPr lang="en-US" sz="2400" i="1" dirty="0">
                <a:solidFill>
                  <a:srgbClr val="00B050"/>
                </a:solidFill>
              </a:rPr>
              <a:t> de </a:t>
            </a:r>
            <a:r>
              <a:rPr lang="en-US" sz="2400" i="1" dirty="0" err="1">
                <a:solidFill>
                  <a:srgbClr val="00B050"/>
                </a:solidFill>
              </a:rPr>
              <a:t>vida</a:t>
            </a:r>
            <a:r>
              <a:rPr lang="en-US" sz="2400" i="1" dirty="0">
                <a:solidFill>
                  <a:srgbClr val="00B050"/>
                </a:solidFill>
              </a:rPr>
              <a:t> </a:t>
            </a:r>
            <a:r>
              <a:rPr lang="en-US" sz="2400" i="1" dirty="0" err="1">
                <a:solidFill>
                  <a:srgbClr val="00B050"/>
                </a:solidFill>
              </a:rPr>
              <a:t>permanente</a:t>
            </a:r>
            <a:r>
              <a:rPr lang="en-US" sz="2400" i="1" dirty="0">
                <a:solidFill>
                  <a:srgbClr val="00B050"/>
                </a:solidFill>
              </a:rPr>
              <a:t> </a:t>
            </a:r>
            <a:r>
              <a:rPr lang="en-US" sz="2400" i="1" dirty="0" err="1">
                <a:solidFill>
                  <a:srgbClr val="00B050"/>
                </a:solidFill>
              </a:rPr>
              <a:t>para</a:t>
            </a:r>
            <a:r>
              <a:rPr lang="en-US" sz="2400" i="1" dirty="0">
                <a:solidFill>
                  <a:srgbClr val="00B050"/>
                </a:solidFill>
              </a:rPr>
              <a:t> </a:t>
            </a:r>
            <a:r>
              <a:rPr lang="en-US" sz="2400" i="1" dirty="0" err="1">
                <a:solidFill>
                  <a:srgbClr val="00B050"/>
                </a:solidFill>
              </a:rPr>
              <a:t>usarlo</a:t>
            </a:r>
            <a:r>
              <a:rPr lang="en-US" sz="2400" i="1" dirty="0">
                <a:solidFill>
                  <a:srgbClr val="00B050"/>
                </a:solidFill>
              </a:rPr>
              <a:t> </a:t>
            </a:r>
            <a:r>
              <a:rPr lang="en-US" sz="2400" i="1" dirty="0" err="1">
                <a:solidFill>
                  <a:srgbClr val="00B050"/>
                </a:solidFill>
              </a:rPr>
              <a:t>como</a:t>
            </a:r>
            <a:r>
              <a:rPr lang="en-US" sz="2400" i="1" dirty="0">
                <a:solidFill>
                  <a:srgbClr val="00B050"/>
                </a:solidFill>
              </a:rPr>
              <a:t> </a:t>
            </a:r>
            <a:r>
              <a:rPr lang="en-US" sz="2400" i="1" dirty="0" err="1">
                <a:solidFill>
                  <a:srgbClr val="00B050"/>
                </a:solidFill>
              </a:rPr>
              <a:t>tú</a:t>
            </a:r>
            <a:r>
              <a:rPr lang="en-US" sz="2400" i="1" dirty="0">
                <a:solidFill>
                  <a:srgbClr val="00B050"/>
                </a:solidFill>
              </a:rPr>
              <a:t> </a:t>
            </a:r>
            <a:r>
              <a:rPr lang="en-US" sz="2400" i="1" dirty="0" err="1">
                <a:solidFill>
                  <a:srgbClr val="00B050"/>
                </a:solidFill>
              </a:rPr>
              <a:t>vehículo</a:t>
            </a:r>
            <a:r>
              <a:rPr lang="en-US" sz="2400" i="1" dirty="0">
                <a:solidFill>
                  <a:srgbClr val="00B050"/>
                </a:solidFill>
              </a:rPr>
              <a:t> </a:t>
            </a:r>
            <a:r>
              <a:rPr lang="en-US" sz="2400" i="1" dirty="0" err="1">
                <a:solidFill>
                  <a:srgbClr val="00B050"/>
                </a:solidFill>
              </a:rPr>
              <a:t>financiero</a:t>
            </a:r>
            <a:r>
              <a:rPr lang="en-US" sz="2400" i="1" dirty="0">
                <a:solidFill>
                  <a:srgbClr val="00B050"/>
                </a:solidFill>
              </a:rPr>
              <a:t> </a:t>
            </a:r>
            <a:r>
              <a:rPr lang="en-US" sz="2400" i="1" dirty="0" err="1">
                <a:solidFill>
                  <a:srgbClr val="00B050"/>
                </a:solidFill>
              </a:rPr>
              <a:t>es</a:t>
            </a:r>
            <a:r>
              <a:rPr lang="en-US" sz="2400" i="1" dirty="0">
                <a:solidFill>
                  <a:srgbClr val="00B050"/>
                </a:solidFill>
              </a:rPr>
              <a:t> un </a:t>
            </a:r>
            <a:r>
              <a:rPr lang="en-US" sz="2400" i="1" dirty="0" err="1">
                <a:solidFill>
                  <a:srgbClr val="00B050"/>
                </a:solidFill>
              </a:rPr>
              <a:t>proceso</a:t>
            </a:r>
            <a:r>
              <a:rPr lang="en-US" sz="2400" i="1" dirty="0">
                <a:solidFill>
                  <a:srgbClr val="00B050"/>
                </a:solidFill>
              </a:rPr>
              <a:t> de dos </a:t>
            </a:r>
            <a:r>
              <a:rPr lang="en-US" sz="2400" i="1" dirty="0" err="1">
                <a:solidFill>
                  <a:srgbClr val="00B050"/>
                </a:solidFill>
              </a:rPr>
              <a:t>partes</a:t>
            </a:r>
            <a:r>
              <a:rPr lang="en-US" sz="2400" i="1" dirty="0">
                <a:solidFill>
                  <a:srgbClr val="00B050"/>
                </a:solidFill>
              </a:rPr>
              <a:t>:</a:t>
            </a:r>
            <a:endParaRPr lang="en-US" sz="2400" dirty="0">
              <a:solidFill>
                <a:srgbClr val="00B050"/>
              </a:solidFill>
            </a:endParaRPr>
          </a:p>
          <a:p>
            <a:pPr marL="0" indent="0">
              <a:buNone/>
            </a:pPr>
            <a:r>
              <a:rPr lang="en-US" sz="2400" i="1" dirty="0">
                <a:solidFill>
                  <a:srgbClr val="00B050"/>
                </a:solidFill>
              </a:rPr>
              <a:t>(1) </a:t>
            </a:r>
            <a:r>
              <a:rPr lang="en-US" sz="2400" i="1" dirty="0" err="1">
                <a:solidFill>
                  <a:srgbClr val="00B050"/>
                </a:solidFill>
              </a:rPr>
              <a:t>Necesitas</a:t>
            </a:r>
            <a:r>
              <a:rPr lang="en-US" sz="2400" i="1" dirty="0">
                <a:solidFill>
                  <a:srgbClr val="00B050"/>
                </a:solidFill>
              </a:rPr>
              <a:t> </a:t>
            </a:r>
            <a:r>
              <a:rPr lang="en-US" sz="2400" i="1" dirty="0" err="1">
                <a:solidFill>
                  <a:srgbClr val="00B050"/>
                </a:solidFill>
              </a:rPr>
              <a:t>que</a:t>
            </a:r>
            <a:r>
              <a:rPr lang="en-US" sz="2400" i="1" dirty="0">
                <a:solidFill>
                  <a:srgbClr val="00B050"/>
                </a:solidFill>
              </a:rPr>
              <a:t> la </a:t>
            </a:r>
            <a:r>
              <a:rPr lang="en-US" sz="2400" i="1" dirty="0" err="1">
                <a:solidFill>
                  <a:srgbClr val="00B050"/>
                </a:solidFill>
              </a:rPr>
              <a:t>póliza</a:t>
            </a:r>
            <a:r>
              <a:rPr lang="en-US" sz="2400" i="1" dirty="0">
                <a:solidFill>
                  <a:srgbClr val="00B050"/>
                </a:solidFill>
              </a:rPr>
              <a:t> </a:t>
            </a:r>
            <a:r>
              <a:rPr lang="en-US" sz="2400" i="1" dirty="0" err="1">
                <a:solidFill>
                  <a:srgbClr val="00B050"/>
                </a:solidFill>
              </a:rPr>
              <a:t>este</a:t>
            </a:r>
            <a:r>
              <a:rPr lang="en-US" sz="2400" i="1" dirty="0">
                <a:solidFill>
                  <a:srgbClr val="00B050"/>
                </a:solidFill>
              </a:rPr>
              <a:t> </a:t>
            </a:r>
            <a:r>
              <a:rPr lang="en-US" sz="2400" i="1" dirty="0" err="1">
                <a:solidFill>
                  <a:srgbClr val="00B050"/>
                </a:solidFill>
              </a:rPr>
              <a:t>diseñada</a:t>
            </a:r>
            <a:r>
              <a:rPr lang="en-US" sz="2400" i="1" dirty="0">
                <a:solidFill>
                  <a:srgbClr val="00B050"/>
                </a:solidFill>
              </a:rPr>
              <a:t> y </a:t>
            </a:r>
            <a:r>
              <a:rPr lang="en-US" sz="2400" i="1" dirty="0" err="1">
                <a:solidFill>
                  <a:srgbClr val="00B050"/>
                </a:solidFill>
              </a:rPr>
              <a:t>estructurada</a:t>
            </a:r>
            <a:r>
              <a:rPr lang="en-US" sz="2400" i="1" dirty="0">
                <a:solidFill>
                  <a:srgbClr val="00B050"/>
                </a:solidFill>
              </a:rPr>
              <a:t> </a:t>
            </a:r>
            <a:r>
              <a:rPr lang="en-US" sz="2400" i="1" dirty="0" err="1">
                <a:solidFill>
                  <a:srgbClr val="00B050"/>
                </a:solidFill>
              </a:rPr>
              <a:t>correctamente</a:t>
            </a:r>
            <a:r>
              <a:rPr lang="en-US" sz="2400" i="1" dirty="0">
                <a:solidFill>
                  <a:srgbClr val="00B050"/>
                </a:solidFill>
              </a:rPr>
              <a:t> </a:t>
            </a:r>
            <a:r>
              <a:rPr lang="en-US" sz="2400" i="1" dirty="0" err="1">
                <a:solidFill>
                  <a:srgbClr val="00B050"/>
                </a:solidFill>
              </a:rPr>
              <a:t>para</a:t>
            </a:r>
            <a:r>
              <a:rPr lang="en-US" sz="2400" i="1" dirty="0">
                <a:solidFill>
                  <a:srgbClr val="00B050"/>
                </a:solidFill>
              </a:rPr>
              <a:t> </a:t>
            </a:r>
            <a:r>
              <a:rPr lang="en-US" sz="2400" i="1" dirty="0" err="1">
                <a:solidFill>
                  <a:srgbClr val="00B050"/>
                </a:solidFill>
              </a:rPr>
              <a:t>funcionar</a:t>
            </a:r>
            <a:r>
              <a:rPr lang="en-US" sz="2400" i="1" dirty="0">
                <a:solidFill>
                  <a:srgbClr val="00B050"/>
                </a:solidFill>
              </a:rPr>
              <a:t> </a:t>
            </a:r>
            <a:r>
              <a:rPr lang="en-US" sz="2400" i="1" dirty="0" err="1">
                <a:solidFill>
                  <a:srgbClr val="00B050"/>
                </a:solidFill>
              </a:rPr>
              <a:t>óptimamente</a:t>
            </a:r>
            <a:r>
              <a:rPr lang="en-US" sz="2400" i="1" dirty="0">
                <a:solidFill>
                  <a:srgbClr val="00B050"/>
                </a:solidFill>
              </a:rPr>
              <a:t> </a:t>
            </a:r>
            <a:r>
              <a:rPr lang="en-US" sz="2400" i="1" dirty="0" err="1">
                <a:solidFill>
                  <a:srgbClr val="00B050"/>
                </a:solidFill>
              </a:rPr>
              <a:t>como</a:t>
            </a:r>
            <a:r>
              <a:rPr lang="en-US" sz="2400" i="1" dirty="0">
                <a:solidFill>
                  <a:srgbClr val="00B050"/>
                </a:solidFill>
              </a:rPr>
              <a:t> </a:t>
            </a:r>
            <a:r>
              <a:rPr lang="en-US" sz="2400" i="1" dirty="0" err="1">
                <a:solidFill>
                  <a:srgbClr val="00B050"/>
                </a:solidFill>
              </a:rPr>
              <a:t>una</a:t>
            </a:r>
            <a:r>
              <a:rPr lang="en-US" sz="2400" i="1" dirty="0">
                <a:solidFill>
                  <a:srgbClr val="00B050"/>
                </a:solidFill>
              </a:rPr>
              <a:t> </a:t>
            </a:r>
            <a:r>
              <a:rPr lang="en-US" sz="2400" i="1" dirty="0" err="1">
                <a:solidFill>
                  <a:srgbClr val="00B050"/>
                </a:solidFill>
              </a:rPr>
              <a:t>herramienta</a:t>
            </a:r>
            <a:r>
              <a:rPr lang="en-US" sz="2400" i="1" dirty="0">
                <a:solidFill>
                  <a:srgbClr val="00B050"/>
                </a:solidFill>
              </a:rPr>
              <a:t> </a:t>
            </a:r>
            <a:r>
              <a:rPr lang="en-US" sz="2400" i="1" dirty="0" err="1">
                <a:solidFill>
                  <a:srgbClr val="00B050"/>
                </a:solidFill>
              </a:rPr>
              <a:t>financiera</a:t>
            </a:r>
            <a:r>
              <a:rPr lang="en-US" sz="2400" i="1" dirty="0">
                <a:solidFill>
                  <a:srgbClr val="00B050"/>
                </a:solidFill>
              </a:rPr>
              <a:t>, y</a:t>
            </a:r>
            <a:endParaRPr lang="en-US" sz="2400" dirty="0">
              <a:solidFill>
                <a:srgbClr val="00B050"/>
              </a:solidFill>
            </a:endParaRPr>
          </a:p>
          <a:p>
            <a:pPr marL="0" indent="0">
              <a:buNone/>
            </a:pPr>
            <a:r>
              <a:rPr lang="en-US" sz="2400" i="1" dirty="0">
                <a:solidFill>
                  <a:srgbClr val="00B050"/>
                </a:solidFill>
              </a:rPr>
              <a:t>(2) </a:t>
            </a:r>
            <a:r>
              <a:rPr lang="en-US" sz="2400" i="1" dirty="0" err="1">
                <a:solidFill>
                  <a:srgbClr val="00B050"/>
                </a:solidFill>
              </a:rPr>
              <a:t>Necesitas</a:t>
            </a:r>
            <a:r>
              <a:rPr lang="en-US" sz="2400" i="1" dirty="0">
                <a:solidFill>
                  <a:srgbClr val="00B050"/>
                </a:solidFill>
              </a:rPr>
              <a:t> </a:t>
            </a:r>
            <a:r>
              <a:rPr lang="en-US" sz="2400" i="1" dirty="0" err="1">
                <a:solidFill>
                  <a:srgbClr val="00B050"/>
                </a:solidFill>
              </a:rPr>
              <a:t>que</a:t>
            </a:r>
            <a:r>
              <a:rPr lang="en-US" sz="2400" i="1" dirty="0">
                <a:solidFill>
                  <a:srgbClr val="00B050"/>
                </a:solidFill>
              </a:rPr>
              <a:t> </a:t>
            </a:r>
            <a:r>
              <a:rPr lang="en-US" sz="2400" i="1" dirty="0" err="1">
                <a:solidFill>
                  <a:srgbClr val="00B050"/>
                </a:solidFill>
              </a:rPr>
              <a:t>tu</a:t>
            </a:r>
            <a:r>
              <a:rPr lang="en-US" sz="2400" i="1" dirty="0">
                <a:solidFill>
                  <a:srgbClr val="00B050"/>
                </a:solidFill>
              </a:rPr>
              <a:t> </a:t>
            </a:r>
            <a:r>
              <a:rPr lang="en-US" sz="2400" i="1" dirty="0" err="1">
                <a:solidFill>
                  <a:srgbClr val="00B050"/>
                </a:solidFill>
              </a:rPr>
              <a:t>especialista</a:t>
            </a:r>
            <a:r>
              <a:rPr lang="en-US" sz="2400" i="1" dirty="0">
                <a:solidFill>
                  <a:srgbClr val="00B050"/>
                </a:solidFill>
              </a:rPr>
              <a:t> en la </a:t>
            </a:r>
            <a:r>
              <a:rPr lang="en-US" sz="2400" i="1" dirty="0" err="1">
                <a:solidFill>
                  <a:srgbClr val="00B050"/>
                </a:solidFill>
              </a:rPr>
              <a:t>aseguranza</a:t>
            </a:r>
            <a:r>
              <a:rPr lang="en-US" sz="2400" i="1" dirty="0">
                <a:solidFill>
                  <a:srgbClr val="00B050"/>
                </a:solidFill>
              </a:rPr>
              <a:t> </a:t>
            </a:r>
            <a:r>
              <a:rPr lang="en-US" sz="2400" i="1" dirty="0" err="1">
                <a:solidFill>
                  <a:srgbClr val="00B050"/>
                </a:solidFill>
              </a:rPr>
              <a:t>esté</a:t>
            </a:r>
            <a:r>
              <a:rPr lang="en-US" sz="2400" i="1" dirty="0">
                <a:solidFill>
                  <a:srgbClr val="00B050"/>
                </a:solidFill>
              </a:rPr>
              <a:t> </a:t>
            </a:r>
            <a:r>
              <a:rPr lang="en-US" sz="2400" i="1" dirty="0" err="1">
                <a:solidFill>
                  <a:srgbClr val="00B050"/>
                </a:solidFill>
              </a:rPr>
              <a:t>comprometido</a:t>
            </a:r>
            <a:r>
              <a:rPr lang="en-US" sz="2400" i="1" dirty="0">
                <a:solidFill>
                  <a:srgbClr val="00B050"/>
                </a:solidFill>
              </a:rPr>
              <a:t> a </a:t>
            </a:r>
            <a:r>
              <a:rPr lang="en-US" sz="2400" i="1" dirty="0" err="1">
                <a:solidFill>
                  <a:srgbClr val="00B050"/>
                </a:solidFill>
              </a:rPr>
              <a:t>ayudarte</a:t>
            </a:r>
            <a:r>
              <a:rPr lang="en-US" sz="2400" i="1" dirty="0">
                <a:solidFill>
                  <a:srgbClr val="00B050"/>
                </a:solidFill>
              </a:rPr>
              <a:t> y </a:t>
            </a:r>
            <a:r>
              <a:rPr lang="en-US" sz="2400" i="1" dirty="0" err="1">
                <a:solidFill>
                  <a:srgbClr val="00B050"/>
                </a:solidFill>
              </a:rPr>
              <a:t>enseñarte</a:t>
            </a:r>
            <a:r>
              <a:rPr lang="en-US" sz="2400" i="1" dirty="0">
                <a:solidFill>
                  <a:srgbClr val="00B050"/>
                </a:solidFill>
              </a:rPr>
              <a:t> a </a:t>
            </a:r>
            <a:r>
              <a:rPr lang="en-US" sz="2400" i="1" dirty="0" err="1">
                <a:solidFill>
                  <a:srgbClr val="00B050"/>
                </a:solidFill>
              </a:rPr>
              <a:t>como</a:t>
            </a:r>
            <a:r>
              <a:rPr lang="en-US" sz="2400" i="1" dirty="0">
                <a:solidFill>
                  <a:srgbClr val="00B050"/>
                </a:solidFill>
              </a:rPr>
              <a:t> </a:t>
            </a:r>
            <a:r>
              <a:rPr lang="en-US" sz="2400" i="1" dirty="0" err="1">
                <a:solidFill>
                  <a:srgbClr val="00B050"/>
                </a:solidFill>
              </a:rPr>
              <a:t>usarla</a:t>
            </a:r>
            <a:r>
              <a:rPr lang="en-US" sz="2400" i="1" dirty="0">
                <a:solidFill>
                  <a:srgbClr val="00B050"/>
                </a:solidFill>
              </a:rPr>
              <a:t> con el </a:t>
            </a:r>
            <a:r>
              <a:rPr lang="en-US" sz="2400" i="1" dirty="0" err="1">
                <a:solidFill>
                  <a:srgbClr val="00B050"/>
                </a:solidFill>
              </a:rPr>
              <a:t>tiempo</a:t>
            </a:r>
            <a:r>
              <a:rPr lang="en-US" sz="2400" i="1" dirty="0">
                <a:solidFill>
                  <a:srgbClr val="00B050"/>
                </a:solidFill>
              </a:rPr>
              <a:t>. </a:t>
            </a:r>
            <a:endParaRPr lang="en-US" sz="2400" dirty="0">
              <a:solidFill>
                <a:srgbClr val="00B050"/>
              </a:solidFill>
            </a:endParaRPr>
          </a:p>
          <a:p>
            <a:pPr marL="0" indent="0">
              <a:buNone/>
            </a:pPr>
            <a:r>
              <a:rPr lang="en-US" sz="2400" i="1" dirty="0" err="1">
                <a:solidFill>
                  <a:srgbClr val="00B050"/>
                </a:solidFill>
              </a:rPr>
              <a:t>Éste</a:t>
            </a:r>
            <a:r>
              <a:rPr lang="en-US" sz="2400" i="1" dirty="0">
                <a:solidFill>
                  <a:srgbClr val="00B050"/>
                </a:solidFill>
              </a:rPr>
              <a:t> </a:t>
            </a:r>
            <a:r>
              <a:rPr lang="en-US" sz="2400" i="1" dirty="0" err="1">
                <a:solidFill>
                  <a:srgbClr val="00B050"/>
                </a:solidFill>
              </a:rPr>
              <a:t>es</a:t>
            </a:r>
            <a:r>
              <a:rPr lang="en-US" sz="2400" i="1" dirty="0">
                <a:solidFill>
                  <a:srgbClr val="00B050"/>
                </a:solidFill>
              </a:rPr>
              <a:t> un </a:t>
            </a:r>
            <a:r>
              <a:rPr lang="en-US" sz="2400" i="1" dirty="0" err="1">
                <a:solidFill>
                  <a:srgbClr val="00B050"/>
                </a:solidFill>
              </a:rPr>
              <a:t>producto</a:t>
            </a:r>
            <a:r>
              <a:rPr lang="en-US" sz="2400" i="1" dirty="0">
                <a:solidFill>
                  <a:srgbClr val="00B050"/>
                </a:solidFill>
              </a:rPr>
              <a:t> </a:t>
            </a:r>
            <a:r>
              <a:rPr lang="en-US" sz="2400" i="1" dirty="0" err="1">
                <a:solidFill>
                  <a:srgbClr val="00B050"/>
                </a:solidFill>
              </a:rPr>
              <a:t>que</a:t>
            </a:r>
            <a:r>
              <a:rPr lang="en-US" sz="2400" i="1" dirty="0">
                <a:solidFill>
                  <a:srgbClr val="00B050"/>
                </a:solidFill>
              </a:rPr>
              <a:t>, </a:t>
            </a:r>
            <a:r>
              <a:rPr lang="en-US" sz="2400" i="1" dirty="0" err="1">
                <a:solidFill>
                  <a:srgbClr val="00B050"/>
                </a:solidFill>
              </a:rPr>
              <a:t>como</a:t>
            </a:r>
            <a:r>
              <a:rPr lang="en-US" sz="2400" i="1" dirty="0">
                <a:solidFill>
                  <a:srgbClr val="00B050"/>
                </a:solidFill>
              </a:rPr>
              <a:t> </a:t>
            </a:r>
            <a:r>
              <a:rPr lang="en-US" sz="2400" i="1" dirty="0" err="1">
                <a:solidFill>
                  <a:srgbClr val="00B050"/>
                </a:solidFill>
              </a:rPr>
              <a:t>herramienta</a:t>
            </a:r>
            <a:r>
              <a:rPr lang="en-US" sz="2400" i="1" dirty="0">
                <a:solidFill>
                  <a:srgbClr val="00B050"/>
                </a:solidFill>
              </a:rPr>
              <a:t> </a:t>
            </a:r>
            <a:r>
              <a:rPr lang="en-US" sz="2400" i="1" dirty="0" err="1">
                <a:solidFill>
                  <a:srgbClr val="00B050"/>
                </a:solidFill>
              </a:rPr>
              <a:t>financiera</a:t>
            </a:r>
            <a:r>
              <a:rPr lang="en-US" sz="2400" i="1" dirty="0">
                <a:solidFill>
                  <a:srgbClr val="00B050"/>
                </a:solidFill>
              </a:rPr>
              <a:t>, </a:t>
            </a:r>
            <a:r>
              <a:rPr lang="en-US" sz="2400" i="1" dirty="0" err="1">
                <a:solidFill>
                  <a:srgbClr val="00B050"/>
                </a:solidFill>
              </a:rPr>
              <a:t>debe</a:t>
            </a:r>
            <a:r>
              <a:rPr lang="en-US" sz="2400" i="1" dirty="0">
                <a:solidFill>
                  <a:srgbClr val="00B050"/>
                </a:solidFill>
              </a:rPr>
              <a:t> </a:t>
            </a:r>
            <a:r>
              <a:rPr lang="en-US" sz="2400" i="1" dirty="0" err="1">
                <a:solidFill>
                  <a:srgbClr val="00B050"/>
                </a:solidFill>
              </a:rPr>
              <a:t>durar</a:t>
            </a:r>
            <a:r>
              <a:rPr lang="en-US" sz="2400" i="1" dirty="0">
                <a:solidFill>
                  <a:srgbClr val="00B050"/>
                </a:solidFill>
              </a:rPr>
              <a:t> </a:t>
            </a:r>
            <a:r>
              <a:rPr lang="en-US" sz="2400" i="1" dirty="0" err="1">
                <a:solidFill>
                  <a:srgbClr val="00B050"/>
                </a:solidFill>
              </a:rPr>
              <a:t>toda</a:t>
            </a:r>
            <a:r>
              <a:rPr lang="en-US" sz="2400" i="1" dirty="0">
                <a:solidFill>
                  <a:srgbClr val="00B050"/>
                </a:solidFill>
              </a:rPr>
              <a:t> </a:t>
            </a:r>
            <a:r>
              <a:rPr lang="en-US" sz="2400" i="1" dirty="0" err="1">
                <a:solidFill>
                  <a:srgbClr val="00B050"/>
                </a:solidFill>
              </a:rPr>
              <a:t>una</a:t>
            </a:r>
            <a:r>
              <a:rPr lang="en-US" sz="2400" i="1" dirty="0">
                <a:solidFill>
                  <a:srgbClr val="00B050"/>
                </a:solidFill>
              </a:rPr>
              <a:t> </a:t>
            </a:r>
            <a:r>
              <a:rPr lang="en-US" sz="2400" i="1" dirty="0" err="1">
                <a:solidFill>
                  <a:srgbClr val="00B050"/>
                </a:solidFill>
              </a:rPr>
              <a:t>vida</a:t>
            </a:r>
            <a:r>
              <a:rPr lang="en-US" sz="2400" i="1" dirty="0">
                <a:solidFill>
                  <a:srgbClr val="00B050"/>
                </a:solidFill>
              </a:rPr>
              <a:t>. No </a:t>
            </a:r>
            <a:r>
              <a:rPr lang="en-US" sz="2400" i="1" dirty="0" err="1">
                <a:solidFill>
                  <a:srgbClr val="00B050"/>
                </a:solidFill>
              </a:rPr>
              <a:t>es</a:t>
            </a:r>
            <a:r>
              <a:rPr lang="en-US" sz="2400" i="1" dirty="0">
                <a:solidFill>
                  <a:srgbClr val="00B050"/>
                </a:solidFill>
              </a:rPr>
              <a:t> </a:t>
            </a:r>
            <a:r>
              <a:rPr lang="en-US" sz="2400" i="1" dirty="0" err="1">
                <a:solidFill>
                  <a:srgbClr val="00B050"/>
                </a:solidFill>
              </a:rPr>
              <a:t>garantía</a:t>
            </a:r>
            <a:r>
              <a:rPr lang="en-US" sz="2400" i="1" dirty="0">
                <a:solidFill>
                  <a:srgbClr val="00B050"/>
                </a:solidFill>
              </a:rPr>
              <a:t>, </a:t>
            </a:r>
            <a:r>
              <a:rPr lang="en-US" sz="2400" i="1" dirty="0" err="1">
                <a:solidFill>
                  <a:srgbClr val="00B050"/>
                </a:solidFill>
              </a:rPr>
              <a:t>ni</a:t>
            </a:r>
            <a:r>
              <a:rPr lang="en-US" sz="2400" i="1" dirty="0">
                <a:solidFill>
                  <a:srgbClr val="00B050"/>
                </a:solidFill>
              </a:rPr>
              <a:t> </a:t>
            </a:r>
            <a:r>
              <a:rPr lang="en-US" sz="2400" i="1" dirty="0" err="1">
                <a:solidFill>
                  <a:srgbClr val="00B050"/>
                </a:solidFill>
              </a:rPr>
              <a:t>provee</a:t>
            </a:r>
            <a:r>
              <a:rPr lang="en-US" sz="2400" i="1" dirty="0">
                <a:solidFill>
                  <a:srgbClr val="00B050"/>
                </a:solidFill>
              </a:rPr>
              <a:t> un </a:t>
            </a:r>
            <a:r>
              <a:rPr lang="en-US" sz="2400" i="1" dirty="0" err="1">
                <a:solidFill>
                  <a:srgbClr val="00B050"/>
                </a:solidFill>
              </a:rPr>
              <a:t>enfoque</a:t>
            </a:r>
            <a:r>
              <a:rPr lang="en-US" sz="2400" i="1" dirty="0">
                <a:solidFill>
                  <a:srgbClr val="00B050"/>
                </a:solidFill>
              </a:rPr>
              <a:t> a “</a:t>
            </a:r>
            <a:r>
              <a:rPr lang="en-US" sz="2400" i="1" dirty="0" err="1">
                <a:solidFill>
                  <a:srgbClr val="00B050"/>
                </a:solidFill>
              </a:rPr>
              <a:t>hacerse</a:t>
            </a:r>
            <a:r>
              <a:rPr lang="en-US" sz="2400" i="1" dirty="0">
                <a:solidFill>
                  <a:srgbClr val="00B050"/>
                </a:solidFill>
              </a:rPr>
              <a:t> </a:t>
            </a:r>
            <a:r>
              <a:rPr lang="en-US" sz="2400" i="1" dirty="0" err="1">
                <a:solidFill>
                  <a:srgbClr val="00B050"/>
                </a:solidFill>
              </a:rPr>
              <a:t>rico</a:t>
            </a:r>
            <a:r>
              <a:rPr lang="en-US" sz="2400" i="1" dirty="0">
                <a:solidFill>
                  <a:srgbClr val="00B050"/>
                </a:solidFill>
              </a:rPr>
              <a:t> </a:t>
            </a:r>
            <a:r>
              <a:rPr lang="en-US" sz="2400" i="1" dirty="0" err="1">
                <a:solidFill>
                  <a:srgbClr val="00B050"/>
                </a:solidFill>
              </a:rPr>
              <a:t>rápidamente</a:t>
            </a:r>
            <a:r>
              <a:rPr lang="en-US" sz="2400" i="1" dirty="0">
                <a:solidFill>
                  <a:srgbClr val="00B050"/>
                </a:solidFill>
              </a:rPr>
              <a:t>.”</a:t>
            </a:r>
            <a:r>
              <a:rPr lang="en-US" sz="2400" dirty="0">
                <a:solidFill>
                  <a:srgbClr val="00B050"/>
                </a:solidFill>
              </a:rPr>
              <a:t>                                                               </a:t>
            </a:r>
            <a:r>
              <a:rPr lang="en-US" sz="2400" i="1" dirty="0">
                <a:solidFill>
                  <a:srgbClr val="00B050"/>
                </a:solidFill>
              </a:rPr>
              <a:t>– Dwayne </a:t>
            </a:r>
            <a:r>
              <a:rPr lang="en-US" sz="2400" i="1" dirty="0" err="1">
                <a:solidFill>
                  <a:srgbClr val="00B050"/>
                </a:solidFill>
              </a:rPr>
              <a:t>Burnell</a:t>
            </a:r>
            <a:endParaRPr lang="en-US" sz="2400" i="1" dirty="0">
              <a:solidFill>
                <a:srgbClr val="00B050"/>
              </a:solidFill>
            </a:endParaRPr>
          </a:p>
          <a:p>
            <a:pPr algn="just">
              <a:buNone/>
            </a:pPr>
            <a:r>
              <a:rPr lang="en-US" sz="2400" dirty="0"/>
              <a:t>Si </a:t>
            </a:r>
            <a:r>
              <a:rPr lang="en-US" sz="2400" dirty="0" err="1"/>
              <a:t>tienes</a:t>
            </a:r>
            <a:r>
              <a:rPr lang="en-US" sz="2400" dirty="0"/>
              <a:t> el </a:t>
            </a:r>
            <a:r>
              <a:rPr lang="en-US" sz="2400" dirty="0" err="1"/>
              <a:t>agente</a:t>
            </a:r>
            <a:r>
              <a:rPr lang="en-US" sz="2400" dirty="0"/>
              <a:t> o </a:t>
            </a:r>
            <a:r>
              <a:rPr lang="en-US" sz="2400" dirty="0" err="1"/>
              <a:t>póliza</a:t>
            </a:r>
            <a:r>
              <a:rPr lang="en-US" sz="2400" dirty="0"/>
              <a:t> </a:t>
            </a:r>
            <a:r>
              <a:rPr lang="en-US" sz="2400" dirty="0" err="1"/>
              <a:t>incorrecta</a:t>
            </a:r>
            <a:r>
              <a:rPr lang="en-US" sz="2400" dirty="0"/>
              <a:t>, lo </a:t>
            </a:r>
            <a:r>
              <a:rPr lang="en-US" sz="2400" dirty="0" err="1"/>
              <a:t>descubriras</a:t>
            </a:r>
            <a:r>
              <a:rPr lang="en-US" sz="2400" dirty="0"/>
              <a:t> </a:t>
            </a:r>
            <a:r>
              <a:rPr lang="en-US" sz="2400" dirty="0" err="1"/>
              <a:t>demasiado</a:t>
            </a:r>
            <a:r>
              <a:rPr lang="en-US" sz="2400" dirty="0"/>
              <a:t> </a:t>
            </a:r>
            <a:r>
              <a:rPr lang="en-US" sz="2400" dirty="0" err="1"/>
              <a:t>tarde</a:t>
            </a:r>
            <a:r>
              <a:rPr lang="en-US" sz="2400" dirty="0"/>
              <a:t>, y </a:t>
            </a:r>
            <a:r>
              <a:rPr lang="en-US" sz="2400" dirty="0" err="1"/>
              <a:t>tu</a:t>
            </a:r>
            <a:r>
              <a:rPr lang="en-US" sz="2400" dirty="0"/>
              <a:t> </a:t>
            </a:r>
            <a:r>
              <a:rPr lang="en-US" sz="2400" dirty="0" err="1"/>
              <a:t>dinero</a:t>
            </a:r>
            <a:r>
              <a:rPr lang="en-US" sz="2400" dirty="0"/>
              <a:t> </a:t>
            </a:r>
            <a:r>
              <a:rPr lang="en-US" sz="2400" dirty="0" err="1"/>
              <a:t>ya</a:t>
            </a:r>
            <a:r>
              <a:rPr lang="en-US" sz="2400" dirty="0"/>
              <a:t> se </a:t>
            </a:r>
            <a:r>
              <a:rPr lang="en-US" sz="2400" dirty="0" err="1"/>
              <a:t>habrá</a:t>
            </a:r>
            <a:r>
              <a:rPr lang="en-US" sz="2400" dirty="0"/>
              <a:t> </a:t>
            </a:r>
            <a:r>
              <a:rPr lang="en-US" sz="2400" dirty="0" err="1"/>
              <a:t>ido</a:t>
            </a:r>
            <a:r>
              <a:rPr lang="en-US" sz="2400" dirty="0"/>
              <a:t>.  ¡</a:t>
            </a:r>
            <a:r>
              <a:rPr lang="en-US" sz="2400" b="1" u="sng" dirty="0"/>
              <a:t>Se </a:t>
            </a:r>
            <a:r>
              <a:rPr lang="en-US" sz="2400" b="1" u="sng" dirty="0" err="1"/>
              <a:t>Precavido</a:t>
            </a:r>
            <a:r>
              <a:rPr lang="en-US" sz="2400" b="1" u="sng" dirty="0"/>
              <a:t>!</a:t>
            </a:r>
          </a:p>
        </p:txBody>
      </p:sp>
    </p:spTree>
    <p:extLst>
      <p:ext uri="{BB962C8B-B14F-4D97-AF65-F5344CB8AC3E}">
        <p14:creationId xmlns:p14="http://schemas.microsoft.com/office/powerpoint/2010/main" val="163765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fontScale="90000"/>
          </a:bodyPr>
          <a:lstStyle/>
          <a:p>
            <a:r>
              <a:rPr lang="en-US" b="1" dirty="0"/>
              <a:t>4 </a:t>
            </a:r>
            <a:r>
              <a:rPr lang="en-US" b="1" dirty="0" err="1"/>
              <a:t>Elementos</a:t>
            </a:r>
            <a:r>
              <a:rPr lang="en-US" b="1" dirty="0"/>
              <a:t> Clave de </a:t>
            </a:r>
            <a:r>
              <a:rPr lang="en-US" b="1" dirty="0" err="1"/>
              <a:t>una</a:t>
            </a:r>
            <a:r>
              <a:rPr lang="en-US" b="1" dirty="0"/>
              <a:t> </a:t>
            </a:r>
            <a:r>
              <a:rPr lang="en-US" b="1" dirty="0" err="1"/>
              <a:t>Póliza</a:t>
            </a:r>
            <a:r>
              <a:rPr lang="en-US" b="1" dirty="0"/>
              <a:t> TPB </a:t>
            </a:r>
            <a:r>
              <a:rPr lang="en-US" b="1" dirty="0" err="1"/>
              <a:t>Diseñada</a:t>
            </a:r>
            <a:r>
              <a:rPr lang="en-US" b="1" dirty="0"/>
              <a:t> </a:t>
            </a:r>
            <a:r>
              <a:rPr lang="en-US" b="1" dirty="0" err="1"/>
              <a:t>Correctamente</a:t>
            </a:r>
            <a:endParaRPr lang="en-US" b="1" dirty="0"/>
          </a:p>
        </p:txBody>
      </p:sp>
      <p:sp>
        <p:nvSpPr>
          <p:cNvPr id="3" name="Content Placeholder 2"/>
          <p:cNvSpPr>
            <a:spLocks noGrp="1"/>
          </p:cNvSpPr>
          <p:nvPr>
            <p:ph idx="1"/>
          </p:nvPr>
        </p:nvSpPr>
        <p:spPr>
          <a:xfrm>
            <a:off x="228600" y="1198418"/>
            <a:ext cx="8652163" cy="5507182"/>
          </a:xfrm>
        </p:spPr>
        <p:txBody>
          <a:bodyPr>
            <a:noAutofit/>
          </a:bodyPr>
          <a:lstStyle/>
          <a:p>
            <a:pPr marL="0" indent="0">
              <a:buNone/>
            </a:pPr>
            <a:r>
              <a:rPr lang="en-US" sz="2000" i="1" dirty="0">
                <a:solidFill>
                  <a:srgbClr val="00B050"/>
                </a:solidFill>
              </a:rPr>
              <a:t>“</a:t>
            </a:r>
            <a:r>
              <a:rPr lang="es-MX" sz="2000" i="1" dirty="0">
                <a:solidFill>
                  <a:srgbClr val="00B050"/>
                </a:solidFill>
              </a:rPr>
              <a:t>Una póliza de vida permanente, diseñada adecuadamente puede funcionar como una herramienta financiera simple y potente que va a funcionar en tiempos económicos fuertes y débiles.” – Dwayne Burnell</a:t>
            </a:r>
            <a:endParaRPr lang="es-MX" sz="2000" dirty="0">
              <a:solidFill>
                <a:srgbClr val="00B050"/>
              </a:solidFill>
            </a:endParaRPr>
          </a:p>
          <a:p>
            <a:r>
              <a:rPr lang="es-MX" sz="2000" b="1" dirty="0"/>
              <a:t>Primas</a:t>
            </a:r>
            <a:r>
              <a:rPr lang="es-MX" sz="2000" dirty="0"/>
              <a:t> </a:t>
            </a:r>
            <a:r>
              <a:rPr lang="es-MX" sz="2000" i="1" dirty="0"/>
              <a:t>–</a:t>
            </a:r>
            <a:r>
              <a:rPr lang="es-MX" sz="2000" dirty="0"/>
              <a:t> Maximiza los pagos de tus primas a tu póliza hasta el límite de la regla MEC. </a:t>
            </a:r>
            <a:r>
              <a:rPr lang="es-MX" sz="2000" i="1" dirty="0"/>
              <a:t>– </a:t>
            </a:r>
            <a:r>
              <a:rPr lang="es-MX" sz="2000" i="1" dirty="0" err="1"/>
              <a:t>Dwayne</a:t>
            </a:r>
            <a:r>
              <a:rPr lang="es-MX" sz="2000" i="1" dirty="0"/>
              <a:t> </a:t>
            </a:r>
            <a:r>
              <a:rPr lang="es-MX" sz="2000" i="1" dirty="0" err="1"/>
              <a:t>Burnell</a:t>
            </a:r>
            <a:endParaRPr lang="es-MX" sz="2000" i="1" dirty="0"/>
          </a:p>
          <a:p>
            <a:r>
              <a:rPr lang="es-MX" sz="2000" b="1" dirty="0"/>
              <a:t>Valor Acumulado </a:t>
            </a:r>
            <a:r>
              <a:rPr lang="es-MX" sz="2000" i="1" dirty="0"/>
              <a:t>–</a:t>
            </a:r>
            <a:r>
              <a:rPr lang="es-MX" sz="2000" b="1" dirty="0"/>
              <a:t> </a:t>
            </a:r>
            <a:r>
              <a:rPr lang="es-MX" sz="2000" i="1" dirty="0"/>
              <a:t>Una vez que tu dinero esta dentro de una póliza de seguro bien diseñada, tienes acceso al efectivo del Valor Acumulado sin penalidad o impuestos. Entre mas utilices la facilidad de crédito de la póliza, (maximizando los seguros agregados), se pone mejor.</a:t>
            </a:r>
          </a:p>
          <a:p>
            <a:r>
              <a:rPr lang="es-MX" sz="2000" b="1" dirty="0"/>
              <a:t>Dividendos </a:t>
            </a:r>
            <a:r>
              <a:rPr lang="es-MX" sz="2000" i="1" dirty="0"/>
              <a:t>–</a:t>
            </a:r>
            <a:r>
              <a:rPr lang="es-MX" sz="2000" b="1" dirty="0"/>
              <a:t> </a:t>
            </a:r>
            <a:r>
              <a:rPr lang="es-MX" sz="2000" dirty="0"/>
              <a:t>En una póliza de seguro de vida con pago de dividendos tu ganas ambos recursos – el valor acumulado que si esta garantizado y los dividendos, los cuales no están garantizados y están basados en la experiencia de la compañía. En una compañía bien manejada, los dividendos pueden llegar a ser enormes conforme pasa el tiempo.- R.N. Nash</a:t>
            </a:r>
          </a:p>
          <a:p>
            <a:r>
              <a:rPr lang="es-MX" sz="2000" b="1" dirty="0"/>
              <a:t>Beneficio de Muerte</a:t>
            </a:r>
            <a:r>
              <a:rPr lang="es-MX" sz="2000" i="1" dirty="0"/>
              <a:t>–</a:t>
            </a:r>
            <a:r>
              <a:rPr lang="es-MX" sz="2000" b="1" dirty="0"/>
              <a:t> </a:t>
            </a:r>
            <a:r>
              <a:rPr lang="es-MX" sz="2000" i="1" dirty="0"/>
              <a:t>Cada vez que pones un dólar en la póliza mas </a:t>
            </a:r>
            <a:r>
              <a:rPr lang="es-MX" sz="2000" i="1" dirty="0" err="1"/>
              <a:t>alla</a:t>
            </a:r>
            <a:r>
              <a:rPr lang="es-MX" sz="2000" i="1" dirty="0"/>
              <a:t> del mínimo requerido, incrementas el beneficio de muerte mucho más que el dólar que pusiste.</a:t>
            </a:r>
            <a:r>
              <a:rPr lang="es-MX" sz="2000" dirty="0"/>
              <a:t>  </a:t>
            </a:r>
            <a:r>
              <a:rPr lang="es-MX" sz="2000" i="1" dirty="0"/>
              <a:t>– Dwayne Burnell</a:t>
            </a:r>
            <a:endParaRPr lang="es-MX" sz="2000" dirty="0"/>
          </a:p>
          <a:p>
            <a:endParaRPr lang="en-US" sz="2000" dirty="0"/>
          </a:p>
        </p:txBody>
      </p:sp>
    </p:spTree>
    <p:extLst>
      <p:ext uri="{BB962C8B-B14F-4D97-AF65-F5344CB8AC3E}">
        <p14:creationId xmlns:p14="http://schemas.microsoft.com/office/powerpoint/2010/main" val="277059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fontScale="90000"/>
          </a:bodyPr>
          <a:lstStyle/>
          <a:p>
            <a:r>
              <a:rPr lang="en-US" b="1" dirty="0"/>
              <a:t>STPB se </a:t>
            </a:r>
            <a:r>
              <a:rPr lang="en-US" b="1" dirty="0" err="1"/>
              <a:t>Trata</a:t>
            </a:r>
            <a:r>
              <a:rPr lang="en-US" b="1" dirty="0"/>
              <a:t> de los </a:t>
            </a:r>
            <a:r>
              <a:rPr lang="en-US" b="1" dirty="0" err="1"/>
              <a:t>Beneficios</a:t>
            </a:r>
            <a:r>
              <a:rPr lang="en-US" b="1" dirty="0"/>
              <a:t> en Vida, No del </a:t>
            </a:r>
            <a:r>
              <a:rPr lang="en-US" b="1" dirty="0" err="1"/>
              <a:t>Beneficio</a:t>
            </a:r>
            <a:r>
              <a:rPr lang="en-US" b="1" dirty="0"/>
              <a:t> de </a:t>
            </a:r>
            <a:r>
              <a:rPr lang="en-US" b="1" dirty="0" err="1"/>
              <a:t>Muerte</a:t>
            </a:r>
            <a:endParaRPr lang="en-US" b="1" dirty="0"/>
          </a:p>
        </p:txBody>
      </p:sp>
      <p:sp>
        <p:nvSpPr>
          <p:cNvPr id="3" name="Content Placeholder 2"/>
          <p:cNvSpPr>
            <a:spLocks noGrp="1"/>
          </p:cNvSpPr>
          <p:nvPr>
            <p:ph idx="1"/>
          </p:nvPr>
        </p:nvSpPr>
        <p:spPr>
          <a:xfrm>
            <a:off x="263237" y="1198418"/>
            <a:ext cx="8652163" cy="5507182"/>
          </a:xfrm>
        </p:spPr>
        <p:txBody>
          <a:bodyPr>
            <a:noAutofit/>
          </a:bodyPr>
          <a:lstStyle/>
          <a:p>
            <a:pPr marL="0" indent="0">
              <a:buNone/>
            </a:pPr>
            <a:r>
              <a:rPr lang="en-US" sz="2000" i="1" dirty="0">
                <a:solidFill>
                  <a:srgbClr val="00B050"/>
                </a:solidFill>
              </a:rPr>
              <a:t>“</a:t>
            </a:r>
            <a:r>
              <a:rPr lang="es-ES" sz="2000" i="1" dirty="0">
                <a:solidFill>
                  <a:srgbClr val="00B050"/>
                </a:solidFill>
              </a:rPr>
              <a:t>Una póliza de seguro de vida permanente, adecuadamente diseñada, ofrece ventajas de gran alcance como la piedra angular de una estrategia económica de por vida que crea, mantiene y crece una reserva de dinero que funciona como una reserva financiera que puedes utilizar de cualquier forma que tu elijas</a:t>
            </a:r>
            <a:r>
              <a:rPr lang="en-US" sz="2000" i="1" dirty="0">
                <a:solidFill>
                  <a:srgbClr val="00B050"/>
                </a:solidFill>
              </a:rPr>
              <a:t>.”</a:t>
            </a:r>
          </a:p>
          <a:p>
            <a:pPr marL="0" indent="0">
              <a:buNone/>
            </a:pPr>
            <a:r>
              <a:rPr lang="en-US" sz="2400" b="1" u="sng" dirty="0"/>
              <a:t>BENEFICIOS EN VIDA.</a:t>
            </a:r>
          </a:p>
        </p:txBody>
      </p:sp>
      <p:sp>
        <p:nvSpPr>
          <p:cNvPr id="4" name="Content Placeholder 5"/>
          <p:cNvSpPr txBox="1">
            <a:spLocks/>
          </p:cNvSpPr>
          <p:nvPr/>
        </p:nvSpPr>
        <p:spPr>
          <a:xfrm>
            <a:off x="4724400" y="2971800"/>
            <a:ext cx="4191000" cy="34716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100" i="1" dirty="0" err="1"/>
              <a:t>Resultados</a:t>
            </a:r>
            <a:r>
              <a:rPr lang="en-US" sz="2100" i="1" dirty="0"/>
              <a:t> </a:t>
            </a:r>
            <a:r>
              <a:rPr lang="en-US" sz="2100" i="1" dirty="0" err="1"/>
              <a:t>financieros</a:t>
            </a:r>
            <a:r>
              <a:rPr lang="en-US" sz="2100" i="1" dirty="0"/>
              <a:t> </a:t>
            </a:r>
            <a:r>
              <a:rPr lang="en-US" sz="2100" i="1" dirty="0" err="1"/>
              <a:t>predecibles</a:t>
            </a:r>
            <a:endParaRPr lang="en-US" sz="2100" dirty="0"/>
          </a:p>
          <a:p>
            <a:pPr lvl="0"/>
            <a:r>
              <a:rPr lang="es-ES" sz="2100" i="1" dirty="0"/>
              <a:t>Seguros para la vida</a:t>
            </a:r>
          </a:p>
          <a:p>
            <a:pPr lvl="0"/>
            <a:r>
              <a:rPr lang="es-ES" sz="2100" i="1" dirty="0" err="1"/>
              <a:t>Asegurabilidad</a:t>
            </a:r>
            <a:r>
              <a:rPr lang="es-ES" sz="2100" i="1" dirty="0"/>
              <a:t> garantizada</a:t>
            </a:r>
          </a:p>
          <a:p>
            <a:pPr lvl="0"/>
            <a:r>
              <a:rPr lang="es-ES" sz="2100" i="1" dirty="0"/>
              <a:t>Acumulación de dinero en efectivo garantizado</a:t>
            </a:r>
          </a:p>
          <a:p>
            <a:pPr lvl="0"/>
            <a:r>
              <a:rPr lang="es-ES" sz="2100" i="1" dirty="0" err="1"/>
              <a:t>Proteccion</a:t>
            </a:r>
            <a:r>
              <a:rPr lang="es-ES" sz="2100" i="1" dirty="0"/>
              <a:t> a tus activos en caso de demanda (en algunos estados)</a:t>
            </a:r>
          </a:p>
          <a:p>
            <a:pPr lvl="0"/>
            <a:r>
              <a:rPr lang="en-US" sz="2100" i="1" dirty="0"/>
              <a:t>– </a:t>
            </a:r>
            <a:r>
              <a:rPr lang="en-US" sz="2100" i="1" dirty="0" err="1"/>
              <a:t>Independencia</a:t>
            </a:r>
            <a:r>
              <a:rPr lang="en-US" sz="2100" i="1" dirty="0"/>
              <a:t> </a:t>
            </a:r>
            <a:r>
              <a:rPr lang="en-US" sz="2100" i="1" dirty="0" err="1"/>
              <a:t>Financiera</a:t>
            </a:r>
            <a:r>
              <a:rPr lang="en-US" sz="2100" i="1" dirty="0"/>
              <a:t> en el </a:t>
            </a:r>
            <a:r>
              <a:rPr lang="en-US" sz="2100" i="1" dirty="0" err="1"/>
              <a:t>siglo</a:t>
            </a:r>
            <a:r>
              <a:rPr lang="en-US" sz="2100" i="1" dirty="0"/>
              <a:t>  21</a:t>
            </a:r>
            <a:r>
              <a:rPr lang="en-US" sz="2100" i="1" baseline="30000" dirty="0"/>
              <a:t> </a:t>
            </a:r>
            <a:r>
              <a:rPr lang="en-US" sz="2100" i="1" dirty="0"/>
              <a:t>– Dwayne </a:t>
            </a:r>
            <a:r>
              <a:rPr lang="en-US" sz="2100" i="1" dirty="0" err="1"/>
              <a:t>Burnell</a:t>
            </a:r>
            <a:r>
              <a:rPr lang="en-US" sz="2100" i="1" dirty="0"/>
              <a:t> </a:t>
            </a:r>
            <a:endParaRPr lang="en-US" sz="2100" dirty="0"/>
          </a:p>
          <a:p>
            <a:pPr lvl="0"/>
            <a:endParaRPr lang="en-US" sz="2100" dirty="0"/>
          </a:p>
        </p:txBody>
      </p:sp>
      <p:sp>
        <p:nvSpPr>
          <p:cNvPr id="5" name="Content Placeholder 5"/>
          <p:cNvSpPr txBox="1">
            <a:spLocks/>
          </p:cNvSpPr>
          <p:nvPr/>
        </p:nvSpPr>
        <p:spPr>
          <a:xfrm>
            <a:off x="263237" y="3124200"/>
            <a:ext cx="4191000" cy="411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100" i="1" dirty="0" err="1"/>
              <a:t>Liquidez</a:t>
            </a:r>
            <a:r>
              <a:rPr lang="en-US" sz="2100" i="1" dirty="0"/>
              <a:t>, </a:t>
            </a:r>
            <a:r>
              <a:rPr lang="en-US" sz="2100" i="1" dirty="0" err="1"/>
              <a:t>uso</a:t>
            </a:r>
            <a:r>
              <a:rPr lang="en-US" sz="2100" i="1" dirty="0"/>
              <a:t>, y control de </a:t>
            </a:r>
            <a:r>
              <a:rPr lang="en-US" sz="2100" i="1" dirty="0" err="1"/>
              <a:t>tu</a:t>
            </a:r>
            <a:r>
              <a:rPr lang="en-US" sz="2100" i="1" dirty="0"/>
              <a:t> </a:t>
            </a:r>
            <a:r>
              <a:rPr lang="en-US" sz="2100" i="1" dirty="0" err="1"/>
              <a:t>dinero</a:t>
            </a:r>
            <a:endParaRPr lang="en-US" sz="2100" dirty="0"/>
          </a:p>
          <a:p>
            <a:pPr lvl="0"/>
            <a:r>
              <a:rPr lang="en-US" sz="2100" i="1" dirty="0" err="1"/>
              <a:t>Acceso</a:t>
            </a:r>
            <a:r>
              <a:rPr lang="en-US" sz="2100" i="1" dirty="0"/>
              <a:t> a </a:t>
            </a:r>
            <a:r>
              <a:rPr lang="en-US" sz="2100" i="1" dirty="0" err="1"/>
              <a:t>préstamos</a:t>
            </a:r>
            <a:r>
              <a:rPr lang="en-US" sz="2100" i="1" dirty="0"/>
              <a:t> </a:t>
            </a:r>
            <a:r>
              <a:rPr lang="en-US" sz="2100" i="1" dirty="0" err="1"/>
              <a:t>garantizados</a:t>
            </a:r>
            <a:endParaRPr lang="en-US" sz="2100" dirty="0"/>
          </a:p>
          <a:p>
            <a:pPr lvl="0"/>
            <a:r>
              <a:rPr lang="es-ES" sz="2100" i="1" dirty="0"/>
              <a:t>Reembolso de los préstamos flexibles</a:t>
            </a:r>
          </a:p>
          <a:p>
            <a:pPr lvl="0"/>
            <a:r>
              <a:rPr lang="en-US" sz="2100" i="1" dirty="0" err="1"/>
              <a:t>Entorno</a:t>
            </a:r>
            <a:r>
              <a:rPr lang="en-US" sz="2100" i="1" dirty="0"/>
              <a:t> fiscal </a:t>
            </a:r>
            <a:r>
              <a:rPr lang="en-US" sz="2100" i="1" dirty="0" err="1"/>
              <a:t>favorecido</a:t>
            </a:r>
            <a:endParaRPr lang="en-US" sz="2100" dirty="0"/>
          </a:p>
          <a:p>
            <a:pPr lvl="0"/>
            <a:r>
              <a:rPr lang="en-US" sz="2100" i="1" dirty="0" err="1"/>
              <a:t>Intereses</a:t>
            </a:r>
            <a:r>
              <a:rPr lang="en-US" sz="2100" i="1" dirty="0"/>
              <a:t> de </a:t>
            </a:r>
            <a:r>
              <a:rPr lang="en-US" sz="2100" i="1" dirty="0" err="1"/>
              <a:t>préstamo</a:t>
            </a:r>
            <a:r>
              <a:rPr lang="en-US" sz="2100" i="1" dirty="0"/>
              <a:t> </a:t>
            </a:r>
            <a:r>
              <a:rPr lang="en-US" sz="2100" i="1" dirty="0" err="1"/>
              <a:t>reducidos</a:t>
            </a:r>
            <a:r>
              <a:rPr lang="en-US" sz="2100" i="1" dirty="0"/>
              <a:t>, cargos de </a:t>
            </a:r>
            <a:r>
              <a:rPr lang="en-US" sz="2100" i="1" dirty="0" err="1"/>
              <a:t>servicio</a:t>
            </a:r>
            <a:r>
              <a:rPr lang="en-US" sz="2100" i="1" dirty="0"/>
              <a:t>, y </a:t>
            </a:r>
            <a:r>
              <a:rPr lang="en-US" sz="2100" i="1" dirty="0" err="1"/>
              <a:t>cuotas</a:t>
            </a:r>
            <a:r>
              <a:rPr lang="en-US" sz="2100" i="1" dirty="0"/>
              <a:t> </a:t>
            </a:r>
            <a:r>
              <a:rPr lang="en-US" sz="2100" i="1" dirty="0" err="1"/>
              <a:t>que</a:t>
            </a:r>
            <a:r>
              <a:rPr lang="en-US" sz="2100" i="1" dirty="0"/>
              <a:t> se pagan a </a:t>
            </a:r>
            <a:r>
              <a:rPr lang="en-US" sz="2100" i="1" dirty="0" err="1"/>
              <a:t>otros</a:t>
            </a:r>
            <a:endParaRPr lang="en-US" sz="2100" dirty="0"/>
          </a:p>
          <a:p>
            <a:pPr lvl="0"/>
            <a:r>
              <a:rPr lang="es-ES" sz="2100" i="1" dirty="0"/>
              <a:t>Sin la participación del gobierno</a:t>
            </a:r>
            <a:endParaRPr lang="en-US" sz="2100" i="1" dirty="0"/>
          </a:p>
        </p:txBody>
      </p:sp>
    </p:spTree>
    <p:extLst>
      <p:ext uri="{BB962C8B-B14F-4D97-AF65-F5344CB8AC3E}">
        <p14:creationId xmlns:p14="http://schemas.microsoft.com/office/powerpoint/2010/main" val="406825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b="1" dirty="0" err="1"/>
              <a:t>Beneficios</a:t>
            </a:r>
            <a:r>
              <a:rPr lang="en-US" b="1" dirty="0"/>
              <a:t> en Vida en </a:t>
            </a:r>
            <a:r>
              <a:rPr lang="en-US" b="1" dirty="0" err="1"/>
              <a:t>Más</a:t>
            </a:r>
            <a:r>
              <a:rPr lang="en-US" b="1" dirty="0"/>
              <a:t> </a:t>
            </a:r>
            <a:r>
              <a:rPr lang="en-US" b="1" dirty="0" err="1"/>
              <a:t>Detalle</a:t>
            </a:r>
            <a:endParaRPr lang="en-US" dirty="0"/>
          </a:p>
        </p:txBody>
      </p:sp>
      <p:sp>
        <p:nvSpPr>
          <p:cNvPr id="4099" name="Content Placeholder 2"/>
          <p:cNvSpPr>
            <a:spLocks noGrp="1"/>
          </p:cNvSpPr>
          <p:nvPr>
            <p:ph idx="1"/>
          </p:nvPr>
        </p:nvSpPr>
        <p:spPr>
          <a:xfrm>
            <a:off x="381000" y="1371600"/>
            <a:ext cx="5410200" cy="2137499"/>
          </a:xfrm>
        </p:spPr>
        <p:txBody>
          <a:bodyPr>
            <a:noAutofit/>
          </a:bodyPr>
          <a:lstStyle/>
          <a:p>
            <a:pPr marL="0" indent="0">
              <a:buNone/>
            </a:pPr>
            <a:r>
              <a:rPr lang="en-US" sz="2000" i="1" dirty="0">
                <a:solidFill>
                  <a:srgbClr val="00B050"/>
                </a:solidFill>
              </a:rPr>
              <a:t>“</a:t>
            </a:r>
            <a:r>
              <a:rPr lang="es-ES" sz="2000" i="1" dirty="0">
                <a:solidFill>
                  <a:srgbClr val="00B050"/>
                </a:solidFill>
              </a:rPr>
              <a:t>Beneficios en vida“ están presentes, además del legado libre de impuestos del beneficio de muerte que se dejará a sus beneficiarios. El fundamento de esta estrategia se basa en los resultados previsibles, control financiero, y acceso de por vida a tu dinero en efectivo sin penalidad</a:t>
            </a:r>
            <a:r>
              <a:rPr lang="en-US" sz="2000" i="1" dirty="0">
                <a:solidFill>
                  <a:srgbClr val="00B050"/>
                </a:solidFill>
              </a:rPr>
              <a:t>. – Dwayne </a:t>
            </a:r>
            <a:r>
              <a:rPr lang="en-US" sz="2000" i="1" dirty="0" err="1">
                <a:solidFill>
                  <a:srgbClr val="00B050"/>
                </a:solidFill>
              </a:rPr>
              <a:t>Burnell</a:t>
            </a:r>
            <a:endParaRPr lang="en-US" sz="2000" dirty="0">
              <a:solidFill>
                <a:srgbClr val="00B050"/>
              </a:solidFill>
            </a:endParaRP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26</a:t>
            </a:fld>
            <a:endParaRPr lang="en-US"/>
          </a:p>
        </p:txBody>
      </p:sp>
      <p:pic>
        <p:nvPicPr>
          <p:cNvPr id="9" name="Picture 8" descr="life-insurance.jpg"/>
          <p:cNvPicPr>
            <a:picLocks noChangeAspect="1"/>
          </p:cNvPicPr>
          <p:nvPr/>
        </p:nvPicPr>
        <p:blipFill>
          <a:blip r:embed="rId2" cstate="print"/>
          <a:stretch>
            <a:fillRect/>
          </a:stretch>
        </p:blipFill>
        <p:spPr>
          <a:xfrm>
            <a:off x="5791200" y="1447800"/>
            <a:ext cx="3178513" cy="2109037"/>
          </a:xfrm>
          <a:prstGeom prst="rect">
            <a:avLst/>
          </a:prstGeom>
        </p:spPr>
      </p:pic>
      <p:sp>
        <p:nvSpPr>
          <p:cNvPr id="10" name="Content Placeholder 2"/>
          <p:cNvSpPr txBox="1">
            <a:spLocks/>
          </p:cNvSpPr>
          <p:nvPr/>
        </p:nvSpPr>
        <p:spPr>
          <a:xfrm>
            <a:off x="1" y="3571068"/>
            <a:ext cx="8969712" cy="2982132"/>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s-ES" sz="2000" i="1" dirty="0"/>
              <a:t>Supongamos que tu pudieras "comprar un chocolate y a lo largo de tu vida ser capaz de oler, comer, y disfrutar de el mientras estés vivo. El chocolate sigue creciendo, de tal manera que cuando llega el último día, las personas cercanas a ti reciben aún más chocolate. Cuando te des cuenta de que hay enormes beneficios de poseer un seguro de vida permanente mientras estás vivo, entonces entenderás por qué la gente se entusiasma al comprar este tipo de seguro de vida</a:t>
            </a:r>
            <a:r>
              <a:rPr lang="en-US" sz="2000" i="1" dirty="0"/>
              <a:t>.</a:t>
            </a:r>
          </a:p>
          <a:p>
            <a:pPr marL="342900" indent="-342900">
              <a:buFont typeface="Arial" panose="020B0604020202020204" pitchFamily="34" charset="0"/>
              <a:buChar char="•"/>
            </a:pPr>
            <a:r>
              <a:rPr lang="es-ES" sz="2000" i="1" dirty="0"/>
              <a:t>Un beneficio intangible final de este enfoque es simplemente la tranquilidad financiera que te proporcionara </a:t>
            </a:r>
            <a:r>
              <a:rPr lang="es-ES" sz="2000" i="1" dirty="0" err="1"/>
              <a:t>tí</a:t>
            </a:r>
            <a:r>
              <a:rPr lang="es-ES" sz="2000" i="1" dirty="0"/>
              <a:t> y a tu familia, eliminando el miedo, la ansiedad y la preocupación acerca de tu dinero.</a:t>
            </a:r>
            <a:r>
              <a:rPr lang="en-US" sz="2000" i="1" dirty="0"/>
              <a:t> </a:t>
            </a:r>
          </a:p>
        </p:txBody>
      </p:sp>
    </p:spTree>
    <p:extLst>
      <p:ext uri="{BB962C8B-B14F-4D97-AF65-F5344CB8AC3E}">
        <p14:creationId xmlns:p14="http://schemas.microsoft.com/office/powerpoint/2010/main" val="5296721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a:bodyPr>
          <a:lstStyle/>
          <a:p>
            <a:pPr>
              <a:defRPr/>
            </a:pPr>
            <a:r>
              <a:rPr lang="en-US" b="1" dirty="0" err="1"/>
              <a:t>Beneficios</a:t>
            </a:r>
            <a:r>
              <a:rPr lang="en-US" b="1" dirty="0"/>
              <a:t> </a:t>
            </a:r>
            <a:r>
              <a:rPr lang="en-US" b="1" dirty="0" err="1"/>
              <a:t>Adicionales</a:t>
            </a:r>
            <a:endParaRPr lang="en-US" dirty="0"/>
          </a:p>
        </p:txBody>
      </p:sp>
      <p:sp>
        <p:nvSpPr>
          <p:cNvPr id="4099" name="Content Placeholder 2"/>
          <p:cNvSpPr>
            <a:spLocks noGrp="1"/>
          </p:cNvSpPr>
          <p:nvPr>
            <p:ph idx="1"/>
          </p:nvPr>
        </p:nvSpPr>
        <p:spPr>
          <a:xfrm>
            <a:off x="381000" y="1524000"/>
            <a:ext cx="8305800" cy="2514600"/>
          </a:xfrm>
        </p:spPr>
        <p:txBody>
          <a:bodyPr>
            <a:normAutofit fontScale="85000" lnSpcReduction="10000"/>
          </a:bodyPr>
          <a:lstStyle/>
          <a:p>
            <a:pPr lvl="0"/>
            <a:r>
              <a:rPr lang="es-MX" dirty="0"/>
              <a:t>Un beneficio de cuidado a largo plazo.</a:t>
            </a:r>
          </a:p>
          <a:p>
            <a:pPr lvl="0"/>
            <a:r>
              <a:rPr lang="es-MX" dirty="0"/>
              <a:t>Un beneficio de muerte prematura si se espera que el asegurado muera dentro de los </a:t>
            </a:r>
            <a:r>
              <a:rPr lang="es-MX" dirty="0" err="1"/>
              <a:t>proximos</a:t>
            </a:r>
            <a:r>
              <a:rPr lang="es-MX" dirty="0"/>
              <a:t> 12 meses.</a:t>
            </a:r>
          </a:p>
          <a:p>
            <a:pPr lvl="0"/>
            <a:r>
              <a:rPr lang="es-MX" dirty="0"/>
              <a:t>Se paga a si misma si el dueño se incapacita.</a:t>
            </a:r>
          </a:p>
          <a:p>
            <a:pPr lvl="0"/>
            <a:r>
              <a:rPr lang="es-MX" dirty="0"/>
              <a:t>Habilidad de sacar fondos si así se desea.</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2012</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27</a:t>
            </a:fld>
            <a:endParaRPr lang="en-US"/>
          </a:p>
        </p:txBody>
      </p:sp>
    </p:spTree>
    <p:extLst>
      <p:ext uri="{BB962C8B-B14F-4D97-AF65-F5344CB8AC3E}">
        <p14:creationId xmlns:p14="http://schemas.microsoft.com/office/powerpoint/2010/main" val="6505555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Entendiendo</a:t>
            </a:r>
            <a:r>
              <a:rPr lang="en-US" b="1" dirty="0"/>
              <a:t> los </a:t>
            </a:r>
            <a:r>
              <a:rPr lang="en-US" b="1" dirty="0" err="1"/>
              <a:t>Beneficios</a:t>
            </a:r>
            <a:r>
              <a:rPr lang="en-US" b="1" dirty="0"/>
              <a:t> de “</a:t>
            </a:r>
            <a:r>
              <a:rPr lang="en-US" b="1" dirty="0" err="1"/>
              <a:t>Beneficios</a:t>
            </a:r>
            <a:r>
              <a:rPr lang="en-US" b="1" dirty="0"/>
              <a:t> en Vida”</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a:buNone/>
            </a:pPr>
            <a:r>
              <a:rPr lang="es-ES" sz="2400" dirty="0"/>
              <a:t>Muchas personas no se dan cuenta plenamente la verdadera bendición de los "beneficio en vida” de una </a:t>
            </a:r>
            <a:r>
              <a:rPr lang="es-ES" sz="2400" dirty="0" err="1"/>
              <a:t>políza</a:t>
            </a:r>
            <a:r>
              <a:rPr lang="es-ES" sz="2400" dirty="0"/>
              <a:t> STPB hasta que tratan con un banco o un plan de jubilación patrocinado por el gobierno.</a:t>
            </a:r>
            <a:endParaRPr lang="en-US" sz="2400" dirty="0"/>
          </a:p>
          <a:p>
            <a:r>
              <a:rPr lang="en-US" sz="2400" b="1" dirty="0"/>
              <a:t>USO</a:t>
            </a:r>
            <a:r>
              <a:rPr lang="en-US" sz="2400" dirty="0"/>
              <a:t> – </a:t>
            </a:r>
            <a:r>
              <a:rPr lang="es-ES" sz="2400" dirty="0"/>
              <a:t>Tu tienes el dinero disponible para usarlo para cualquier propósito que desees sin restricciones. No es así con los planes 529 universitarios, préstamos bancarios, IRA, 401 (k), etc.</a:t>
            </a:r>
            <a:endParaRPr lang="en-US" sz="2400" dirty="0"/>
          </a:p>
          <a:p>
            <a:r>
              <a:rPr lang="en-US" sz="2400" b="1" dirty="0"/>
              <a:t>ACCESO a CRÉDITO o EFECTIVO</a:t>
            </a:r>
            <a:r>
              <a:rPr lang="en-US" sz="2400" i="1" dirty="0"/>
              <a:t> </a:t>
            </a:r>
            <a:r>
              <a:rPr lang="es-ES" sz="2400" dirty="0"/>
              <a:t>- Si alguna vez has solicitado un préstamo hipotecario, préstamo de la escuela, línea de crédito, o cualquier otro tipo de préstamo bancario, ya sabes lo increíblemente difícil que puede ser llegar a ser aprobado. Con tu cuenta STPB todo lo que preguntan es: "¿Cuánto quieres?"</a:t>
            </a:r>
            <a:endParaRPr lang="en-US" sz="2400" i="1" dirty="0"/>
          </a:p>
          <a:p>
            <a:r>
              <a:rPr lang="en-US" sz="2400" b="1" dirty="0"/>
              <a:t>CONTROL</a:t>
            </a:r>
            <a:r>
              <a:rPr lang="en-US" sz="2400" i="1" dirty="0"/>
              <a:t> - </a:t>
            </a:r>
            <a:r>
              <a:rPr lang="es-ES" sz="2400" dirty="0"/>
              <a:t>Significa que tú determinas los términos, condiciones o plazos de amortización para el uso de tu dinero. Si deseas cambiar la ubicación de tu dinero, si lo gastas, lo prestas, o lo inviertes, no hay sanciones, no hay restricciones de edad y nadie que te diga que no se puede hacer lo que quieres hacer</a:t>
            </a:r>
            <a:r>
              <a:rPr lang="en-US" sz="2400" dirty="0"/>
              <a:t>. </a:t>
            </a:r>
          </a:p>
          <a:p>
            <a:endParaRPr lang="en-US" sz="2400" dirty="0"/>
          </a:p>
          <a:p>
            <a:pPr>
              <a:buNone/>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525000" cy="1143000"/>
          </a:xfrm>
        </p:spPr>
        <p:txBody>
          <a:bodyPr>
            <a:normAutofit/>
          </a:bodyPr>
          <a:lstStyle/>
          <a:p>
            <a:r>
              <a:rPr lang="en-US" sz="3000" b="1" dirty="0" err="1"/>
              <a:t>Impacto</a:t>
            </a:r>
            <a:r>
              <a:rPr lang="en-US" sz="3000" b="1" dirty="0"/>
              <a:t> de </a:t>
            </a:r>
            <a:r>
              <a:rPr lang="en-US" sz="3000" b="1" dirty="0" err="1"/>
              <a:t>Préstamos</a:t>
            </a:r>
            <a:r>
              <a:rPr lang="en-US" sz="3000" b="1" dirty="0"/>
              <a:t> de </a:t>
            </a:r>
            <a:r>
              <a:rPr lang="en-US" sz="3000" b="1" dirty="0" err="1"/>
              <a:t>Póliza</a:t>
            </a:r>
            <a:r>
              <a:rPr lang="en-US" sz="3000" b="1" dirty="0"/>
              <a:t> vs. </a:t>
            </a:r>
            <a:r>
              <a:rPr lang="en-US" sz="3000" b="1" dirty="0" err="1"/>
              <a:t>Polizas</a:t>
            </a:r>
            <a:r>
              <a:rPr lang="en-US" sz="3000" b="1" dirty="0"/>
              <a:t> de </a:t>
            </a:r>
            <a:r>
              <a:rPr lang="en-US" sz="3000" b="1" dirty="0" err="1"/>
              <a:t>Retiro</a:t>
            </a:r>
            <a:endParaRPr lang="en-US" sz="3000" b="1" dirty="0"/>
          </a:p>
        </p:txBody>
      </p:sp>
      <p:graphicFrame>
        <p:nvGraphicFramePr>
          <p:cNvPr id="3" name="Table 2"/>
          <p:cNvGraphicFramePr>
            <a:graphicFrameLocks noGrp="1"/>
          </p:cNvGraphicFramePr>
          <p:nvPr>
            <p:extLst>
              <p:ext uri="{D42A27DB-BD31-4B8C-83A1-F6EECF244321}">
                <p14:modId xmlns:p14="http://schemas.microsoft.com/office/powerpoint/2010/main" val="4281112650"/>
              </p:ext>
            </p:extLst>
          </p:nvPr>
        </p:nvGraphicFramePr>
        <p:xfrm>
          <a:off x="304800" y="762000"/>
          <a:ext cx="8534400" cy="595376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370840">
                <a:tc>
                  <a:txBody>
                    <a:bodyPr/>
                    <a:lstStyle/>
                    <a:p>
                      <a:r>
                        <a:rPr lang="en-US" sz="1800" b="1" dirty="0" err="1"/>
                        <a:t>Parametros</a:t>
                      </a:r>
                      <a:r>
                        <a:rPr lang="en-US" sz="1800" b="1" baseline="0" dirty="0"/>
                        <a:t> de la </a:t>
                      </a:r>
                      <a:r>
                        <a:rPr lang="en-US" sz="1800" b="1" baseline="0" dirty="0" err="1"/>
                        <a:t>Poliza</a:t>
                      </a:r>
                      <a:endParaRPr lang="en-US" dirty="0"/>
                    </a:p>
                  </a:txBody>
                  <a:tcPr/>
                </a:tc>
                <a:tc>
                  <a:txBody>
                    <a:bodyPr/>
                    <a:lstStyle/>
                    <a:p>
                      <a:r>
                        <a:rPr lang="en-US" dirty="0" err="1"/>
                        <a:t>Poliza</a:t>
                      </a:r>
                      <a:r>
                        <a:rPr lang="en-US" baseline="0" dirty="0"/>
                        <a:t> de </a:t>
                      </a:r>
                      <a:r>
                        <a:rPr lang="en-US" baseline="0" dirty="0" err="1"/>
                        <a:t>Prestamo</a:t>
                      </a:r>
                      <a:endParaRPr lang="en-US" dirty="0"/>
                    </a:p>
                  </a:txBody>
                  <a:tcPr/>
                </a:tc>
                <a:tc>
                  <a:txBody>
                    <a:bodyPr/>
                    <a:lstStyle/>
                    <a:p>
                      <a:r>
                        <a:rPr lang="en-US" dirty="0" err="1"/>
                        <a:t>Poliza</a:t>
                      </a:r>
                      <a:r>
                        <a:rPr lang="en-US" baseline="0" dirty="0"/>
                        <a:t> de </a:t>
                      </a:r>
                      <a:r>
                        <a:rPr lang="en-US" baseline="0" dirty="0" err="1"/>
                        <a:t>Retiro</a:t>
                      </a:r>
                      <a:endParaRPr lang="en-US" dirty="0"/>
                    </a:p>
                  </a:txBody>
                  <a:tcPr/>
                </a:tc>
                <a:extLst>
                  <a:ext uri="{0D108BD9-81ED-4DB2-BD59-A6C34878D82A}">
                    <a16:rowId xmlns:a16="http://schemas.microsoft.com/office/drawing/2014/main" val="10000"/>
                  </a:ext>
                </a:extLst>
              </a:tr>
              <a:tr h="370840">
                <a:tc>
                  <a:txBody>
                    <a:bodyPr/>
                    <a:lstStyle/>
                    <a:p>
                      <a:r>
                        <a:rPr lang="en-US" dirty="0" err="1"/>
                        <a:t>Efectivo</a:t>
                      </a:r>
                      <a:r>
                        <a:rPr lang="en-US" dirty="0"/>
                        <a:t> </a:t>
                      </a:r>
                      <a:r>
                        <a:rPr lang="en-US" dirty="0" err="1"/>
                        <a:t>Accesible</a:t>
                      </a:r>
                      <a:endParaRPr lang="en-US" dirty="0"/>
                    </a:p>
                  </a:txBody>
                  <a:tcPr/>
                </a:tc>
                <a:tc>
                  <a:txBody>
                    <a:bodyPr/>
                    <a:lstStyle/>
                    <a:p>
                      <a:r>
                        <a:rPr lang="en-US" dirty="0"/>
                        <a:t>$50,000</a:t>
                      </a:r>
                    </a:p>
                  </a:txBody>
                  <a:tcPr/>
                </a:tc>
                <a:tc>
                  <a:txBody>
                    <a:bodyPr/>
                    <a:lstStyle/>
                    <a:p>
                      <a:r>
                        <a:rPr lang="en-US" dirty="0"/>
                        <a:t>$50,000</a:t>
                      </a:r>
                    </a:p>
                  </a:txBody>
                  <a:tcPr/>
                </a:tc>
                <a:extLst>
                  <a:ext uri="{0D108BD9-81ED-4DB2-BD59-A6C34878D82A}">
                    <a16:rowId xmlns:a16="http://schemas.microsoft.com/office/drawing/2014/main" val="10001"/>
                  </a:ext>
                </a:extLst>
              </a:tr>
              <a:tr h="370840">
                <a:tc>
                  <a:txBody>
                    <a:bodyPr/>
                    <a:lstStyle/>
                    <a:p>
                      <a:r>
                        <a:rPr lang="en-US" dirty="0" err="1"/>
                        <a:t>Consecuencia</a:t>
                      </a:r>
                      <a:r>
                        <a:rPr lang="en-US" baseline="0" dirty="0"/>
                        <a:t> de </a:t>
                      </a:r>
                      <a:r>
                        <a:rPr lang="en-US" baseline="0" dirty="0" err="1"/>
                        <a:t>Impuestos</a:t>
                      </a:r>
                      <a:endParaRPr lang="en-US" dirty="0"/>
                    </a:p>
                  </a:txBody>
                  <a:tcPr/>
                </a:tc>
                <a:tc>
                  <a:txBody>
                    <a:bodyPr/>
                    <a:lstStyle/>
                    <a:p>
                      <a:r>
                        <a:rPr lang="en-US" dirty="0"/>
                        <a:t>No hay </a:t>
                      </a:r>
                      <a:r>
                        <a:rPr lang="en-US" dirty="0" err="1"/>
                        <a:t>consecuencia</a:t>
                      </a:r>
                      <a:endParaRPr lang="en-US" dirty="0"/>
                    </a:p>
                  </a:txBody>
                  <a:tcPr/>
                </a:tc>
                <a:tc>
                  <a:txBody>
                    <a:bodyPr/>
                    <a:lstStyle/>
                    <a:p>
                      <a:r>
                        <a:rPr lang="en-US" dirty="0"/>
                        <a:t>Variable – Si</a:t>
                      </a:r>
                      <a:r>
                        <a:rPr lang="en-US" baseline="0" dirty="0"/>
                        <a:t> </a:t>
                      </a:r>
                      <a:r>
                        <a:rPr lang="en-US" baseline="0" dirty="0" err="1"/>
                        <a:t>retiras</a:t>
                      </a:r>
                      <a:r>
                        <a:rPr lang="en-US" baseline="0" dirty="0"/>
                        <a:t> </a:t>
                      </a:r>
                      <a:r>
                        <a:rPr lang="en-US" baseline="0" dirty="0" err="1"/>
                        <a:t>más</a:t>
                      </a:r>
                      <a:r>
                        <a:rPr lang="en-US" baseline="0" dirty="0"/>
                        <a:t> </a:t>
                      </a:r>
                      <a:r>
                        <a:rPr lang="en-US" baseline="0" dirty="0" err="1"/>
                        <a:t>dinero</a:t>
                      </a:r>
                      <a:r>
                        <a:rPr lang="en-US" baseline="0" dirty="0"/>
                        <a:t> de </a:t>
                      </a:r>
                      <a:r>
                        <a:rPr lang="en-US" baseline="0" dirty="0" err="1"/>
                        <a:t>tu</a:t>
                      </a:r>
                      <a:r>
                        <a:rPr lang="en-US" baseline="0" dirty="0"/>
                        <a:t> </a:t>
                      </a:r>
                      <a:r>
                        <a:rPr lang="en-US" baseline="0" dirty="0" err="1"/>
                        <a:t>póliza</a:t>
                      </a:r>
                      <a:r>
                        <a:rPr lang="en-US" baseline="0" dirty="0"/>
                        <a:t> de lo </a:t>
                      </a:r>
                      <a:r>
                        <a:rPr lang="en-US" baseline="0" dirty="0" err="1"/>
                        <a:t>que</a:t>
                      </a:r>
                      <a:r>
                        <a:rPr lang="en-US" baseline="0" dirty="0"/>
                        <a:t> </a:t>
                      </a:r>
                      <a:r>
                        <a:rPr lang="en-US" baseline="0" dirty="0" err="1"/>
                        <a:t>pagaste</a:t>
                      </a:r>
                      <a:r>
                        <a:rPr lang="en-US" baseline="0" dirty="0"/>
                        <a:t> en </a:t>
                      </a:r>
                      <a:r>
                        <a:rPr lang="en-US" baseline="0" dirty="0" err="1"/>
                        <a:t>primas</a:t>
                      </a:r>
                      <a:r>
                        <a:rPr lang="en-US" baseline="0" dirty="0"/>
                        <a:t> </a:t>
                      </a:r>
                      <a:r>
                        <a:rPr lang="en-US" baseline="0" dirty="0" err="1"/>
                        <a:t>podría</a:t>
                      </a:r>
                      <a:r>
                        <a:rPr lang="en-US" baseline="0" dirty="0"/>
                        <a:t> </a:t>
                      </a:r>
                      <a:r>
                        <a:rPr lang="en-US" baseline="0" dirty="0" err="1"/>
                        <a:t>haber</a:t>
                      </a:r>
                      <a:r>
                        <a:rPr lang="en-US" baseline="0" dirty="0"/>
                        <a:t> un </a:t>
                      </a:r>
                      <a:r>
                        <a:rPr lang="en-US" baseline="0" dirty="0" err="1"/>
                        <a:t>impuesto</a:t>
                      </a:r>
                      <a:r>
                        <a:rPr lang="en-US" baseline="0" dirty="0"/>
                        <a:t> </a:t>
                      </a:r>
                      <a:r>
                        <a:rPr lang="en-US" baseline="0" dirty="0" err="1"/>
                        <a:t>por</a:t>
                      </a:r>
                      <a:r>
                        <a:rPr lang="en-US" baseline="0" dirty="0"/>
                        <a:t> </a:t>
                      </a:r>
                      <a:r>
                        <a:rPr lang="en-US" baseline="0" dirty="0" err="1"/>
                        <a:t>tus</a:t>
                      </a:r>
                      <a:r>
                        <a:rPr lang="en-US" baseline="0" dirty="0"/>
                        <a:t> </a:t>
                      </a:r>
                      <a:r>
                        <a:rPr lang="en-US" baseline="0" dirty="0" err="1"/>
                        <a:t>retiros</a:t>
                      </a:r>
                      <a:endParaRPr lang="en-US" dirty="0"/>
                    </a:p>
                  </a:txBody>
                  <a:tcPr/>
                </a:tc>
                <a:extLst>
                  <a:ext uri="{0D108BD9-81ED-4DB2-BD59-A6C34878D82A}">
                    <a16:rowId xmlns:a16="http://schemas.microsoft.com/office/drawing/2014/main" val="10002"/>
                  </a:ext>
                </a:extLst>
              </a:tr>
              <a:tr h="370840">
                <a:tc>
                  <a:txBody>
                    <a:bodyPr/>
                    <a:lstStyle/>
                    <a:p>
                      <a:r>
                        <a:rPr lang="en-US" dirty="0"/>
                        <a:t>Valor</a:t>
                      </a:r>
                      <a:r>
                        <a:rPr lang="en-US" baseline="0" dirty="0"/>
                        <a:t> </a:t>
                      </a:r>
                      <a:r>
                        <a:rPr lang="en-US" baseline="0" dirty="0" err="1"/>
                        <a:t>Acumulado</a:t>
                      </a:r>
                      <a:endParaRPr lang="en-US" dirty="0"/>
                    </a:p>
                  </a:txBody>
                  <a:tcPr/>
                </a:tc>
                <a:tc>
                  <a:txBody>
                    <a:bodyPr/>
                    <a:lstStyle/>
                    <a:p>
                      <a:r>
                        <a:rPr lang="en-US" dirty="0" err="1"/>
                        <a:t>Reducido</a:t>
                      </a:r>
                      <a:r>
                        <a:rPr lang="en-US" dirty="0"/>
                        <a:t> </a:t>
                      </a:r>
                      <a:r>
                        <a:rPr lang="en-US" dirty="0" err="1"/>
                        <a:t>por</a:t>
                      </a:r>
                      <a:r>
                        <a:rPr lang="en-US" dirty="0"/>
                        <a:t> $50,000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Reducido</a:t>
                      </a:r>
                      <a:r>
                        <a:rPr lang="en-US" dirty="0"/>
                        <a:t> </a:t>
                      </a:r>
                      <a:r>
                        <a:rPr lang="en-US" dirty="0" err="1"/>
                        <a:t>por</a:t>
                      </a:r>
                      <a:r>
                        <a:rPr lang="en-US" dirty="0"/>
                        <a:t> $50,000</a:t>
                      </a:r>
                    </a:p>
                    <a:p>
                      <a:endParaRPr lang="en-US" dirty="0"/>
                    </a:p>
                  </a:txBody>
                  <a:tcPr/>
                </a:tc>
                <a:extLst>
                  <a:ext uri="{0D108BD9-81ED-4DB2-BD59-A6C34878D82A}">
                    <a16:rowId xmlns:a16="http://schemas.microsoft.com/office/drawing/2014/main" val="10003"/>
                  </a:ext>
                </a:extLst>
              </a:tr>
              <a:tr h="370840">
                <a:tc>
                  <a:txBody>
                    <a:bodyPr/>
                    <a:lstStyle/>
                    <a:p>
                      <a:r>
                        <a:rPr lang="en-US" dirty="0" err="1"/>
                        <a:t>Beneficio</a:t>
                      </a:r>
                      <a:r>
                        <a:rPr lang="en-US" dirty="0"/>
                        <a:t> de </a:t>
                      </a:r>
                      <a:r>
                        <a:rPr lang="en-US" dirty="0" err="1"/>
                        <a:t>Muerte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Reducido</a:t>
                      </a:r>
                      <a:r>
                        <a:rPr lang="en-US" dirty="0"/>
                        <a:t> </a:t>
                      </a:r>
                      <a:r>
                        <a:rPr lang="en-US" dirty="0" err="1"/>
                        <a:t>por</a:t>
                      </a:r>
                      <a:r>
                        <a:rPr lang="en-US" dirty="0"/>
                        <a:t> $50,000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Reducido</a:t>
                      </a:r>
                      <a:r>
                        <a:rPr lang="en-US" dirty="0"/>
                        <a:t> </a:t>
                      </a:r>
                      <a:r>
                        <a:rPr lang="en-US" dirty="0" err="1"/>
                        <a:t>por</a:t>
                      </a:r>
                      <a:r>
                        <a:rPr lang="en-US" dirty="0"/>
                        <a:t>  $50,000</a:t>
                      </a:r>
                    </a:p>
                    <a:p>
                      <a:endParaRPr lang="en-US" dirty="0"/>
                    </a:p>
                  </a:txBody>
                  <a:tcPr/>
                </a:tc>
                <a:extLst>
                  <a:ext uri="{0D108BD9-81ED-4DB2-BD59-A6C34878D82A}">
                    <a16:rowId xmlns:a16="http://schemas.microsoft.com/office/drawing/2014/main" val="10004"/>
                  </a:ext>
                </a:extLst>
              </a:tr>
              <a:tr h="370840">
                <a:tc>
                  <a:txBody>
                    <a:bodyPr/>
                    <a:lstStyle/>
                    <a:p>
                      <a:r>
                        <a:rPr lang="en-US" dirty="0" err="1"/>
                        <a:t>Intereses</a:t>
                      </a:r>
                      <a:r>
                        <a:rPr lang="en-US" dirty="0"/>
                        <a:t> de </a:t>
                      </a:r>
                      <a:r>
                        <a:rPr lang="en-US" dirty="0" err="1"/>
                        <a:t>Préstamo</a:t>
                      </a:r>
                      <a:endParaRPr lang="en-US" dirty="0"/>
                    </a:p>
                  </a:txBody>
                  <a:tcPr/>
                </a:tc>
                <a:tc>
                  <a:txBody>
                    <a:bodyPr/>
                    <a:lstStyle/>
                    <a:p>
                      <a:r>
                        <a:rPr lang="en-US" dirty="0" err="1"/>
                        <a:t>Acumula</a:t>
                      </a:r>
                      <a:r>
                        <a:rPr lang="en-US" dirty="0"/>
                        <a:t> </a:t>
                      </a:r>
                      <a:r>
                        <a:rPr lang="en-US" dirty="0" err="1"/>
                        <a:t>interes</a:t>
                      </a:r>
                      <a:r>
                        <a:rPr lang="en-US" baseline="0" dirty="0"/>
                        <a:t> de </a:t>
                      </a:r>
                      <a:r>
                        <a:rPr lang="en-US" baseline="0" dirty="0" err="1"/>
                        <a:t>préstamo</a:t>
                      </a:r>
                      <a:endParaRPr lang="en-US" dirty="0"/>
                    </a:p>
                  </a:txBody>
                  <a:tcPr/>
                </a:tc>
                <a:tc>
                  <a:txBody>
                    <a:bodyPr/>
                    <a:lstStyle/>
                    <a:p>
                      <a:r>
                        <a:rPr lang="en-US" dirty="0"/>
                        <a:t>No  hay </a:t>
                      </a:r>
                      <a:r>
                        <a:rPr lang="en-US" dirty="0" err="1"/>
                        <a:t>interés</a:t>
                      </a:r>
                      <a:r>
                        <a:rPr lang="en-US" dirty="0"/>
                        <a:t> de </a:t>
                      </a:r>
                      <a:r>
                        <a:rPr lang="en-US" dirty="0" err="1"/>
                        <a:t>préstamo</a:t>
                      </a:r>
                      <a:endParaRPr lang="en-US" dirty="0"/>
                    </a:p>
                  </a:txBody>
                  <a:tcPr/>
                </a:tc>
                <a:extLst>
                  <a:ext uri="{0D108BD9-81ED-4DB2-BD59-A6C34878D82A}">
                    <a16:rowId xmlns:a16="http://schemas.microsoft.com/office/drawing/2014/main" val="10005"/>
                  </a:ext>
                </a:extLst>
              </a:tr>
              <a:tr h="370840">
                <a:tc>
                  <a:txBody>
                    <a:bodyPr/>
                    <a:lstStyle/>
                    <a:p>
                      <a:r>
                        <a:rPr lang="en-US" dirty="0" err="1"/>
                        <a:t>Intereses</a:t>
                      </a:r>
                      <a:r>
                        <a:rPr lang="en-US" baseline="0" dirty="0"/>
                        <a:t> de </a:t>
                      </a:r>
                      <a:r>
                        <a:rPr lang="en-US" baseline="0" dirty="0" err="1"/>
                        <a:t>prestamos</a:t>
                      </a:r>
                      <a:r>
                        <a:rPr lang="en-US" baseline="0" dirty="0"/>
                        <a:t> no </a:t>
                      </a:r>
                      <a:r>
                        <a:rPr lang="en-US" baseline="0" dirty="0" err="1"/>
                        <a:t>pagados</a:t>
                      </a:r>
                      <a:r>
                        <a:rPr lang="en-US" baseline="0" dirty="0"/>
                        <a:t>.</a:t>
                      </a:r>
                      <a:endParaRPr lang="en-US" dirty="0"/>
                    </a:p>
                  </a:txBody>
                  <a:tcPr/>
                </a:tc>
                <a:tc>
                  <a:txBody>
                    <a:bodyPr/>
                    <a:lstStyle/>
                    <a:p>
                      <a:r>
                        <a:rPr lang="en-US" dirty="0" err="1"/>
                        <a:t>Intereses</a:t>
                      </a:r>
                      <a:r>
                        <a:rPr lang="en-US" dirty="0"/>
                        <a:t> de </a:t>
                      </a:r>
                      <a:r>
                        <a:rPr lang="en-US" dirty="0" err="1"/>
                        <a:t>préstamo</a:t>
                      </a:r>
                      <a:r>
                        <a:rPr lang="en-US" dirty="0"/>
                        <a:t> no </a:t>
                      </a:r>
                      <a:r>
                        <a:rPr lang="en-US" dirty="0" err="1"/>
                        <a:t>pagados</a:t>
                      </a:r>
                      <a:r>
                        <a:rPr lang="en-US" dirty="0"/>
                        <a:t> </a:t>
                      </a:r>
                      <a:r>
                        <a:rPr lang="en-US" dirty="0" err="1"/>
                        <a:t>reducen</a:t>
                      </a:r>
                      <a:r>
                        <a:rPr lang="en-US" dirty="0"/>
                        <a:t> el valor </a:t>
                      </a:r>
                      <a:r>
                        <a:rPr lang="en-US" dirty="0" err="1"/>
                        <a:t>acumulado</a:t>
                      </a:r>
                      <a:r>
                        <a:rPr lang="en-US" baseline="0" dirty="0"/>
                        <a:t> </a:t>
                      </a:r>
                      <a:r>
                        <a:rPr lang="en-US" dirty="0"/>
                        <a:t>en </a:t>
                      </a:r>
                      <a:r>
                        <a:rPr lang="en-US" dirty="0" err="1"/>
                        <a:t>efectivo</a:t>
                      </a:r>
                      <a:r>
                        <a:rPr lang="en-US" dirty="0"/>
                        <a:t> y el </a:t>
                      </a:r>
                      <a:r>
                        <a:rPr lang="en-US" dirty="0" err="1"/>
                        <a:t>beneficio</a:t>
                      </a:r>
                      <a:r>
                        <a:rPr lang="en-US" dirty="0"/>
                        <a:t> de </a:t>
                      </a:r>
                      <a:r>
                        <a:rPr lang="en-US" dirty="0" err="1"/>
                        <a:t>muerte</a:t>
                      </a:r>
                      <a:endParaRPr lang="en-US" dirty="0"/>
                    </a:p>
                  </a:txBody>
                  <a:tcPr/>
                </a:tc>
                <a:tc>
                  <a:txBody>
                    <a:bodyPr/>
                    <a:lstStyle/>
                    <a:p>
                      <a:r>
                        <a:rPr lang="en-US" dirty="0"/>
                        <a:t>Sin</a:t>
                      </a:r>
                      <a:r>
                        <a:rPr lang="en-US" baseline="0" dirty="0"/>
                        <a:t> </a:t>
                      </a:r>
                      <a:r>
                        <a:rPr lang="en-US" baseline="0" dirty="0" err="1"/>
                        <a:t>intereses</a:t>
                      </a:r>
                      <a:r>
                        <a:rPr lang="en-US" baseline="0" dirty="0"/>
                        <a:t> de </a:t>
                      </a:r>
                      <a:r>
                        <a:rPr lang="en-US" baseline="0" dirty="0" err="1"/>
                        <a:t>los</a:t>
                      </a:r>
                      <a:r>
                        <a:rPr lang="en-US" baseline="0" dirty="0"/>
                        <a:t> </a:t>
                      </a:r>
                      <a:r>
                        <a:rPr lang="en-US" baseline="0" dirty="0" err="1"/>
                        <a:t>prestamos</a:t>
                      </a:r>
                      <a:r>
                        <a:rPr lang="en-US" baseline="0" dirty="0"/>
                        <a:t> no </a:t>
                      </a:r>
                      <a:r>
                        <a:rPr lang="en-US" baseline="0" dirty="0" err="1"/>
                        <a:t>pagados</a:t>
                      </a:r>
                      <a:endParaRPr lang="en-US" dirty="0"/>
                    </a:p>
                  </a:txBody>
                  <a:tcPr/>
                </a:tc>
                <a:extLst>
                  <a:ext uri="{0D108BD9-81ED-4DB2-BD59-A6C34878D82A}">
                    <a16:rowId xmlns:a16="http://schemas.microsoft.com/office/drawing/2014/main" val="10006"/>
                  </a:ext>
                </a:extLst>
              </a:tr>
              <a:tr h="370840">
                <a:tc>
                  <a:txBody>
                    <a:bodyPr/>
                    <a:lstStyle/>
                    <a:p>
                      <a:r>
                        <a:rPr lang="en-US" dirty="0" err="1"/>
                        <a:t>Capacidad</a:t>
                      </a:r>
                      <a:r>
                        <a:rPr lang="en-US" dirty="0"/>
                        <a:t> de la </a:t>
                      </a:r>
                      <a:r>
                        <a:rPr lang="en-US" dirty="0" err="1"/>
                        <a:t>Póliza</a:t>
                      </a:r>
                      <a:endParaRPr lang="en-US" dirty="0"/>
                    </a:p>
                  </a:txBody>
                  <a:tcPr/>
                </a:tc>
                <a:tc>
                  <a:txBody>
                    <a:bodyPr/>
                    <a:lstStyle/>
                    <a:p>
                      <a:r>
                        <a:rPr lang="en-US" dirty="0" err="1"/>
                        <a:t>Capacidad</a:t>
                      </a:r>
                      <a:r>
                        <a:rPr lang="en-US" baseline="0" dirty="0"/>
                        <a:t> de la </a:t>
                      </a:r>
                      <a:r>
                        <a:rPr lang="en-US" baseline="0" dirty="0" err="1"/>
                        <a:t>póliza</a:t>
                      </a:r>
                      <a:r>
                        <a:rPr lang="en-US" baseline="0" dirty="0"/>
                        <a:t> sin </a:t>
                      </a:r>
                      <a:r>
                        <a:rPr lang="en-US" baseline="0" dirty="0" err="1"/>
                        <a:t>cambio</a:t>
                      </a:r>
                      <a:endParaRPr lang="en-US" dirty="0"/>
                    </a:p>
                  </a:txBody>
                  <a:tcPr/>
                </a:tc>
                <a:tc>
                  <a:txBody>
                    <a:bodyPr/>
                    <a:lstStyle/>
                    <a:p>
                      <a:r>
                        <a:rPr lang="en-US" dirty="0" err="1"/>
                        <a:t>Capacidad</a:t>
                      </a:r>
                      <a:r>
                        <a:rPr lang="en-US" dirty="0"/>
                        <a:t> de la </a:t>
                      </a:r>
                      <a:r>
                        <a:rPr lang="en-US" dirty="0" err="1"/>
                        <a:t>póliz</a:t>
                      </a:r>
                      <a:r>
                        <a:rPr lang="en-US" baseline="0" dirty="0" err="1"/>
                        <a:t>a</a:t>
                      </a:r>
                      <a:r>
                        <a:rPr lang="en-US" baseline="0" dirty="0"/>
                        <a:t> </a:t>
                      </a:r>
                      <a:r>
                        <a:rPr lang="en-US" baseline="0" dirty="0" err="1"/>
                        <a:t>reducida</a:t>
                      </a:r>
                      <a:endParaRPr lang="en-US"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381000" y="6581001"/>
            <a:ext cx="7696200" cy="276999"/>
          </a:xfrm>
          <a:prstGeom prst="rect">
            <a:avLst/>
          </a:prstGeom>
          <a:noFill/>
        </p:spPr>
        <p:txBody>
          <a:bodyPr wrap="square" rtlCol="0">
            <a:spAutoFit/>
          </a:bodyPr>
          <a:lstStyle/>
          <a:p>
            <a:r>
              <a:rPr lang="en-US" sz="1200" i="1" dirty="0"/>
              <a:t>Source: Financial Independence in the 21</a:t>
            </a:r>
            <a:r>
              <a:rPr lang="en-US" sz="1200" i="1" baseline="30000" dirty="0"/>
              <a:t>st</a:t>
            </a:r>
            <a:r>
              <a:rPr lang="en-US" sz="1200" i="1" dirty="0"/>
              <a:t> Century by Dwayne </a:t>
            </a:r>
            <a:r>
              <a:rPr lang="en-US" sz="1200" i="1" dirty="0" err="1"/>
              <a:t>Burnell</a:t>
            </a:r>
            <a:r>
              <a:rPr lang="en-US" sz="1200" i="1" dirty="0"/>
              <a:t> </a:t>
            </a:r>
          </a:p>
        </p:txBody>
      </p:sp>
    </p:spTree>
    <p:extLst>
      <p:ext uri="{BB962C8B-B14F-4D97-AF65-F5344CB8AC3E}">
        <p14:creationId xmlns:p14="http://schemas.microsoft.com/office/powerpoint/2010/main" val="40698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2514600"/>
          </a:xfrm>
        </p:spPr>
        <p:txBody>
          <a:bodyPr>
            <a:normAutofit fontScale="90000"/>
          </a:bodyPr>
          <a:lstStyle/>
          <a:p>
            <a:r>
              <a:rPr lang="en-US" b="1" dirty="0"/>
              <a:t>LESSON 3: THE INFINITE BANKING CONCEPT – BECOME YOUR OWN BANK AS THE CORNERSTONE OF </a:t>
            </a:r>
            <a:br>
              <a:rPr lang="en-US" b="1" dirty="0"/>
            </a:br>
            <a:r>
              <a:rPr lang="en-US" b="1" dirty="0"/>
              <a:t>YOUR FINANCIAL PLAN</a:t>
            </a:r>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8390" y="2962275"/>
            <a:ext cx="6438900" cy="3600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28248"/>
            <a:ext cx="8229600" cy="1143000"/>
          </a:xfrm>
        </p:spPr>
        <p:txBody>
          <a:bodyPr>
            <a:normAutofit fontScale="90000"/>
          </a:bodyPr>
          <a:lstStyle/>
          <a:p>
            <a:r>
              <a:rPr lang="en-US" b="1" dirty="0"/>
              <a:t>The Majority Pays Their Debts Directly From Their Banks</a:t>
            </a:r>
          </a:p>
        </p:txBody>
      </p:sp>
      <p:sp>
        <p:nvSpPr>
          <p:cNvPr id="4" name="TextBox 3"/>
          <p:cNvSpPr txBox="1"/>
          <p:nvPr/>
        </p:nvSpPr>
        <p:spPr>
          <a:xfrm>
            <a:off x="397932" y="2416875"/>
            <a:ext cx="2057400" cy="369332"/>
          </a:xfrm>
          <a:prstGeom prst="rect">
            <a:avLst/>
          </a:prstGeom>
          <a:noFill/>
        </p:spPr>
        <p:txBody>
          <a:bodyPr wrap="square" rtlCol="0">
            <a:spAutoFit/>
          </a:bodyPr>
          <a:lstStyle/>
          <a:p>
            <a:pPr algn="ctr"/>
            <a:r>
              <a:rPr lang="en-US" b="1" dirty="0"/>
              <a:t>INCOME</a:t>
            </a:r>
          </a:p>
        </p:txBody>
      </p:sp>
      <p:sp>
        <p:nvSpPr>
          <p:cNvPr id="5" name="TextBox 4"/>
          <p:cNvSpPr txBox="1"/>
          <p:nvPr/>
        </p:nvSpPr>
        <p:spPr>
          <a:xfrm>
            <a:off x="6086475" y="2250638"/>
            <a:ext cx="2057400" cy="369332"/>
          </a:xfrm>
          <a:prstGeom prst="rect">
            <a:avLst/>
          </a:prstGeom>
          <a:noFill/>
        </p:spPr>
        <p:txBody>
          <a:bodyPr wrap="square" rtlCol="0">
            <a:spAutoFit/>
          </a:bodyPr>
          <a:lstStyle/>
          <a:p>
            <a:r>
              <a:rPr lang="en-US" b="1" dirty="0"/>
              <a:t>DEBTS</a:t>
            </a:r>
          </a:p>
        </p:txBody>
      </p:sp>
      <p:sp>
        <p:nvSpPr>
          <p:cNvPr id="9" name="TextBox 8"/>
          <p:cNvSpPr txBox="1"/>
          <p:nvPr/>
        </p:nvSpPr>
        <p:spPr>
          <a:xfrm>
            <a:off x="650854" y="3747551"/>
            <a:ext cx="1551555" cy="377844"/>
          </a:xfrm>
          <a:prstGeom prst="rect">
            <a:avLst/>
          </a:prstGeom>
          <a:noFill/>
        </p:spPr>
        <p:txBody>
          <a:bodyPr wrap="square" rtlCol="0">
            <a:spAutoFit/>
          </a:bodyPr>
          <a:lstStyle/>
          <a:p>
            <a:pPr marL="285750" indent="-285750">
              <a:buFont typeface="Arial" panose="020B0604020202020204" pitchFamily="34" charset="0"/>
              <a:buChar char="•"/>
            </a:pPr>
            <a:r>
              <a:rPr lang="en-US" dirty="0"/>
              <a:t>Salary $$</a:t>
            </a:r>
          </a:p>
        </p:txBody>
      </p:sp>
      <p:sp>
        <p:nvSpPr>
          <p:cNvPr id="10" name="TextBox 9"/>
          <p:cNvSpPr txBox="1"/>
          <p:nvPr/>
        </p:nvSpPr>
        <p:spPr>
          <a:xfrm>
            <a:off x="3170894" y="3059310"/>
            <a:ext cx="1676400" cy="1754326"/>
          </a:xfrm>
          <a:prstGeom prst="rect">
            <a:avLst/>
          </a:prstGeom>
          <a:solidFill>
            <a:srgbClr val="FF0000"/>
          </a:solidFill>
          <a:ln w="25400">
            <a:solidFill>
              <a:schemeClr val="tx1"/>
            </a:solidFill>
          </a:ln>
        </p:spPr>
        <p:txBody>
          <a:bodyPr wrap="square" rtlCol="0">
            <a:spAutoFit/>
          </a:bodyPr>
          <a:lstStyle/>
          <a:p>
            <a:pPr algn="ctr"/>
            <a:endParaRPr lang="en-US" dirty="0"/>
          </a:p>
          <a:p>
            <a:pPr algn="ctr"/>
            <a:endParaRPr lang="en-US" dirty="0"/>
          </a:p>
          <a:p>
            <a:pPr algn="ctr"/>
            <a:r>
              <a:rPr lang="en-US" b="1" dirty="0"/>
              <a:t>CHECKING ACCOUNT</a:t>
            </a:r>
          </a:p>
          <a:p>
            <a:pPr algn="ctr"/>
            <a:endParaRPr lang="en-US" dirty="0"/>
          </a:p>
          <a:p>
            <a:pPr algn="ctr"/>
            <a:endParaRPr lang="en-US" dirty="0"/>
          </a:p>
        </p:txBody>
      </p:sp>
      <p:cxnSp>
        <p:nvCxnSpPr>
          <p:cNvPr id="15" name="Elbow Connector 14"/>
          <p:cNvCxnSpPr>
            <a:cxnSpLocks/>
            <a:stCxn id="9" idx="3"/>
            <a:endCxn id="10" idx="1"/>
          </p:cNvCxnSpPr>
          <p:nvPr/>
        </p:nvCxnSpPr>
        <p:spPr>
          <a:xfrm>
            <a:off x="2202409" y="3936473"/>
            <a:ext cx="968485" cy="1270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34075" y="315783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Car Loan</a:t>
            </a:r>
          </a:p>
        </p:txBody>
      </p:sp>
      <p:sp>
        <p:nvSpPr>
          <p:cNvPr id="25" name="TextBox 24"/>
          <p:cNvSpPr txBox="1"/>
          <p:nvPr/>
        </p:nvSpPr>
        <p:spPr>
          <a:xfrm>
            <a:off x="5939060" y="3785567"/>
            <a:ext cx="301942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Student Loan</a:t>
            </a:r>
          </a:p>
        </p:txBody>
      </p:sp>
      <p:sp>
        <p:nvSpPr>
          <p:cNvPr id="26" name="TextBox 25"/>
          <p:cNvSpPr txBox="1"/>
          <p:nvPr/>
        </p:nvSpPr>
        <p:spPr>
          <a:xfrm>
            <a:off x="5934075" y="261997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Credit Cards</a:t>
            </a:r>
          </a:p>
        </p:txBody>
      </p:sp>
      <p:sp>
        <p:nvSpPr>
          <p:cNvPr id="27" name="TextBox 26"/>
          <p:cNvSpPr txBox="1"/>
          <p:nvPr/>
        </p:nvSpPr>
        <p:spPr>
          <a:xfrm>
            <a:off x="5934075" y="4536638"/>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Mortgage</a:t>
            </a:r>
          </a:p>
        </p:txBody>
      </p:sp>
      <p:cxnSp>
        <p:nvCxnSpPr>
          <p:cNvPr id="32" name="Elbow Connector 31"/>
          <p:cNvCxnSpPr>
            <a:stCxn id="10" idx="3"/>
            <a:endCxn id="26" idx="1"/>
          </p:cNvCxnSpPr>
          <p:nvPr/>
        </p:nvCxnSpPr>
        <p:spPr>
          <a:xfrm flipV="1">
            <a:off x="4847294" y="2804636"/>
            <a:ext cx="1086781" cy="113183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4847294" y="3342501"/>
            <a:ext cx="1086781" cy="59397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0" idx="3"/>
            <a:endCxn id="25" idx="1"/>
          </p:cNvCxnSpPr>
          <p:nvPr/>
        </p:nvCxnSpPr>
        <p:spPr>
          <a:xfrm>
            <a:off x="4847294" y="3936473"/>
            <a:ext cx="1091766" cy="337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4847294" y="3936473"/>
            <a:ext cx="1086781" cy="78483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0"/>
            <a:ext cx="1803399" cy="533400"/>
          </a:xfrm>
          <a:prstGeom prst="rect">
            <a:avLst/>
          </a:prstGeom>
        </p:spPr>
      </p:pic>
    </p:spTree>
    <p:extLst>
      <p:ext uri="{BB962C8B-B14F-4D97-AF65-F5344CB8AC3E}">
        <p14:creationId xmlns:p14="http://schemas.microsoft.com/office/powerpoint/2010/main" val="110890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247"/>
            <a:ext cx="9144000" cy="1625999"/>
          </a:xfrm>
        </p:spPr>
        <p:txBody>
          <a:bodyPr>
            <a:normAutofit fontScale="90000"/>
          </a:bodyPr>
          <a:lstStyle/>
          <a:p>
            <a:r>
              <a:rPr lang="en-US" altLang="en-US" b="1" dirty="0"/>
              <a:t>The Idea is to Use a “Become Your Own Bank” Policy to Replace the Need for a Commercial Bank</a:t>
            </a:r>
            <a:endParaRPr lang="en-US" b="1" dirty="0"/>
          </a:p>
        </p:txBody>
      </p:sp>
      <p:sp>
        <p:nvSpPr>
          <p:cNvPr id="5" name="TextBox 4"/>
          <p:cNvSpPr txBox="1"/>
          <p:nvPr/>
        </p:nvSpPr>
        <p:spPr>
          <a:xfrm>
            <a:off x="5778127" y="2887541"/>
            <a:ext cx="2057400" cy="369332"/>
          </a:xfrm>
          <a:prstGeom prst="rect">
            <a:avLst/>
          </a:prstGeom>
          <a:noFill/>
        </p:spPr>
        <p:txBody>
          <a:bodyPr wrap="square" rtlCol="0">
            <a:spAutoFit/>
          </a:bodyPr>
          <a:lstStyle/>
          <a:p>
            <a:pPr algn="ctr"/>
            <a:r>
              <a:rPr lang="en-US" b="1" dirty="0"/>
              <a:t>DEBTS</a:t>
            </a:r>
          </a:p>
        </p:txBody>
      </p:sp>
      <p:sp>
        <p:nvSpPr>
          <p:cNvPr id="10" name="TextBox 9"/>
          <p:cNvSpPr txBox="1"/>
          <p:nvPr/>
        </p:nvSpPr>
        <p:spPr>
          <a:xfrm>
            <a:off x="2872854" y="3693263"/>
            <a:ext cx="1676400" cy="1200329"/>
          </a:xfrm>
          <a:prstGeom prst="rect">
            <a:avLst/>
          </a:prstGeom>
          <a:solidFill>
            <a:srgbClr val="FF0000"/>
          </a:solidFill>
          <a:ln w="25400">
            <a:solidFill>
              <a:schemeClr val="tx1"/>
            </a:solidFill>
          </a:ln>
        </p:spPr>
        <p:txBody>
          <a:bodyPr wrap="square" rtlCol="0">
            <a:spAutoFit/>
          </a:bodyPr>
          <a:lstStyle/>
          <a:p>
            <a:pPr algn="ctr"/>
            <a:endParaRPr lang="en-US" dirty="0"/>
          </a:p>
          <a:p>
            <a:pPr algn="ctr"/>
            <a:r>
              <a:rPr lang="en-US" b="1" dirty="0"/>
              <a:t>CHECKING ACCOUNT</a:t>
            </a:r>
            <a:endParaRPr lang="en-US" dirty="0"/>
          </a:p>
          <a:p>
            <a:pPr algn="ctr"/>
            <a:endParaRPr lang="en-US" dirty="0"/>
          </a:p>
        </p:txBody>
      </p:sp>
      <p:cxnSp>
        <p:nvCxnSpPr>
          <p:cNvPr id="15" name="Elbow Connector 14"/>
          <p:cNvCxnSpPr>
            <a:stCxn id="28" idx="3"/>
            <a:endCxn id="10" idx="1"/>
          </p:cNvCxnSpPr>
          <p:nvPr/>
        </p:nvCxnSpPr>
        <p:spPr>
          <a:xfrm>
            <a:off x="1791350" y="4280526"/>
            <a:ext cx="1081504" cy="1290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0295" y="396415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Car Loan</a:t>
            </a:r>
          </a:p>
        </p:txBody>
      </p:sp>
      <p:sp>
        <p:nvSpPr>
          <p:cNvPr id="25" name="TextBox 24"/>
          <p:cNvSpPr txBox="1"/>
          <p:nvPr/>
        </p:nvSpPr>
        <p:spPr>
          <a:xfrm>
            <a:off x="5685280" y="4364151"/>
            <a:ext cx="266201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Student Loans</a:t>
            </a:r>
          </a:p>
        </p:txBody>
      </p:sp>
      <p:sp>
        <p:nvSpPr>
          <p:cNvPr id="26" name="TextBox 25"/>
          <p:cNvSpPr txBox="1"/>
          <p:nvPr/>
        </p:nvSpPr>
        <p:spPr>
          <a:xfrm>
            <a:off x="5685280" y="354069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Credit Cards</a:t>
            </a:r>
          </a:p>
        </p:txBody>
      </p:sp>
      <p:sp>
        <p:nvSpPr>
          <p:cNvPr id="27" name="TextBox 26"/>
          <p:cNvSpPr txBox="1"/>
          <p:nvPr/>
        </p:nvSpPr>
        <p:spPr>
          <a:xfrm>
            <a:off x="5667968" y="4748523"/>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Home Mortgage</a:t>
            </a:r>
          </a:p>
        </p:txBody>
      </p:sp>
      <p:cxnSp>
        <p:nvCxnSpPr>
          <p:cNvPr id="32" name="Elbow Connector 31"/>
          <p:cNvCxnSpPr>
            <a:stCxn id="10" idx="3"/>
            <a:endCxn id="26" idx="1"/>
          </p:cNvCxnSpPr>
          <p:nvPr/>
        </p:nvCxnSpPr>
        <p:spPr>
          <a:xfrm flipV="1">
            <a:off x="4549254" y="3725356"/>
            <a:ext cx="1136026" cy="56807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4549254" y="4148821"/>
            <a:ext cx="1131041" cy="14460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0" idx="3"/>
            <a:endCxn id="25" idx="1"/>
          </p:cNvCxnSpPr>
          <p:nvPr/>
        </p:nvCxnSpPr>
        <p:spPr>
          <a:xfrm>
            <a:off x="4549254" y="4293428"/>
            <a:ext cx="1136026" cy="25538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4549254" y="4293428"/>
            <a:ext cx="1118714" cy="63976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58751" y="2434657"/>
            <a:ext cx="1551555" cy="377844"/>
          </a:xfrm>
          <a:prstGeom prst="rect">
            <a:avLst/>
          </a:prstGeom>
          <a:noFill/>
        </p:spPr>
        <p:txBody>
          <a:bodyPr wrap="square" rtlCol="0">
            <a:spAutoFit/>
          </a:bodyPr>
          <a:lstStyle/>
          <a:p>
            <a:pPr marL="285750" indent="-285750">
              <a:buFont typeface="Arial" panose="020B0604020202020204" pitchFamily="34" charset="0"/>
              <a:buChar char="•"/>
            </a:pPr>
            <a:r>
              <a:rPr lang="en-US" b="1" dirty="0"/>
              <a:t>Salary $$</a:t>
            </a:r>
          </a:p>
        </p:txBody>
      </p:sp>
      <p:sp>
        <p:nvSpPr>
          <p:cNvPr id="19" name="TextBox 18"/>
          <p:cNvSpPr txBox="1"/>
          <p:nvPr/>
        </p:nvSpPr>
        <p:spPr>
          <a:xfrm>
            <a:off x="477707" y="3331916"/>
            <a:ext cx="1313645" cy="646331"/>
          </a:xfrm>
          <a:prstGeom prst="rect">
            <a:avLst/>
          </a:prstGeom>
          <a:solidFill>
            <a:srgbClr val="00B0F0"/>
          </a:solidFill>
          <a:ln w="25400">
            <a:solidFill>
              <a:schemeClr val="tx1"/>
            </a:solidFill>
          </a:ln>
        </p:spPr>
        <p:txBody>
          <a:bodyPr wrap="square" rtlCol="0">
            <a:spAutoFit/>
          </a:bodyPr>
          <a:lstStyle/>
          <a:p>
            <a:r>
              <a:rPr lang="en-US" b="1" dirty="0"/>
              <a:t>Your Own Bank</a:t>
            </a:r>
            <a:endParaRPr lang="en-US" dirty="0"/>
          </a:p>
        </p:txBody>
      </p:sp>
      <p:cxnSp>
        <p:nvCxnSpPr>
          <p:cNvPr id="21" name="Elbow Connector 20"/>
          <p:cNvCxnSpPr>
            <a:stCxn id="43" idx="2"/>
            <a:endCxn id="19" idx="0"/>
          </p:cNvCxnSpPr>
          <p:nvPr/>
        </p:nvCxnSpPr>
        <p:spPr>
          <a:xfrm rot="16200000" flipH="1">
            <a:off x="874822" y="3072207"/>
            <a:ext cx="519415" cy="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7705" y="3957360"/>
            <a:ext cx="1313645" cy="646331"/>
          </a:xfrm>
          <a:prstGeom prst="rect">
            <a:avLst/>
          </a:prstGeom>
          <a:solidFill>
            <a:schemeClr val="accent4">
              <a:lumMod val="60000"/>
              <a:lumOff val="40000"/>
            </a:schemeClr>
          </a:solidFill>
          <a:ln w="25400">
            <a:solidFill>
              <a:schemeClr val="tx1"/>
            </a:solidFill>
          </a:ln>
        </p:spPr>
        <p:txBody>
          <a:bodyPr wrap="square" rtlCol="0">
            <a:spAutoFit/>
          </a:bodyPr>
          <a:lstStyle/>
          <a:p>
            <a:r>
              <a:rPr lang="en-US" b="1" dirty="0"/>
              <a:t>Line of Credit</a:t>
            </a:r>
            <a:endParaRPr lang="en-US" dirty="0"/>
          </a:p>
        </p:txBody>
      </p:sp>
      <p:sp>
        <p:nvSpPr>
          <p:cNvPr id="49" name="TextBox 48"/>
          <p:cNvSpPr txBox="1"/>
          <p:nvPr/>
        </p:nvSpPr>
        <p:spPr>
          <a:xfrm>
            <a:off x="-76200" y="5294519"/>
            <a:ext cx="5943600" cy="1477328"/>
          </a:xfrm>
          <a:prstGeom prst="rect">
            <a:avLst/>
          </a:prstGeom>
          <a:noFill/>
        </p:spPr>
        <p:txBody>
          <a:bodyPr wrap="square" rtlCol="0">
            <a:spAutoFit/>
          </a:bodyPr>
          <a:lstStyle/>
          <a:p>
            <a:pPr marL="342900" indent="-342900">
              <a:buFont typeface="+mj-lt"/>
              <a:buAutoNum type="arabicPeriod"/>
            </a:pPr>
            <a:r>
              <a:rPr lang="en-US" b="1" dirty="0">
                <a:solidFill>
                  <a:srgbClr val="0000FF"/>
                </a:solidFill>
              </a:rPr>
              <a:t>Your Savings Will Grow Uninterrupted</a:t>
            </a:r>
          </a:p>
          <a:p>
            <a:pPr marL="342900" indent="-342900">
              <a:buFont typeface="+mj-lt"/>
              <a:buAutoNum type="arabicPeriod"/>
            </a:pPr>
            <a:r>
              <a:rPr lang="en-US" b="1" dirty="0">
                <a:solidFill>
                  <a:srgbClr val="7030A0"/>
                </a:solidFill>
              </a:rPr>
              <a:t>Your Line of Credit Will Grow as Your Cash Value Grows</a:t>
            </a:r>
          </a:p>
          <a:p>
            <a:pPr marL="342900" indent="-342900">
              <a:buFont typeface="+mj-lt"/>
              <a:buAutoNum type="arabicPeriod"/>
            </a:pPr>
            <a:r>
              <a:rPr lang="en-US" b="1" dirty="0">
                <a:solidFill>
                  <a:srgbClr val="00B050"/>
                </a:solidFill>
              </a:rPr>
              <a:t>Your Death Benefit Will Grow Over Time</a:t>
            </a:r>
          </a:p>
          <a:p>
            <a:pPr marL="342900" indent="-342900">
              <a:buFont typeface="+mj-lt"/>
              <a:buAutoNum type="arabicPeriod"/>
            </a:pPr>
            <a:r>
              <a:rPr lang="en-US" b="1" dirty="0">
                <a:solidFill>
                  <a:srgbClr val="FF0000"/>
                </a:solidFill>
              </a:rPr>
              <a:t>By using policy loans to pay off your debts, this will allow you to replace your bank by paying off their loan faster</a:t>
            </a:r>
          </a:p>
        </p:txBody>
      </p:sp>
      <p:sp>
        <p:nvSpPr>
          <p:cNvPr id="50" name="TextBox 49"/>
          <p:cNvSpPr txBox="1"/>
          <p:nvPr/>
        </p:nvSpPr>
        <p:spPr>
          <a:xfrm>
            <a:off x="48645" y="4893592"/>
            <a:ext cx="1551555" cy="369332"/>
          </a:xfrm>
          <a:prstGeom prst="rect">
            <a:avLst/>
          </a:prstGeom>
          <a:noFill/>
        </p:spPr>
        <p:txBody>
          <a:bodyPr wrap="square" rtlCol="0">
            <a:spAutoFit/>
          </a:bodyPr>
          <a:lstStyle/>
          <a:p>
            <a:r>
              <a:rPr lang="en-US" b="1" dirty="0"/>
              <a:t>BENEFITS</a:t>
            </a:r>
          </a:p>
        </p:txBody>
      </p:sp>
      <p:pic>
        <p:nvPicPr>
          <p:cNvPr id="22" name="Picture 21">
            <a:extLst>
              <a:ext uri="{FF2B5EF4-FFF2-40B4-BE49-F238E27FC236}">
                <a16:creationId xmlns:a16="http://schemas.microsoft.com/office/drawing/2014/main" id="{01AB9DB0-7AB8-4260-B70F-77754ACB0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0"/>
            <a:ext cx="1803399" cy="533400"/>
          </a:xfrm>
          <a:prstGeom prst="rect">
            <a:avLst/>
          </a:prstGeom>
        </p:spPr>
      </p:pic>
    </p:spTree>
    <p:extLst>
      <p:ext uri="{BB962C8B-B14F-4D97-AF65-F5344CB8AC3E}">
        <p14:creationId xmlns:p14="http://schemas.microsoft.com/office/powerpoint/2010/main" val="59501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247"/>
            <a:ext cx="9144000" cy="1625999"/>
          </a:xfrm>
        </p:spPr>
        <p:txBody>
          <a:bodyPr>
            <a:normAutofit fontScale="90000"/>
          </a:bodyPr>
          <a:lstStyle/>
          <a:p>
            <a:r>
              <a:rPr lang="en-US" altLang="en-US" b="1" dirty="0"/>
              <a:t>First Deposit Money in “Your Own Bank” Policy and Borrow Policy Loans </a:t>
            </a:r>
            <a:br>
              <a:rPr lang="en-US" altLang="en-US" b="1" dirty="0"/>
            </a:br>
            <a:r>
              <a:rPr lang="en-US" altLang="en-US" b="1" dirty="0"/>
              <a:t>to Pay Off Your Debts</a:t>
            </a:r>
            <a:endParaRPr lang="en-US" b="1" dirty="0"/>
          </a:p>
        </p:txBody>
      </p:sp>
      <p:sp>
        <p:nvSpPr>
          <p:cNvPr id="5" name="TextBox 4"/>
          <p:cNvSpPr txBox="1"/>
          <p:nvPr/>
        </p:nvSpPr>
        <p:spPr>
          <a:xfrm>
            <a:off x="5778127" y="2887541"/>
            <a:ext cx="2057400" cy="369332"/>
          </a:xfrm>
          <a:prstGeom prst="rect">
            <a:avLst/>
          </a:prstGeom>
          <a:noFill/>
        </p:spPr>
        <p:txBody>
          <a:bodyPr wrap="square" rtlCol="0">
            <a:spAutoFit/>
          </a:bodyPr>
          <a:lstStyle/>
          <a:p>
            <a:pPr algn="ctr"/>
            <a:r>
              <a:rPr lang="en-US" b="1" dirty="0"/>
              <a:t>ELIMINATE DEBTS</a:t>
            </a:r>
          </a:p>
        </p:txBody>
      </p:sp>
      <p:sp>
        <p:nvSpPr>
          <p:cNvPr id="10" name="TextBox 9"/>
          <p:cNvSpPr txBox="1"/>
          <p:nvPr/>
        </p:nvSpPr>
        <p:spPr>
          <a:xfrm>
            <a:off x="2872854" y="3693263"/>
            <a:ext cx="1676400" cy="1200329"/>
          </a:xfrm>
          <a:prstGeom prst="rect">
            <a:avLst/>
          </a:prstGeom>
          <a:solidFill>
            <a:srgbClr val="FF0000"/>
          </a:solidFill>
          <a:ln w="25400">
            <a:solidFill>
              <a:schemeClr val="tx1"/>
            </a:solidFill>
          </a:ln>
        </p:spPr>
        <p:txBody>
          <a:bodyPr wrap="square" rtlCol="0">
            <a:spAutoFit/>
          </a:bodyPr>
          <a:lstStyle/>
          <a:p>
            <a:pPr algn="ctr"/>
            <a:endParaRPr lang="en-US" dirty="0"/>
          </a:p>
          <a:p>
            <a:pPr algn="ctr"/>
            <a:r>
              <a:rPr lang="en-US" b="1" dirty="0"/>
              <a:t>CHECKING ACCOUNT</a:t>
            </a:r>
            <a:endParaRPr lang="en-US" dirty="0"/>
          </a:p>
          <a:p>
            <a:pPr algn="ctr"/>
            <a:endParaRPr lang="en-US" dirty="0"/>
          </a:p>
        </p:txBody>
      </p:sp>
      <p:cxnSp>
        <p:nvCxnSpPr>
          <p:cNvPr id="15" name="Elbow Connector 14"/>
          <p:cNvCxnSpPr>
            <a:stCxn id="28" idx="3"/>
            <a:endCxn id="10" idx="1"/>
          </p:cNvCxnSpPr>
          <p:nvPr/>
        </p:nvCxnSpPr>
        <p:spPr>
          <a:xfrm>
            <a:off x="1791350" y="4280526"/>
            <a:ext cx="1081504" cy="12902"/>
          </a:xfrm>
          <a:prstGeom prst="bentConnector3">
            <a:avLst>
              <a:gd name="adj1" fmla="val 50000"/>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80295" y="396415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Car Loans</a:t>
            </a:r>
          </a:p>
        </p:txBody>
      </p:sp>
      <p:sp>
        <p:nvSpPr>
          <p:cNvPr id="25" name="TextBox 24"/>
          <p:cNvSpPr txBox="1"/>
          <p:nvPr/>
        </p:nvSpPr>
        <p:spPr>
          <a:xfrm>
            <a:off x="5685280" y="4364151"/>
            <a:ext cx="251935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Student Loans</a:t>
            </a:r>
          </a:p>
        </p:txBody>
      </p:sp>
      <p:sp>
        <p:nvSpPr>
          <p:cNvPr id="26" name="TextBox 25"/>
          <p:cNvSpPr txBox="1"/>
          <p:nvPr/>
        </p:nvSpPr>
        <p:spPr>
          <a:xfrm>
            <a:off x="5685280" y="354069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Credit Cards</a:t>
            </a:r>
          </a:p>
        </p:txBody>
      </p:sp>
      <p:sp>
        <p:nvSpPr>
          <p:cNvPr id="27" name="TextBox 26"/>
          <p:cNvSpPr txBox="1"/>
          <p:nvPr/>
        </p:nvSpPr>
        <p:spPr>
          <a:xfrm>
            <a:off x="5667968" y="4748523"/>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Home Mortgage</a:t>
            </a:r>
          </a:p>
        </p:txBody>
      </p:sp>
      <p:cxnSp>
        <p:nvCxnSpPr>
          <p:cNvPr id="32" name="Elbow Connector 31"/>
          <p:cNvCxnSpPr>
            <a:stCxn id="10" idx="3"/>
            <a:endCxn id="26" idx="1"/>
          </p:cNvCxnSpPr>
          <p:nvPr/>
        </p:nvCxnSpPr>
        <p:spPr>
          <a:xfrm flipV="1">
            <a:off x="4549254" y="3725356"/>
            <a:ext cx="1136026" cy="56807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4549254" y="4148821"/>
            <a:ext cx="1131041" cy="14460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cxnSpLocks/>
            <a:stCxn id="10" idx="3"/>
            <a:endCxn id="25" idx="1"/>
          </p:cNvCxnSpPr>
          <p:nvPr/>
        </p:nvCxnSpPr>
        <p:spPr>
          <a:xfrm>
            <a:off x="4549254" y="4293428"/>
            <a:ext cx="1136026" cy="25538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4549254" y="4293428"/>
            <a:ext cx="1118714" cy="63976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Seminario Libertad Financiera logo.png"/>
          <p:cNvPicPr>
            <a:picLocks noChangeAspect="1"/>
          </p:cNvPicPr>
          <p:nvPr/>
        </p:nvPicPr>
        <p:blipFill>
          <a:blip r:embed="rId2" cstate="print"/>
          <a:stretch>
            <a:fillRect/>
          </a:stretch>
        </p:blipFill>
        <p:spPr>
          <a:xfrm>
            <a:off x="0" y="0"/>
            <a:ext cx="1600200" cy="529914"/>
          </a:xfrm>
          <a:prstGeom prst="rect">
            <a:avLst/>
          </a:prstGeom>
        </p:spPr>
      </p:pic>
      <p:sp>
        <p:nvSpPr>
          <p:cNvPr id="43" name="TextBox 42"/>
          <p:cNvSpPr txBox="1"/>
          <p:nvPr/>
        </p:nvSpPr>
        <p:spPr>
          <a:xfrm>
            <a:off x="381001" y="1916042"/>
            <a:ext cx="1524000" cy="377844"/>
          </a:xfrm>
          <a:prstGeom prst="rect">
            <a:avLst/>
          </a:prstGeom>
          <a:noFill/>
        </p:spPr>
        <p:txBody>
          <a:bodyPr wrap="square" rtlCol="0">
            <a:spAutoFit/>
          </a:bodyPr>
          <a:lstStyle/>
          <a:p>
            <a:pPr algn="ctr"/>
            <a:r>
              <a:rPr lang="en-US" b="1" dirty="0"/>
              <a:t>Salary $$</a:t>
            </a:r>
          </a:p>
        </p:txBody>
      </p:sp>
      <p:sp>
        <p:nvSpPr>
          <p:cNvPr id="19" name="TextBox 18"/>
          <p:cNvSpPr txBox="1"/>
          <p:nvPr/>
        </p:nvSpPr>
        <p:spPr>
          <a:xfrm>
            <a:off x="477707" y="3331916"/>
            <a:ext cx="1313645" cy="646331"/>
          </a:xfrm>
          <a:prstGeom prst="rect">
            <a:avLst/>
          </a:prstGeom>
          <a:solidFill>
            <a:srgbClr val="00B0F0"/>
          </a:solidFill>
          <a:ln w="25400">
            <a:solidFill>
              <a:schemeClr val="tx1"/>
            </a:solidFill>
          </a:ln>
        </p:spPr>
        <p:txBody>
          <a:bodyPr wrap="square" rtlCol="0">
            <a:spAutoFit/>
          </a:bodyPr>
          <a:lstStyle/>
          <a:p>
            <a:r>
              <a:rPr lang="en-US" b="1" dirty="0"/>
              <a:t>Your Own Bank</a:t>
            </a:r>
            <a:endParaRPr lang="en-US" dirty="0"/>
          </a:p>
        </p:txBody>
      </p:sp>
      <p:cxnSp>
        <p:nvCxnSpPr>
          <p:cNvPr id="21" name="Elbow Connector 20"/>
          <p:cNvCxnSpPr>
            <a:cxnSpLocks/>
            <a:stCxn id="43" idx="2"/>
            <a:endCxn id="41" idx="0"/>
          </p:cNvCxnSpPr>
          <p:nvPr/>
        </p:nvCxnSpPr>
        <p:spPr>
          <a:xfrm rot="5400000">
            <a:off x="942915" y="2485498"/>
            <a:ext cx="391699" cy="847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7705" y="3957360"/>
            <a:ext cx="1313645" cy="646331"/>
          </a:xfrm>
          <a:prstGeom prst="rect">
            <a:avLst/>
          </a:prstGeom>
          <a:solidFill>
            <a:schemeClr val="accent4">
              <a:lumMod val="60000"/>
              <a:lumOff val="40000"/>
            </a:schemeClr>
          </a:solidFill>
          <a:ln w="25400">
            <a:solidFill>
              <a:schemeClr val="tx1"/>
            </a:solidFill>
          </a:ln>
        </p:spPr>
        <p:txBody>
          <a:bodyPr wrap="square" rtlCol="0">
            <a:spAutoFit/>
          </a:bodyPr>
          <a:lstStyle/>
          <a:p>
            <a:r>
              <a:rPr lang="en-US" b="1" dirty="0"/>
              <a:t>Line of Credit</a:t>
            </a:r>
            <a:endParaRPr lang="en-US" dirty="0"/>
          </a:p>
        </p:txBody>
      </p:sp>
      <p:sp>
        <p:nvSpPr>
          <p:cNvPr id="49" name="TextBox 48"/>
          <p:cNvSpPr txBox="1"/>
          <p:nvPr/>
        </p:nvSpPr>
        <p:spPr>
          <a:xfrm>
            <a:off x="72989" y="5294519"/>
            <a:ext cx="7762538" cy="1477328"/>
          </a:xfrm>
          <a:prstGeom prst="rect">
            <a:avLst/>
          </a:prstGeom>
          <a:noFill/>
        </p:spPr>
        <p:txBody>
          <a:bodyPr wrap="square" rtlCol="0">
            <a:spAutoFit/>
          </a:bodyPr>
          <a:lstStyle/>
          <a:p>
            <a:pPr marL="342900" indent="-342900">
              <a:buFont typeface="+mj-lt"/>
              <a:buAutoNum type="arabicPeriod"/>
            </a:pPr>
            <a:r>
              <a:rPr lang="en-US" b="1" dirty="0">
                <a:solidFill>
                  <a:srgbClr val="0000FF"/>
                </a:solidFill>
              </a:rPr>
              <a:t>Your Savings Will Grow Continuously and Will Pay You Dividends</a:t>
            </a:r>
          </a:p>
          <a:p>
            <a:pPr marL="342900" indent="-342900">
              <a:buFont typeface="+mj-lt"/>
              <a:buAutoNum type="arabicPeriod"/>
            </a:pPr>
            <a:r>
              <a:rPr lang="en-US" b="1" dirty="0">
                <a:solidFill>
                  <a:srgbClr val="7030A0"/>
                </a:solidFill>
              </a:rPr>
              <a:t>Your Line of Credit Will Enable You to Replace the Bank Loan</a:t>
            </a:r>
          </a:p>
          <a:p>
            <a:pPr marL="342900" indent="-342900">
              <a:buFont typeface="+mj-lt"/>
              <a:buAutoNum type="arabicPeriod"/>
            </a:pPr>
            <a:r>
              <a:rPr lang="en-US" b="1" dirty="0">
                <a:solidFill>
                  <a:srgbClr val="00B050"/>
                </a:solidFill>
              </a:rPr>
              <a:t>An Additional Benefit – Protect Your Family</a:t>
            </a:r>
          </a:p>
          <a:p>
            <a:pPr marL="342900" indent="-342900">
              <a:buFont typeface="+mj-lt"/>
              <a:buAutoNum type="arabicPeriod"/>
            </a:pPr>
            <a:r>
              <a:rPr lang="en-US" b="1" dirty="0">
                <a:solidFill>
                  <a:srgbClr val="FF0000"/>
                </a:solidFill>
              </a:rPr>
              <a:t>Your Bank Debt Will Be Eliminated and this will Accelerate the Process of Becoming Debt Free!</a:t>
            </a:r>
          </a:p>
        </p:txBody>
      </p:sp>
      <p:sp>
        <p:nvSpPr>
          <p:cNvPr id="50" name="TextBox 49"/>
          <p:cNvSpPr txBox="1"/>
          <p:nvPr/>
        </p:nvSpPr>
        <p:spPr>
          <a:xfrm>
            <a:off x="48645" y="4893592"/>
            <a:ext cx="1551555" cy="369332"/>
          </a:xfrm>
          <a:prstGeom prst="rect">
            <a:avLst/>
          </a:prstGeom>
          <a:noFill/>
        </p:spPr>
        <p:txBody>
          <a:bodyPr wrap="square" rtlCol="0">
            <a:spAutoFit/>
          </a:bodyPr>
          <a:lstStyle/>
          <a:p>
            <a:r>
              <a:rPr lang="en-US" b="1" dirty="0"/>
              <a:t>BENEFITS</a:t>
            </a:r>
          </a:p>
        </p:txBody>
      </p:sp>
      <p:sp>
        <p:nvSpPr>
          <p:cNvPr id="3" name="Up Arrow 2"/>
          <p:cNvSpPr/>
          <p:nvPr/>
        </p:nvSpPr>
        <p:spPr>
          <a:xfrm>
            <a:off x="108542" y="3331916"/>
            <a:ext cx="274702" cy="5781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108542" y="4044434"/>
            <a:ext cx="274702" cy="578106"/>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flipV="1">
            <a:off x="8473249" y="4062477"/>
            <a:ext cx="274702" cy="76581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96200" y="3536902"/>
            <a:ext cx="523875" cy="369332"/>
          </a:xfrm>
          <a:prstGeom prst="rect">
            <a:avLst/>
          </a:prstGeom>
          <a:noFill/>
        </p:spPr>
        <p:txBody>
          <a:bodyPr wrap="square" rtlCol="0">
            <a:spAutoFit/>
          </a:bodyPr>
          <a:lstStyle/>
          <a:p>
            <a:pPr algn="ctr"/>
            <a:r>
              <a:rPr lang="en-US" b="1" dirty="0">
                <a:solidFill>
                  <a:srgbClr val="FF0000"/>
                </a:solidFill>
              </a:rPr>
              <a:t>X</a:t>
            </a:r>
          </a:p>
        </p:txBody>
      </p:sp>
      <p:sp>
        <p:nvSpPr>
          <p:cNvPr id="37" name="TextBox 36"/>
          <p:cNvSpPr txBox="1"/>
          <p:nvPr/>
        </p:nvSpPr>
        <p:spPr>
          <a:xfrm>
            <a:off x="7696200" y="3964155"/>
            <a:ext cx="523875" cy="369332"/>
          </a:xfrm>
          <a:prstGeom prst="rect">
            <a:avLst/>
          </a:prstGeom>
          <a:noFill/>
        </p:spPr>
        <p:txBody>
          <a:bodyPr wrap="square" rtlCol="0">
            <a:spAutoFit/>
          </a:bodyPr>
          <a:lstStyle/>
          <a:p>
            <a:pPr algn="ctr"/>
            <a:r>
              <a:rPr lang="en-US" b="1" dirty="0">
                <a:solidFill>
                  <a:srgbClr val="FF0000"/>
                </a:solidFill>
              </a:rPr>
              <a:t>X</a:t>
            </a:r>
          </a:p>
        </p:txBody>
      </p:sp>
      <p:sp>
        <p:nvSpPr>
          <p:cNvPr id="38" name="TextBox 37"/>
          <p:cNvSpPr txBox="1"/>
          <p:nvPr/>
        </p:nvSpPr>
        <p:spPr>
          <a:xfrm>
            <a:off x="7705725" y="4333487"/>
            <a:ext cx="523875" cy="369332"/>
          </a:xfrm>
          <a:prstGeom prst="rect">
            <a:avLst/>
          </a:prstGeom>
          <a:noFill/>
        </p:spPr>
        <p:txBody>
          <a:bodyPr wrap="square" rtlCol="0">
            <a:spAutoFit/>
          </a:bodyPr>
          <a:lstStyle/>
          <a:p>
            <a:pPr algn="ctr"/>
            <a:r>
              <a:rPr lang="en-US" b="1" dirty="0">
                <a:solidFill>
                  <a:srgbClr val="FF0000"/>
                </a:solidFill>
              </a:rPr>
              <a:t>X</a:t>
            </a:r>
          </a:p>
        </p:txBody>
      </p:sp>
      <p:sp>
        <p:nvSpPr>
          <p:cNvPr id="40" name="TextBox 39"/>
          <p:cNvSpPr txBox="1"/>
          <p:nvPr/>
        </p:nvSpPr>
        <p:spPr>
          <a:xfrm>
            <a:off x="7705725" y="4800600"/>
            <a:ext cx="523875" cy="369332"/>
          </a:xfrm>
          <a:prstGeom prst="rect">
            <a:avLst/>
          </a:prstGeom>
          <a:noFill/>
        </p:spPr>
        <p:txBody>
          <a:bodyPr wrap="square" rtlCol="0">
            <a:spAutoFit/>
          </a:bodyPr>
          <a:lstStyle/>
          <a:p>
            <a:pPr algn="ctr"/>
            <a:r>
              <a:rPr lang="en-US" b="1" dirty="0">
                <a:solidFill>
                  <a:srgbClr val="FF0000"/>
                </a:solidFill>
              </a:rPr>
              <a:t>X</a:t>
            </a:r>
          </a:p>
        </p:txBody>
      </p:sp>
      <p:sp>
        <p:nvSpPr>
          <p:cNvPr id="41" name="TextBox 40"/>
          <p:cNvSpPr txBox="1"/>
          <p:nvPr/>
        </p:nvSpPr>
        <p:spPr>
          <a:xfrm>
            <a:off x="477704" y="2685585"/>
            <a:ext cx="1313645" cy="646331"/>
          </a:xfrm>
          <a:prstGeom prst="rect">
            <a:avLst/>
          </a:prstGeom>
          <a:solidFill>
            <a:srgbClr val="00B050"/>
          </a:solidFill>
          <a:ln w="25400">
            <a:solidFill>
              <a:schemeClr val="tx1"/>
            </a:solidFill>
          </a:ln>
        </p:spPr>
        <p:txBody>
          <a:bodyPr wrap="square" rtlCol="0">
            <a:spAutoFit/>
          </a:bodyPr>
          <a:lstStyle/>
          <a:p>
            <a:r>
              <a:rPr lang="en-US" b="1" dirty="0"/>
              <a:t>Family</a:t>
            </a:r>
          </a:p>
          <a:p>
            <a:r>
              <a:rPr lang="en-US" b="1" dirty="0"/>
              <a:t>Protection</a:t>
            </a:r>
            <a:endParaRPr lang="en-US" dirty="0"/>
          </a:p>
        </p:txBody>
      </p:sp>
      <p:sp>
        <p:nvSpPr>
          <p:cNvPr id="44" name="Up Arrow 43"/>
          <p:cNvSpPr/>
          <p:nvPr/>
        </p:nvSpPr>
        <p:spPr>
          <a:xfrm>
            <a:off x="85499" y="2676248"/>
            <a:ext cx="274702" cy="57810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1933662" y="4030976"/>
            <a:ext cx="274702" cy="5781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3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769"/>
            <a:ext cx="9144000" cy="1625999"/>
          </a:xfrm>
        </p:spPr>
        <p:txBody>
          <a:bodyPr>
            <a:normAutofit fontScale="90000"/>
          </a:bodyPr>
          <a:lstStyle/>
          <a:p>
            <a:r>
              <a:rPr lang="en-US" altLang="en-US" b="1" dirty="0"/>
              <a:t>When You Become Debt Free</a:t>
            </a:r>
            <a:br>
              <a:rPr lang="en-US" altLang="en-US" b="1" dirty="0"/>
            </a:br>
            <a:r>
              <a:rPr lang="en-US" altLang="en-US" b="1" dirty="0"/>
              <a:t>Your Pay “Your Bank” Back with Interest</a:t>
            </a:r>
            <a:endParaRPr lang="en-US" b="1" dirty="0"/>
          </a:p>
        </p:txBody>
      </p:sp>
      <p:sp>
        <p:nvSpPr>
          <p:cNvPr id="10" name="TextBox 9"/>
          <p:cNvSpPr txBox="1"/>
          <p:nvPr/>
        </p:nvSpPr>
        <p:spPr>
          <a:xfrm>
            <a:off x="2872854" y="3693263"/>
            <a:ext cx="1676400" cy="1200329"/>
          </a:xfrm>
          <a:prstGeom prst="rect">
            <a:avLst/>
          </a:prstGeom>
          <a:solidFill>
            <a:srgbClr val="FF0000"/>
          </a:solidFill>
          <a:ln w="25400">
            <a:solidFill>
              <a:schemeClr val="tx1"/>
            </a:solidFill>
          </a:ln>
        </p:spPr>
        <p:txBody>
          <a:bodyPr wrap="square" rtlCol="0">
            <a:spAutoFit/>
          </a:bodyPr>
          <a:lstStyle/>
          <a:p>
            <a:pPr algn="ctr"/>
            <a:endParaRPr lang="en-US" dirty="0"/>
          </a:p>
          <a:p>
            <a:pPr algn="ctr"/>
            <a:r>
              <a:rPr lang="en-US" b="1" dirty="0"/>
              <a:t>CHECKING ACCOUNT</a:t>
            </a:r>
            <a:endParaRPr lang="en-US" dirty="0"/>
          </a:p>
          <a:p>
            <a:pPr algn="ctr"/>
            <a:endParaRPr lang="en-US" dirty="0"/>
          </a:p>
        </p:txBody>
      </p:sp>
      <p:cxnSp>
        <p:nvCxnSpPr>
          <p:cNvPr id="15" name="Elbow Connector 14"/>
          <p:cNvCxnSpPr>
            <a:stCxn id="10" idx="1"/>
            <a:endCxn id="28" idx="3"/>
          </p:cNvCxnSpPr>
          <p:nvPr/>
        </p:nvCxnSpPr>
        <p:spPr>
          <a:xfrm rot="10800000">
            <a:off x="1791350" y="4280526"/>
            <a:ext cx="1081504" cy="12902"/>
          </a:xfrm>
          <a:prstGeom prst="bentConnector3">
            <a:avLst>
              <a:gd name="adj1" fmla="val 50000"/>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Seminario Libertad Financiera logo.png"/>
          <p:cNvPicPr>
            <a:picLocks noChangeAspect="1"/>
          </p:cNvPicPr>
          <p:nvPr/>
        </p:nvPicPr>
        <p:blipFill>
          <a:blip r:embed="rId2" cstate="print"/>
          <a:stretch>
            <a:fillRect/>
          </a:stretch>
        </p:blipFill>
        <p:spPr>
          <a:xfrm>
            <a:off x="0" y="0"/>
            <a:ext cx="1600200" cy="529914"/>
          </a:xfrm>
          <a:prstGeom prst="rect">
            <a:avLst/>
          </a:prstGeom>
        </p:spPr>
      </p:pic>
      <p:sp>
        <p:nvSpPr>
          <p:cNvPr id="43" name="TextBox 42"/>
          <p:cNvSpPr txBox="1"/>
          <p:nvPr/>
        </p:nvSpPr>
        <p:spPr>
          <a:xfrm>
            <a:off x="381000" y="2060556"/>
            <a:ext cx="1551555" cy="377844"/>
          </a:xfrm>
          <a:prstGeom prst="rect">
            <a:avLst/>
          </a:prstGeom>
          <a:noFill/>
        </p:spPr>
        <p:txBody>
          <a:bodyPr wrap="square" rtlCol="0">
            <a:spAutoFit/>
          </a:bodyPr>
          <a:lstStyle/>
          <a:p>
            <a:pPr marL="285750" indent="-285750">
              <a:buFont typeface="Arial" panose="020B0604020202020204" pitchFamily="34" charset="0"/>
              <a:buChar char="•"/>
            </a:pPr>
            <a:r>
              <a:rPr lang="en-US" b="1" dirty="0"/>
              <a:t>Salary $$</a:t>
            </a:r>
          </a:p>
        </p:txBody>
      </p:sp>
      <p:sp>
        <p:nvSpPr>
          <p:cNvPr id="19" name="TextBox 18"/>
          <p:cNvSpPr txBox="1"/>
          <p:nvPr/>
        </p:nvSpPr>
        <p:spPr>
          <a:xfrm>
            <a:off x="477707" y="3331916"/>
            <a:ext cx="1313645" cy="646331"/>
          </a:xfrm>
          <a:prstGeom prst="rect">
            <a:avLst/>
          </a:prstGeom>
          <a:solidFill>
            <a:srgbClr val="00B0F0"/>
          </a:solidFill>
          <a:ln w="25400">
            <a:solidFill>
              <a:schemeClr val="tx1"/>
            </a:solidFill>
          </a:ln>
        </p:spPr>
        <p:txBody>
          <a:bodyPr wrap="square" rtlCol="0">
            <a:spAutoFit/>
          </a:bodyPr>
          <a:lstStyle/>
          <a:p>
            <a:r>
              <a:rPr lang="en-US" b="1" dirty="0"/>
              <a:t>Your Own Bank</a:t>
            </a:r>
            <a:endParaRPr lang="en-US" dirty="0"/>
          </a:p>
        </p:txBody>
      </p:sp>
      <p:cxnSp>
        <p:nvCxnSpPr>
          <p:cNvPr id="21" name="Elbow Connector 20"/>
          <p:cNvCxnSpPr>
            <a:stCxn id="43" idx="2"/>
            <a:endCxn id="41" idx="0"/>
          </p:cNvCxnSpPr>
          <p:nvPr/>
        </p:nvCxnSpPr>
        <p:spPr>
          <a:xfrm rot="5400000">
            <a:off x="1022061" y="2550867"/>
            <a:ext cx="247185" cy="2225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7705" y="3957360"/>
            <a:ext cx="1313645" cy="646331"/>
          </a:xfrm>
          <a:prstGeom prst="rect">
            <a:avLst/>
          </a:prstGeom>
          <a:solidFill>
            <a:schemeClr val="accent4">
              <a:lumMod val="60000"/>
              <a:lumOff val="40000"/>
            </a:schemeClr>
          </a:solidFill>
          <a:ln w="25400">
            <a:solidFill>
              <a:schemeClr val="tx1"/>
            </a:solidFill>
          </a:ln>
        </p:spPr>
        <p:txBody>
          <a:bodyPr wrap="square" rtlCol="0">
            <a:spAutoFit/>
          </a:bodyPr>
          <a:lstStyle/>
          <a:p>
            <a:r>
              <a:rPr lang="en-US" b="1" dirty="0"/>
              <a:t>Line of Credit</a:t>
            </a:r>
            <a:endParaRPr lang="en-US" dirty="0"/>
          </a:p>
        </p:txBody>
      </p:sp>
      <p:sp>
        <p:nvSpPr>
          <p:cNvPr id="49" name="TextBox 48"/>
          <p:cNvSpPr txBox="1"/>
          <p:nvPr/>
        </p:nvSpPr>
        <p:spPr>
          <a:xfrm>
            <a:off x="72988" y="5294519"/>
            <a:ext cx="9144000" cy="1477328"/>
          </a:xfrm>
          <a:prstGeom prst="rect">
            <a:avLst/>
          </a:prstGeom>
          <a:noFill/>
        </p:spPr>
        <p:txBody>
          <a:bodyPr wrap="square" rtlCol="0">
            <a:spAutoFit/>
          </a:bodyPr>
          <a:lstStyle/>
          <a:p>
            <a:pPr marL="342900" indent="-342900">
              <a:buFont typeface="+mj-lt"/>
              <a:buAutoNum type="arabicPeriod"/>
            </a:pPr>
            <a:r>
              <a:rPr lang="en-US" b="1" dirty="0">
                <a:solidFill>
                  <a:srgbClr val="0000FF"/>
                </a:solidFill>
              </a:rPr>
              <a:t>Your Savings Will Grow Continuously and Will Pay You Dividends</a:t>
            </a:r>
          </a:p>
          <a:p>
            <a:pPr marL="342900" indent="-342900">
              <a:buFont typeface="+mj-lt"/>
              <a:buAutoNum type="arabicPeriod"/>
            </a:pPr>
            <a:r>
              <a:rPr lang="en-US" b="1" dirty="0">
                <a:solidFill>
                  <a:srgbClr val="7030A0"/>
                </a:solidFill>
              </a:rPr>
              <a:t>Your Line of Credit Will Enable You to Replace the Bank Loan</a:t>
            </a:r>
          </a:p>
          <a:p>
            <a:pPr marL="342900" indent="-342900">
              <a:buFont typeface="+mj-lt"/>
              <a:buAutoNum type="arabicPeriod"/>
            </a:pPr>
            <a:r>
              <a:rPr lang="en-US" b="1" dirty="0">
                <a:solidFill>
                  <a:srgbClr val="00B050"/>
                </a:solidFill>
              </a:rPr>
              <a:t>An Additional Benefit – Protect Your Family</a:t>
            </a:r>
          </a:p>
          <a:p>
            <a:pPr marL="342900" indent="-342900">
              <a:buFont typeface="+mj-lt"/>
              <a:buAutoNum type="arabicPeriod"/>
            </a:pPr>
            <a:r>
              <a:rPr lang="en-US" b="1" dirty="0">
                <a:solidFill>
                  <a:srgbClr val="FF0000"/>
                </a:solidFill>
              </a:rPr>
              <a:t>Your Bank Debt Will Be Eliminated </a:t>
            </a:r>
          </a:p>
          <a:p>
            <a:pPr marL="342900" indent="-342900">
              <a:buFont typeface="+mj-lt"/>
              <a:buAutoNum type="arabicPeriod"/>
            </a:pPr>
            <a:r>
              <a:rPr lang="en-US" b="1" dirty="0"/>
              <a:t>“Your Own” Bank Replaced Your Commercial Bank and From Now On You Won’t Need It</a:t>
            </a:r>
          </a:p>
        </p:txBody>
      </p:sp>
      <p:sp>
        <p:nvSpPr>
          <p:cNvPr id="50" name="TextBox 49"/>
          <p:cNvSpPr txBox="1"/>
          <p:nvPr/>
        </p:nvSpPr>
        <p:spPr>
          <a:xfrm>
            <a:off x="48645" y="4893592"/>
            <a:ext cx="1551555" cy="369332"/>
          </a:xfrm>
          <a:prstGeom prst="rect">
            <a:avLst/>
          </a:prstGeom>
          <a:noFill/>
        </p:spPr>
        <p:txBody>
          <a:bodyPr wrap="square" rtlCol="0">
            <a:spAutoFit/>
          </a:bodyPr>
          <a:lstStyle/>
          <a:p>
            <a:r>
              <a:rPr lang="en-US" b="1" dirty="0"/>
              <a:t>BENEFICIOS</a:t>
            </a:r>
          </a:p>
        </p:txBody>
      </p:sp>
      <p:sp>
        <p:nvSpPr>
          <p:cNvPr id="3" name="Up Arrow 2"/>
          <p:cNvSpPr/>
          <p:nvPr/>
        </p:nvSpPr>
        <p:spPr>
          <a:xfrm>
            <a:off x="108542" y="3331916"/>
            <a:ext cx="274702" cy="5781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108542" y="4044434"/>
            <a:ext cx="274702" cy="578106"/>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77704" y="2685585"/>
            <a:ext cx="1313645" cy="646331"/>
          </a:xfrm>
          <a:prstGeom prst="rect">
            <a:avLst/>
          </a:prstGeom>
          <a:solidFill>
            <a:srgbClr val="00B050"/>
          </a:solidFill>
          <a:ln w="25400">
            <a:solidFill>
              <a:schemeClr val="tx1"/>
            </a:solidFill>
          </a:ln>
        </p:spPr>
        <p:txBody>
          <a:bodyPr wrap="square" rtlCol="0">
            <a:spAutoFit/>
          </a:bodyPr>
          <a:lstStyle/>
          <a:p>
            <a:r>
              <a:rPr lang="en-US" b="1" dirty="0"/>
              <a:t>Family Protection</a:t>
            </a:r>
            <a:endParaRPr lang="en-US" dirty="0"/>
          </a:p>
        </p:txBody>
      </p:sp>
      <p:sp>
        <p:nvSpPr>
          <p:cNvPr id="44" name="Up Arrow 43"/>
          <p:cNvSpPr/>
          <p:nvPr/>
        </p:nvSpPr>
        <p:spPr>
          <a:xfrm>
            <a:off x="85499" y="2676248"/>
            <a:ext cx="274702" cy="57810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Elbow Connector 32"/>
          <p:cNvCxnSpPr>
            <a:stCxn id="43" idx="3"/>
            <a:endCxn id="10" idx="0"/>
          </p:cNvCxnSpPr>
          <p:nvPr/>
        </p:nvCxnSpPr>
        <p:spPr>
          <a:xfrm>
            <a:off x="1932555" y="2249478"/>
            <a:ext cx="1778499" cy="1443785"/>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Up Arrow 44"/>
          <p:cNvSpPr/>
          <p:nvPr/>
        </p:nvSpPr>
        <p:spPr>
          <a:xfrm flipV="1">
            <a:off x="1970052" y="4062476"/>
            <a:ext cx="274702" cy="5600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27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t>El </a:t>
            </a:r>
            <a:r>
              <a:rPr lang="en-US" b="1" dirty="0" err="1"/>
              <a:t>Concepto</a:t>
            </a:r>
            <a:r>
              <a:rPr lang="en-US" b="1" dirty="0"/>
              <a:t> de </a:t>
            </a:r>
            <a:r>
              <a:rPr lang="en-US" b="1" dirty="0" err="1"/>
              <a:t>Banca</a:t>
            </a:r>
            <a:r>
              <a:rPr lang="en-US" b="1" dirty="0"/>
              <a:t> </a:t>
            </a:r>
            <a:r>
              <a:rPr lang="en-US" b="1" dirty="0" err="1"/>
              <a:t>Infinita</a:t>
            </a:r>
            <a:r>
              <a:rPr lang="en-US" b="1" dirty="0"/>
              <a:t>:</a:t>
            </a:r>
            <a:br>
              <a:rPr lang="en-US" b="1" dirty="0"/>
            </a:br>
            <a:r>
              <a:rPr lang="en-US" b="1" dirty="0"/>
              <a:t>Es Para </a:t>
            </a:r>
            <a:r>
              <a:rPr lang="en-US" b="1" dirty="0" err="1"/>
              <a:t>Financiar</a:t>
            </a:r>
            <a:r>
              <a:rPr lang="en-US" b="1" dirty="0"/>
              <a:t>, No </a:t>
            </a:r>
            <a:r>
              <a:rPr lang="en-US" b="1" dirty="0" err="1"/>
              <a:t>Invertir</a:t>
            </a:r>
            <a:endParaRPr lang="en-US" b="1" dirty="0"/>
          </a:p>
        </p:txBody>
      </p:sp>
      <p:sp>
        <p:nvSpPr>
          <p:cNvPr id="3" name="Content Placeholder 2"/>
          <p:cNvSpPr>
            <a:spLocks noGrp="1"/>
          </p:cNvSpPr>
          <p:nvPr>
            <p:ph idx="1"/>
          </p:nvPr>
        </p:nvSpPr>
        <p:spPr>
          <a:xfrm>
            <a:off x="304800" y="1295400"/>
            <a:ext cx="5334000" cy="5334000"/>
          </a:xfrm>
        </p:spPr>
        <p:txBody>
          <a:bodyPr>
            <a:noAutofit/>
          </a:bodyPr>
          <a:lstStyle/>
          <a:p>
            <a:pPr>
              <a:buNone/>
            </a:pPr>
            <a:r>
              <a:rPr lang="en-US" sz="2000" i="1" dirty="0"/>
              <a:t>“Your need for finance during your life is greater than your need for protection.”  – R. Nelson Nash</a:t>
            </a:r>
          </a:p>
          <a:p>
            <a:pPr>
              <a:buNone/>
            </a:pPr>
            <a:endParaRPr lang="en-US" sz="2000" b="1" dirty="0"/>
          </a:p>
          <a:p>
            <a:r>
              <a:rPr lang="en-US" sz="2000" i="1" dirty="0"/>
              <a:t>“This is not about investments. It's about how we finance things in life. It is not a procedure to "get rich" quickly. On the contrary, it requires a lot of planning. Learning to think beyond that of the current generation.” </a:t>
            </a:r>
          </a:p>
          <a:p>
            <a:pPr algn="r">
              <a:buNone/>
            </a:pPr>
            <a:r>
              <a:rPr lang="en-US" sz="2000" i="1" dirty="0"/>
              <a:t>– R. Nelson Nash</a:t>
            </a:r>
            <a:endParaRPr lang="en-US" sz="2000" dirty="0"/>
          </a:p>
          <a:p>
            <a:pPr>
              <a:buNone/>
            </a:pPr>
            <a:r>
              <a:rPr lang="en-US" sz="2000" i="1" dirty="0"/>
              <a:t>“The whole truth goes through three stages. First, they ridicule it. Second, it is violently opposed. Third, it is accepted as self-evident.” </a:t>
            </a:r>
            <a:endParaRPr lang="en-US" sz="2000" dirty="0"/>
          </a:p>
          <a:p>
            <a:pPr algn="r">
              <a:buNone/>
            </a:pPr>
            <a:r>
              <a:rPr lang="en-US" sz="2000" i="1" dirty="0"/>
              <a:t>- Arthur Schopenhauer</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692" y="2362200"/>
            <a:ext cx="3200400" cy="3200400"/>
          </a:xfrm>
          <a:prstGeom prst="rect">
            <a:avLst/>
          </a:prstGeom>
        </p:spPr>
      </p:pic>
    </p:spTree>
    <p:extLst>
      <p:ext uri="{BB962C8B-B14F-4D97-AF65-F5344CB8AC3E}">
        <p14:creationId xmlns:p14="http://schemas.microsoft.com/office/powerpoint/2010/main" val="23929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How the Infinite Banking Concept (IBC) works</a:t>
            </a:r>
          </a:p>
        </p:txBody>
      </p:sp>
      <p:sp>
        <p:nvSpPr>
          <p:cNvPr id="3" name="Content Placeholder 2"/>
          <p:cNvSpPr>
            <a:spLocks noGrp="1"/>
          </p:cNvSpPr>
          <p:nvPr>
            <p:ph idx="1"/>
          </p:nvPr>
        </p:nvSpPr>
        <p:spPr>
          <a:xfrm>
            <a:off x="304800" y="1752600"/>
            <a:ext cx="8610600" cy="4876800"/>
          </a:xfrm>
        </p:spPr>
        <p:txBody>
          <a:bodyPr>
            <a:noAutofit/>
          </a:bodyPr>
          <a:lstStyle/>
          <a:p>
            <a:r>
              <a:rPr lang="en-US" sz="2400" i="1" dirty="0"/>
              <a:t>“People are much more likely to save when they do not see it as "saving what was left this month," but instead see it as "I have to pay this insurance premium, in order to keep it active and increase the value of my account so I can borrow on it when I need it. " </a:t>
            </a:r>
          </a:p>
          <a:p>
            <a:endParaRPr lang="en-US" sz="2400" dirty="0"/>
          </a:p>
          <a:p>
            <a:r>
              <a:rPr lang="en-US" sz="2400" i="1" dirty="0"/>
              <a:t>The advantage of borrowing from our own insurance policy - instead of seeking financing from outside - is simple: The loan rate is lower. This is why, one will end up with much more wealth after a few years of self-financing, than if one were dependent on commercial lenders</a:t>
            </a:r>
            <a:r>
              <a:rPr lang="en-US" sz="2400" dirty="0"/>
              <a:t>.” </a:t>
            </a:r>
          </a:p>
          <a:p>
            <a:endParaRPr lang="en-US" sz="2400" i="1" dirty="0"/>
          </a:p>
          <a:p>
            <a:pPr algn="r">
              <a:buNone/>
            </a:pPr>
            <a:r>
              <a:rPr lang="en-US" sz="2400" i="1" dirty="0"/>
              <a:t>-How Privatized Banking Really Works</a:t>
            </a:r>
          </a:p>
          <a:p>
            <a:pPr algn="r">
              <a:buNone/>
            </a:pPr>
            <a:endParaRPr lang="en-US" sz="2400" dirty="0"/>
          </a:p>
        </p:txBody>
      </p:sp>
    </p:spTree>
    <p:extLst>
      <p:ext uri="{BB962C8B-B14F-4D97-AF65-F5344CB8AC3E}">
        <p14:creationId xmlns:p14="http://schemas.microsoft.com/office/powerpoint/2010/main" val="15032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3228</Words>
  <Application>Microsoft Office PowerPoint</Application>
  <PresentationFormat>On-screen Show (4:3)</PresentationFormat>
  <Paragraphs>245</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FINANCIAL SECURITY SEMINAR “Become Your Own Bank”</vt:lpstr>
      <vt:lpstr>FINANCIAL SECURITY SEMINAR How to Become Your Own Bank</vt:lpstr>
      <vt:lpstr>LESSON 3: THE INFINITE BANKING CONCEPT – BECOME YOUR OWN BANK AS THE CORNERSTONE OF  YOUR FINANCIAL PLAN</vt:lpstr>
      <vt:lpstr>The Majority Pays Their Debts Directly From Their Banks</vt:lpstr>
      <vt:lpstr>The Idea is to Use a “Become Your Own Bank” Policy to Replace the Need for a Commercial Bank</vt:lpstr>
      <vt:lpstr>First Deposit Money in “Your Own Bank” Policy and Borrow Policy Loans  to Pay Off Your Debts</vt:lpstr>
      <vt:lpstr>When You Become Debt Free Your Pay “Your Bank” Back with Interest</vt:lpstr>
      <vt:lpstr>El Concepto de Banca Infinita: Es Para Financiar, No Invertir</vt:lpstr>
      <vt:lpstr>How the Infinite Banking Concept (IBC) works</vt:lpstr>
      <vt:lpstr>How the Infinite Banking Concept (IBC) works</vt:lpstr>
      <vt:lpstr>BE YOUR OWN “BANK”! </vt:lpstr>
      <vt:lpstr>Why BECOME YOUR OWN BANK?</vt:lpstr>
      <vt:lpstr>How Do You REPLACE YOUR BANK?</vt:lpstr>
      <vt:lpstr>What is REPLACING YOUR BANK all About?</vt:lpstr>
      <vt:lpstr>The Ideal Solution is  "Become Your Own Bank"</vt:lpstr>
      <vt:lpstr>¿ Preguntas? ¿ Comentarios?</vt:lpstr>
      <vt:lpstr>Un Seguro de Vida Permanente  “Se Tu Propio Banco”</vt:lpstr>
      <vt:lpstr>Beneficios de Un Seguro de Vida Permanente “Se Tu Propio Banco”</vt:lpstr>
      <vt:lpstr>3 Componentes de una Póliza Diseñada Correctamente</vt:lpstr>
      <vt:lpstr>Que es el Seguro Agregado (PUA)?</vt:lpstr>
      <vt:lpstr>3 Componentes de una Póliza Diseñada Correctamente</vt:lpstr>
      <vt:lpstr>¿ Cómo Empiezo?</vt:lpstr>
      <vt:lpstr>TPB Debe estar Diseñado Apropiadamente</vt:lpstr>
      <vt:lpstr>4 Elementos Clave de una Póliza TPB Diseñada Correctamente</vt:lpstr>
      <vt:lpstr>STPB se Trata de los Beneficios en Vida, No del Beneficio de Muerte</vt:lpstr>
      <vt:lpstr>Beneficios en Vida en Más Detalle</vt:lpstr>
      <vt:lpstr>Beneficios Adicionales</vt:lpstr>
      <vt:lpstr>Entendiendo los Beneficios de “Beneficios en Vida”</vt:lpstr>
      <vt:lpstr>Impacto de Préstamos de Póliza vs. Polizas de Retiro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Alex Barron</cp:lastModifiedBy>
  <cp:revision>182</cp:revision>
  <dcterms:created xsi:type="dcterms:W3CDTF">2015-12-21T02:38:16Z</dcterms:created>
  <dcterms:modified xsi:type="dcterms:W3CDTF">2018-06-02T04:23:59Z</dcterms:modified>
</cp:coreProperties>
</file>