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80" r:id="rId20"/>
    <p:sldId id="261" r:id="rId21"/>
    <p:sldId id="262" r:id="rId2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2529D797-EEB8-4F72-9BDA-DEE713A1418E}" type="datetimeFigureOut">
              <a:rPr lang="es-MX" smtClean="0"/>
              <a:t>25/05/2022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0530E09-AF92-46A1-B850-6205498BDFCB}" type="slidenum">
              <a:rPr lang="es-MX" smtClean="0"/>
              <a:t>‹Nº›</a:t>
            </a:fld>
            <a:endParaRPr lang="es-MX"/>
          </a:p>
        </p:txBody>
      </p:sp>
    </p:spTree>
    <p:extLst>
      <p:ext uri="{BB962C8B-B14F-4D97-AF65-F5344CB8AC3E}">
        <p14:creationId xmlns:p14="http://schemas.microsoft.com/office/powerpoint/2010/main" val="71068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529D797-EEB8-4F72-9BDA-DEE713A1418E}" type="datetimeFigureOut">
              <a:rPr lang="es-MX" smtClean="0"/>
              <a:t>25/05/2022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0530E09-AF92-46A1-B850-6205498BDFCB}" type="slidenum">
              <a:rPr lang="es-MX" smtClean="0"/>
              <a:t>‹Nº›</a:t>
            </a:fld>
            <a:endParaRPr lang="es-MX"/>
          </a:p>
        </p:txBody>
      </p:sp>
    </p:spTree>
    <p:extLst>
      <p:ext uri="{BB962C8B-B14F-4D97-AF65-F5344CB8AC3E}">
        <p14:creationId xmlns:p14="http://schemas.microsoft.com/office/powerpoint/2010/main" val="173182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529D797-EEB8-4F72-9BDA-DEE713A1418E}" type="datetimeFigureOut">
              <a:rPr lang="es-MX" smtClean="0"/>
              <a:t>25/05/2022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0530E09-AF92-46A1-B850-6205498BDFCB}" type="slidenum">
              <a:rPr lang="es-MX" smtClean="0"/>
              <a:t>‹Nº›</a:t>
            </a:fld>
            <a:endParaRPr lang="es-MX"/>
          </a:p>
        </p:txBody>
      </p:sp>
    </p:spTree>
    <p:extLst>
      <p:ext uri="{BB962C8B-B14F-4D97-AF65-F5344CB8AC3E}">
        <p14:creationId xmlns:p14="http://schemas.microsoft.com/office/powerpoint/2010/main" val="426295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529D797-EEB8-4F72-9BDA-DEE713A1418E}" type="datetimeFigureOut">
              <a:rPr lang="es-MX" smtClean="0"/>
              <a:t>25/05/2022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0530E09-AF92-46A1-B850-6205498BDFCB}" type="slidenum">
              <a:rPr lang="es-MX" smtClean="0"/>
              <a:t>‹Nº›</a:t>
            </a:fld>
            <a:endParaRPr lang="es-MX"/>
          </a:p>
        </p:txBody>
      </p:sp>
    </p:spTree>
    <p:extLst>
      <p:ext uri="{BB962C8B-B14F-4D97-AF65-F5344CB8AC3E}">
        <p14:creationId xmlns:p14="http://schemas.microsoft.com/office/powerpoint/2010/main" val="267484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529D797-EEB8-4F72-9BDA-DEE713A1418E}" type="datetimeFigureOut">
              <a:rPr lang="es-MX" smtClean="0"/>
              <a:t>25/05/2022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0530E09-AF92-46A1-B850-6205498BDFCB}" type="slidenum">
              <a:rPr lang="es-MX" smtClean="0"/>
              <a:t>‹Nº›</a:t>
            </a:fld>
            <a:endParaRPr lang="es-MX"/>
          </a:p>
        </p:txBody>
      </p:sp>
    </p:spTree>
    <p:extLst>
      <p:ext uri="{BB962C8B-B14F-4D97-AF65-F5344CB8AC3E}">
        <p14:creationId xmlns:p14="http://schemas.microsoft.com/office/powerpoint/2010/main" val="3743023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2529D797-EEB8-4F72-9BDA-DEE713A1418E}" type="datetimeFigureOut">
              <a:rPr lang="es-MX" smtClean="0"/>
              <a:t>25/05/2022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80530E09-AF92-46A1-B850-6205498BDFCB}" type="slidenum">
              <a:rPr lang="es-MX" smtClean="0"/>
              <a:t>‹Nº›</a:t>
            </a:fld>
            <a:endParaRPr lang="es-MX"/>
          </a:p>
        </p:txBody>
      </p:sp>
    </p:spTree>
    <p:extLst>
      <p:ext uri="{BB962C8B-B14F-4D97-AF65-F5344CB8AC3E}">
        <p14:creationId xmlns:p14="http://schemas.microsoft.com/office/powerpoint/2010/main" val="1738940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2529D797-EEB8-4F72-9BDA-DEE713A1418E}" type="datetimeFigureOut">
              <a:rPr lang="es-MX" smtClean="0"/>
              <a:t>25/05/2022</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80530E09-AF92-46A1-B850-6205498BDFCB}" type="slidenum">
              <a:rPr lang="es-MX" smtClean="0"/>
              <a:t>‹Nº›</a:t>
            </a:fld>
            <a:endParaRPr lang="es-MX"/>
          </a:p>
        </p:txBody>
      </p:sp>
    </p:spTree>
    <p:extLst>
      <p:ext uri="{BB962C8B-B14F-4D97-AF65-F5344CB8AC3E}">
        <p14:creationId xmlns:p14="http://schemas.microsoft.com/office/powerpoint/2010/main" val="2822589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2529D797-EEB8-4F72-9BDA-DEE713A1418E}" type="datetimeFigureOut">
              <a:rPr lang="es-MX" smtClean="0"/>
              <a:t>25/05/2022</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80530E09-AF92-46A1-B850-6205498BDFCB}" type="slidenum">
              <a:rPr lang="es-MX" smtClean="0"/>
              <a:t>‹Nº›</a:t>
            </a:fld>
            <a:endParaRPr lang="es-MX"/>
          </a:p>
        </p:txBody>
      </p:sp>
    </p:spTree>
    <p:extLst>
      <p:ext uri="{BB962C8B-B14F-4D97-AF65-F5344CB8AC3E}">
        <p14:creationId xmlns:p14="http://schemas.microsoft.com/office/powerpoint/2010/main" val="1163187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529D797-EEB8-4F72-9BDA-DEE713A1418E}" type="datetimeFigureOut">
              <a:rPr lang="es-MX" smtClean="0"/>
              <a:t>25/05/2022</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80530E09-AF92-46A1-B850-6205498BDFCB}" type="slidenum">
              <a:rPr lang="es-MX" smtClean="0"/>
              <a:t>‹Nº›</a:t>
            </a:fld>
            <a:endParaRPr lang="es-MX"/>
          </a:p>
        </p:txBody>
      </p:sp>
    </p:spTree>
    <p:extLst>
      <p:ext uri="{BB962C8B-B14F-4D97-AF65-F5344CB8AC3E}">
        <p14:creationId xmlns:p14="http://schemas.microsoft.com/office/powerpoint/2010/main" val="826569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529D797-EEB8-4F72-9BDA-DEE713A1418E}" type="datetimeFigureOut">
              <a:rPr lang="es-MX" smtClean="0"/>
              <a:t>25/05/2022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80530E09-AF92-46A1-B850-6205498BDFCB}" type="slidenum">
              <a:rPr lang="es-MX" smtClean="0"/>
              <a:t>‹Nº›</a:t>
            </a:fld>
            <a:endParaRPr lang="es-MX"/>
          </a:p>
        </p:txBody>
      </p:sp>
    </p:spTree>
    <p:extLst>
      <p:ext uri="{BB962C8B-B14F-4D97-AF65-F5344CB8AC3E}">
        <p14:creationId xmlns:p14="http://schemas.microsoft.com/office/powerpoint/2010/main" val="1980169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529D797-EEB8-4F72-9BDA-DEE713A1418E}" type="datetimeFigureOut">
              <a:rPr lang="es-MX" smtClean="0"/>
              <a:t>25/05/2022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80530E09-AF92-46A1-B850-6205498BDFCB}" type="slidenum">
              <a:rPr lang="es-MX" smtClean="0"/>
              <a:t>‹Nº›</a:t>
            </a:fld>
            <a:endParaRPr lang="es-MX"/>
          </a:p>
        </p:txBody>
      </p:sp>
    </p:spTree>
    <p:extLst>
      <p:ext uri="{BB962C8B-B14F-4D97-AF65-F5344CB8AC3E}">
        <p14:creationId xmlns:p14="http://schemas.microsoft.com/office/powerpoint/2010/main" val="2410746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29D797-EEB8-4F72-9BDA-DEE713A1418E}" type="datetimeFigureOut">
              <a:rPr lang="es-MX" smtClean="0"/>
              <a:t>25/05/2022</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30E09-AF92-46A1-B850-6205498BDFCB}" type="slidenum">
              <a:rPr lang="es-MX" smtClean="0"/>
              <a:t>‹Nº›</a:t>
            </a:fld>
            <a:endParaRPr lang="es-MX"/>
          </a:p>
        </p:txBody>
      </p:sp>
    </p:spTree>
    <p:extLst>
      <p:ext uri="{BB962C8B-B14F-4D97-AF65-F5344CB8AC3E}">
        <p14:creationId xmlns:p14="http://schemas.microsoft.com/office/powerpoint/2010/main" val="3107707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B9F00DE2-056F-4706-ADF4-CD7DC6C3C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 xmlns:a16="http://schemas.microsoft.com/office/drawing/2014/main" id="{ECC718AA-C6A7-4CF8-808B-69EB12894C5A}"/>
              </a:ext>
            </a:extLst>
          </p:cNvPr>
          <p:cNvSpPr txBox="1"/>
          <p:nvPr/>
        </p:nvSpPr>
        <p:spPr>
          <a:xfrm>
            <a:off x="0" y="1089899"/>
            <a:ext cx="8351520" cy="2308324"/>
          </a:xfrm>
          <a:prstGeom prst="rect">
            <a:avLst/>
          </a:prstGeom>
          <a:noFill/>
        </p:spPr>
        <p:txBody>
          <a:bodyPr wrap="square" rtlCol="0">
            <a:spAutoFit/>
          </a:bodyPr>
          <a:lstStyle/>
          <a:p>
            <a:pPr algn="ctr"/>
            <a:r>
              <a:rPr lang="es-MX" sz="7200" dirty="0">
                <a:solidFill>
                  <a:srgbClr val="C6824D"/>
                </a:solidFill>
                <a:latin typeface="Arial Black" panose="020B0A04020102020204" pitchFamily="34" charset="0"/>
                <a:ea typeface="Lato" panose="020F0502020204030203" pitchFamily="34" charset="0"/>
                <a:cs typeface="Arial" panose="020B0604020202020204" pitchFamily="34" charset="0"/>
              </a:rPr>
              <a:t>Religiones </a:t>
            </a:r>
          </a:p>
          <a:p>
            <a:pPr algn="ctr"/>
            <a:r>
              <a:rPr lang="es-MX" sz="7200" dirty="0" smtClean="0">
                <a:solidFill>
                  <a:srgbClr val="C6824D"/>
                </a:solidFill>
                <a:latin typeface="Arial Black" panose="020B0A04020102020204" pitchFamily="34" charset="0"/>
                <a:ea typeface="Lato" panose="020F0502020204030203" pitchFamily="34" charset="0"/>
                <a:cs typeface="Arial" panose="020B0604020202020204" pitchFamily="34" charset="0"/>
              </a:rPr>
              <a:t>comparativas</a:t>
            </a:r>
            <a:endParaRPr lang="es-MX" sz="7200" dirty="0">
              <a:solidFill>
                <a:srgbClr val="C6824D"/>
              </a:solidFill>
              <a:latin typeface="Arial Black" panose="020B0A04020102020204" pitchFamily="34" charset="0"/>
              <a:ea typeface="Lato" panose="020F0502020204030203" pitchFamily="34" charset="0"/>
              <a:cs typeface="Arial" panose="020B0604020202020204" pitchFamily="34" charset="0"/>
            </a:endParaRPr>
          </a:p>
        </p:txBody>
      </p:sp>
      <p:sp>
        <p:nvSpPr>
          <p:cNvPr id="7" name="CuadroTexto 6">
            <a:extLst>
              <a:ext uri="{FF2B5EF4-FFF2-40B4-BE49-F238E27FC236}">
                <a16:creationId xmlns="" xmlns:a16="http://schemas.microsoft.com/office/drawing/2014/main" id="{0A890711-90CD-4678-BB3A-C03B02AC0E53}"/>
              </a:ext>
            </a:extLst>
          </p:cNvPr>
          <p:cNvSpPr txBox="1"/>
          <p:nvPr/>
        </p:nvSpPr>
        <p:spPr>
          <a:xfrm>
            <a:off x="968188" y="3567171"/>
            <a:ext cx="6899238" cy="461665"/>
          </a:xfrm>
          <a:prstGeom prst="rect">
            <a:avLst/>
          </a:prstGeom>
          <a:noFill/>
        </p:spPr>
        <p:txBody>
          <a:bodyPr wrap="square" rtlCol="0">
            <a:spAutoFit/>
          </a:bodyPr>
          <a:lstStyle/>
          <a:p>
            <a:pPr algn="ctr"/>
            <a:r>
              <a:rPr lang="es-MX" sz="2400" b="1" dirty="0">
                <a:latin typeface="Arial" panose="020B0604020202020204" pitchFamily="34" charset="0"/>
                <a:ea typeface="Lato" panose="020F0502020204030203" pitchFamily="34" charset="0"/>
                <a:cs typeface="Arial" panose="020B0604020202020204" pitchFamily="34" charset="0"/>
              </a:rPr>
              <a:t>Lic. Julio Eduardo Contreras Carrillo</a:t>
            </a:r>
          </a:p>
        </p:txBody>
      </p:sp>
      <p:sp>
        <p:nvSpPr>
          <p:cNvPr id="8" name="CuadroTexto 7">
            <a:extLst>
              <a:ext uri="{FF2B5EF4-FFF2-40B4-BE49-F238E27FC236}">
                <a16:creationId xmlns="" xmlns:a16="http://schemas.microsoft.com/office/drawing/2014/main" id="{0A890711-90CD-4678-BB3A-C03B02AC0E53}"/>
              </a:ext>
            </a:extLst>
          </p:cNvPr>
          <p:cNvSpPr txBox="1"/>
          <p:nvPr/>
        </p:nvSpPr>
        <p:spPr>
          <a:xfrm>
            <a:off x="121023" y="4488122"/>
            <a:ext cx="8095129" cy="1569660"/>
          </a:xfrm>
          <a:prstGeom prst="rect">
            <a:avLst/>
          </a:prstGeom>
          <a:noFill/>
        </p:spPr>
        <p:txBody>
          <a:bodyPr wrap="square" rtlCol="0">
            <a:spAutoFit/>
          </a:bodyPr>
          <a:lstStyle/>
          <a:p>
            <a:pPr algn="ctr"/>
            <a:r>
              <a:rPr lang="es-MX" sz="2400" b="1" dirty="0" smtClean="0">
                <a:latin typeface="Arial" panose="020B0604020202020204" pitchFamily="34" charset="0"/>
                <a:ea typeface="Lato" panose="020F0502020204030203" pitchFamily="34" charset="0"/>
                <a:cs typeface="Arial" panose="020B0604020202020204" pitchFamily="34" charset="0"/>
              </a:rPr>
              <a:t>UNIDAD 10: </a:t>
            </a:r>
          </a:p>
          <a:p>
            <a:pPr algn="ctr"/>
            <a:r>
              <a:rPr lang="es-MX" sz="2400" b="1" dirty="0" smtClean="0">
                <a:latin typeface="Arial" panose="020B0604020202020204" pitchFamily="34" charset="0"/>
                <a:ea typeface="Lato" panose="020F0502020204030203" pitchFamily="34" charset="0"/>
                <a:cs typeface="Arial" panose="020B0604020202020204" pitchFamily="34" charset="0"/>
              </a:rPr>
              <a:t>ESPIRITISMO Y OCULTISMO</a:t>
            </a:r>
          </a:p>
          <a:p>
            <a:pPr algn="ctr"/>
            <a:endParaRPr lang="es-MX" sz="2400" b="1" dirty="0">
              <a:latin typeface="Arial" panose="020B0604020202020204" pitchFamily="34" charset="0"/>
              <a:ea typeface="Lato" panose="020F0502020204030203" pitchFamily="34" charset="0"/>
              <a:cs typeface="Arial" panose="020B0604020202020204" pitchFamily="34" charset="0"/>
            </a:endParaRPr>
          </a:p>
          <a:p>
            <a:pPr algn="ctr"/>
            <a:r>
              <a:rPr lang="es-MX" sz="2400" b="1" dirty="0" smtClean="0">
                <a:latin typeface="Arial" panose="020B0604020202020204" pitchFamily="34" charset="0"/>
                <a:ea typeface="Lato" panose="020F0502020204030203" pitchFamily="34" charset="0"/>
                <a:cs typeface="Arial" panose="020B0604020202020204" pitchFamily="34" charset="0"/>
              </a:rPr>
              <a:t>MISTICISMO Y ESOTERISMO</a:t>
            </a:r>
            <a:endParaRPr lang="es-MX" sz="2400" b="1" dirty="0">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1287204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F7DD28EA-2AFC-4C21-AE74-C6055BE8F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r>
              <a:rPr lang="es-MX" sz="4400" i="1" dirty="0">
                <a:latin typeface="Times New Roman" panose="02020603050405020304" pitchFamily="18" charset="0"/>
                <a:cs typeface="Times New Roman" panose="02020603050405020304" pitchFamily="18" charset="0"/>
              </a:rPr>
              <a:t>EN LÍNEAS GENERALES, LOS CINCO PILARES DEL MISTICISMO EN LAS RELIGIONES SON:</a:t>
            </a:r>
            <a:endParaRPr lang="es-MX" sz="4400" dirty="0">
              <a:latin typeface="Times New Roman" panose="02020603050405020304" pitchFamily="18" charset="0"/>
              <a:cs typeface="Times New Roman" panose="02020603050405020304" pitchFamily="18" charset="0"/>
            </a:endParaRPr>
          </a:p>
        </p:txBody>
      </p:sp>
      <p:sp>
        <p:nvSpPr>
          <p:cNvPr id="5" name="Subtitle 2"/>
          <p:cNvSpPr>
            <a:spLocks noGrp="1"/>
          </p:cNvSpPr>
          <p:nvPr>
            <p:ph type="subTitle" idx="1"/>
          </p:nvPr>
        </p:nvSpPr>
        <p:spPr>
          <a:xfrm>
            <a:off x="2209800" y="3505200"/>
            <a:ext cx="6400800" cy="3048000"/>
          </a:xfrm>
        </p:spPr>
        <p:txBody>
          <a:bodyPr>
            <a:normAutofit/>
          </a:bodyPr>
          <a:lstStyle/>
          <a:p>
            <a:pPr marL="342900" indent="-342900">
              <a:buFontTx/>
              <a:buChar char="-"/>
            </a:pPr>
            <a:r>
              <a:rPr lang="es-MX" i="1" dirty="0">
                <a:latin typeface="Times New Roman" panose="02020603050405020304" pitchFamily="18" charset="0"/>
                <a:cs typeface="Times New Roman" panose="02020603050405020304" pitchFamily="18" charset="0"/>
              </a:rPr>
              <a:t>EL </a:t>
            </a:r>
            <a:r>
              <a:rPr lang="es-MX" i="1" dirty="0" smtClean="0">
                <a:latin typeface="Times New Roman" panose="02020603050405020304" pitchFamily="18" charset="0"/>
                <a:cs typeface="Times New Roman" panose="02020603050405020304" pitchFamily="18" charset="0"/>
              </a:rPr>
              <a:t>HINDÚ </a:t>
            </a:r>
          </a:p>
          <a:p>
            <a:pPr marL="342900" indent="-342900">
              <a:buFontTx/>
              <a:buChar char="-"/>
            </a:pPr>
            <a:r>
              <a:rPr lang="es-MX" i="1" dirty="0" smtClean="0">
                <a:latin typeface="Times New Roman" panose="02020603050405020304" pitchFamily="18" charset="0"/>
                <a:cs typeface="Times New Roman" panose="02020603050405020304" pitchFamily="18" charset="0"/>
              </a:rPr>
              <a:t>EL JUDAICO </a:t>
            </a:r>
          </a:p>
          <a:p>
            <a:pPr marL="342900" indent="-342900">
              <a:buFontTx/>
              <a:buChar char="-"/>
            </a:pPr>
            <a:r>
              <a:rPr lang="es-MX" i="1" dirty="0" smtClean="0">
                <a:latin typeface="Times New Roman" panose="02020603050405020304" pitchFamily="18" charset="0"/>
                <a:cs typeface="Times New Roman" panose="02020603050405020304" pitchFamily="18" charset="0"/>
              </a:rPr>
              <a:t>EL GRIEGO </a:t>
            </a:r>
          </a:p>
          <a:p>
            <a:pPr marL="342900" indent="-342900">
              <a:buFontTx/>
              <a:buChar char="-"/>
            </a:pPr>
            <a:r>
              <a:rPr lang="es-MX" i="1" dirty="0" smtClean="0">
                <a:latin typeface="Times New Roman" panose="02020603050405020304" pitchFamily="18" charset="0"/>
                <a:cs typeface="Times New Roman" panose="02020603050405020304" pitchFamily="18" charset="0"/>
              </a:rPr>
              <a:t>EL ISLÁMICO</a:t>
            </a:r>
            <a:endParaRPr lang="es-MX" i="1" dirty="0">
              <a:latin typeface="Times New Roman" panose="02020603050405020304" pitchFamily="18" charset="0"/>
              <a:cs typeface="Times New Roman" panose="02020603050405020304" pitchFamily="18" charset="0"/>
            </a:endParaRPr>
          </a:p>
          <a:p>
            <a:pPr marL="342900" indent="-342900">
              <a:buFontTx/>
              <a:buChar char="-"/>
            </a:pPr>
            <a:r>
              <a:rPr lang="es-MX" i="1" dirty="0" smtClean="0">
                <a:latin typeface="Times New Roman" panose="02020603050405020304" pitchFamily="18" charset="0"/>
                <a:cs typeface="Times New Roman" panose="02020603050405020304" pitchFamily="18" charset="0"/>
              </a:rPr>
              <a:t>EL CRISTIANO</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558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F7DD28EA-2AFC-4C21-AE74-C6055BE8F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008530" y="295835"/>
            <a:ext cx="8812306" cy="1183622"/>
          </a:xfrm>
        </p:spPr>
        <p:txBody>
          <a:bodyPr/>
          <a:lstStyle/>
          <a:p>
            <a:r>
              <a:rPr lang="es-MX" dirty="0" smtClean="0">
                <a:latin typeface="Times New Roman" panose="02020603050405020304" pitchFamily="18" charset="0"/>
                <a:cs typeface="Times New Roman" panose="02020603050405020304" pitchFamily="18" charset="0"/>
              </a:rPr>
              <a:t>Armas no carnales</a:t>
            </a:r>
            <a:endParaRPr lang="es-MX"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263588" y="1976718"/>
            <a:ext cx="7095565" cy="3487271"/>
          </a:xfrm>
        </p:spPr>
        <p:txBody>
          <a:bodyPr>
            <a:noAutofit/>
          </a:bodyPr>
          <a:lstStyle/>
          <a:p>
            <a:r>
              <a:rPr lang="es-MX" sz="2800" b="1" dirty="0">
                <a:latin typeface="Times New Roman" panose="02020603050405020304" pitchFamily="18" charset="0"/>
                <a:cs typeface="Times New Roman" panose="02020603050405020304" pitchFamily="18" charset="0"/>
              </a:rPr>
              <a:t>2 Corintios 10:3-5</a:t>
            </a:r>
          </a:p>
          <a:p>
            <a:r>
              <a:rPr lang="es-MX" sz="2800" dirty="0">
                <a:latin typeface="Times New Roman" panose="02020603050405020304" pitchFamily="18" charset="0"/>
                <a:cs typeface="Times New Roman" panose="02020603050405020304" pitchFamily="18" charset="0"/>
              </a:rPr>
              <a:t>Reina-Valera 1960 (RVR1960)</a:t>
            </a:r>
          </a:p>
          <a:p>
            <a:r>
              <a:rPr lang="es-MX" sz="2800" b="1" baseline="30000" dirty="0">
                <a:latin typeface="Times New Roman" panose="02020603050405020304" pitchFamily="18" charset="0"/>
                <a:cs typeface="Times New Roman" panose="02020603050405020304" pitchFamily="18" charset="0"/>
              </a:rPr>
              <a:t>3 </a:t>
            </a:r>
            <a:r>
              <a:rPr lang="es-MX" sz="2800" dirty="0">
                <a:latin typeface="Times New Roman" panose="02020603050405020304" pitchFamily="18" charset="0"/>
                <a:cs typeface="Times New Roman" panose="02020603050405020304" pitchFamily="18" charset="0"/>
              </a:rPr>
              <a:t>Pues aunque andamos en la carne, no militamos según la carne;</a:t>
            </a:r>
          </a:p>
          <a:p>
            <a:r>
              <a:rPr lang="es-MX" sz="2800" b="1" baseline="30000" dirty="0">
                <a:latin typeface="Times New Roman" panose="02020603050405020304" pitchFamily="18" charset="0"/>
                <a:cs typeface="Times New Roman" panose="02020603050405020304" pitchFamily="18" charset="0"/>
              </a:rPr>
              <a:t>4 </a:t>
            </a:r>
            <a:r>
              <a:rPr lang="es-MX" sz="2800" dirty="0">
                <a:latin typeface="Times New Roman" panose="02020603050405020304" pitchFamily="18" charset="0"/>
                <a:cs typeface="Times New Roman" panose="02020603050405020304" pitchFamily="18" charset="0"/>
              </a:rPr>
              <a:t>porque las armas de nuestra milicia no son carnales, sino poderosas en Dios para la destrucción de fortalezas,</a:t>
            </a:r>
          </a:p>
          <a:p>
            <a:r>
              <a:rPr lang="es-MX" sz="2800" b="1" baseline="30000" dirty="0">
                <a:latin typeface="Times New Roman" panose="02020603050405020304" pitchFamily="18" charset="0"/>
                <a:cs typeface="Times New Roman" panose="02020603050405020304" pitchFamily="18" charset="0"/>
              </a:rPr>
              <a:t>5 </a:t>
            </a:r>
            <a:r>
              <a:rPr lang="es-MX" sz="2800" dirty="0">
                <a:latin typeface="Times New Roman" panose="02020603050405020304" pitchFamily="18" charset="0"/>
                <a:cs typeface="Times New Roman" panose="02020603050405020304" pitchFamily="18" charset="0"/>
              </a:rPr>
              <a:t>derribando argumentos y toda altivez que se levanta contra el conocimiento de Dios, y llevando cautivo todo pensamiento a la obediencia a Cristo,</a:t>
            </a:r>
          </a:p>
          <a:p>
            <a:endParaRPr lang="es-MX"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593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F7DD28EA-2AFC-4C21-AE74-C6055BE8F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268505" y="544139"/>
            <a:ext cx="8641976" cy="1136743"/>
          </a:xfrm>
        </p:spPr>
        <p:txBody>
          <a:bodyPr/>
          <a:lstStyle/>
          <a:p>
            <a:r>
              <a:rPr lang="es-MX" dirty="0" smtClean="0">
                <a:latin typeface="Times New Roman" panose="02020603050405020304" pitchFamily="18" charset="0"/>
                <a:cs typeface="Times New Roman" panose="02020603050405020304" pitchFamily="18" charset="0"/>
              </a:rPr>
              <a:t>Esoterismo</a:t>
            </a:r>
            <a:endParaRPr lang="es-MX"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913964" y="2270311"/>
            <a:ext cx="7606553" cy="3998259"/>
          </a:xfrm>
        </p:spPr>
        <p:txBody>
          <a:bodyPr>
            <a:normAutofit/>
          </a:bodyPr>
          <a:lstStyle/>
          <a:p>
            <a:r>
              <a:rPr lang="es-MX" b="1" dirty="0" smtClean="0">
                <a:latin typeface="Times New Roman" panose="02020603050405020304" pitchFamily="18" charset="0"/>
                <a:cs typeface="Times New Roman" panose="02020603050405020304" pitchFamily="18" charset="0"/>
              </a:rPr>
              <a:t>1. Oculto</a:t>
            </a:r>
            <a:r>
              <a:rPr lang="es-MX" b="1" dirty="0">
                <a:latin typeface="Times New Roman" panose="02020603050405020304" pitchFamily="18" charset="0"/>
                <a:cs typeface="Times New Roman" panose="02020603050405020304" pitchFamily="18" charset="0"/>
              </a:rPr>
              <a:t>, reservado. </a:t>
            </a:r>
            <a:endParaRPr lang="es-MX" b="1" dirty="0" smtClean="0">
              <a:latin typeface="Times New Roman" panose="02020603050405020304" pitchFamily="18" charset="0"/>
              <a:cs typeface="Times New Roman" panose="02020603050405020304" pitchFamily="18" charset="0"/>
            </a:endParaRPr>
          </a:p>
          <a:p>
            <a:r>
              <a:rPr lang="es-MX" b="1" dirty="0" smtClean="0">
                <a:latin typeface="Times New Roman" panose="02020603050405020304" pitchFamily="18" charset="0"/>
                <a:cs typeface="Times New Roman" panose="02020603050405020304" pitchFamily="18" charset="0"/>
              </a:rPr>
              <a:t>2</a:t>
            </a:r>
            <a:r>
              <a:rPr lang="es-MX" b="1" dirty="0">
                <a:latin typeface="Times New Roman" panose="02020603050405020304" pitchFamily="18" charset="0"/>
                <a:cs typeface="Times New Roman" panose="02020603050405020304" pitchFamily="18" charset="0"/>
              </a:rPr>
              <a:t>. </a:t>
            </a:r>
            <a:r>
              <a:rPr lang="es-MX" b="1" dirty="0" smtClean="0">
                <a:latin typeface="Times New Roman" panose="02020603050405020304" pitchFamily="18" charset="0"/>
                <a:cs typeface="Times New Roman" panose="02020603050405020304" pitchFamily="18" charset="0"/>
              </a:rPr>
              <a:t>Dícese </a:t>
            </a:r>
            <a:r>
              <a:rPr lang="es-MX" b="1" dirty="0">
                <a:latin typeface="Times New Roman" panose="02020603050405020304" pitchFamily="18" charset="0"/>
                <a:cs typeface="Times New Roman" panose="02020603050405020304" pitchFamily="18" charset="0"/>
              </a:rPr>
              <a:t>de lo que es impenetrable o de </a:t>
            </a:r>
            <a:r>
              <a:rPr lang="es-MX" b="1" dirty="0" smtClean="0">
                <a:latin typeface="Times New Roman" panose="02020603050405020304" pitchFamily="18" charset="0"/>
                <a:cs typeface="Times New Roman" panose="02020603050405020304" pitchFamily="18" charset="0"/>
              </a:rPr>
              <a:t>difícil </a:t>
            </a:r>
            <a:r>
              <a:rPr lang="es-MX" b="1" dirty="0">
                <a:latin typeface="Times New Roman" panose="02020603050405020304" pitchFamily="18" charset="0"/>
                <a:cs typeface="Times New Roman" panose="02020603050405020304" pitchFamily="18" charset="0"/>
              </a:rPr>
              <a:t>acceso para la mente. </a:t>
            </a:r>
            <a:endParaRPr lang="es-MX" b="1" dirty="0" smtClean="0">
              <a:latin typeface="Times New Roman" panose="02020603050405020304" pitchFamily="18" charset="0"/>
              <a:cs typeface="Times New Roman" panose="02020603050405020304" pitchFamily="18" charset="0"/>
            </a:endParaRPr>
          </a:p>
          <a:p>
            <a:r>
              <a:rPr lang="es-MX" b="1" dirty="0" smtClean="0">
                <a:latin typeface="Times New Roman" panose="02020603050405020304" pitchFamily="18" charset="0"/>
                <a:cs typeface="Times New Roman" panose="02020603050405020304" pitchFamily="18" charset="0"/>
              </a:rPr>
              <a:t>3</a:t>
            </a:r>
            <a:r>
              <a:rPr lang="es-MX" b="1" dirty="0">
                <a:latin typeface="Times New Roman" panose="02020603050405020304" pitchFamily="18" charset="0"/>
                <a:cs typeface="Times New Roman" panose="02020603050405020304" pitchFamily="18" charset="0"/>
              </a:rPr>
              <a:t>. Dícese de la doctrina que los filósofos de la antigüedad no comunicaban sino a corto número de sus discípulos</a:t>
            </a:r>
            <a:r>
              <a:rPr lang="es-MX" b="1" dirty="0" smtClean="0">
                <a:latin typeface="Times New Roman" panose="02020603050405020304" pitchFamily="18" charset="0"/>
                <a:cs typeface="Times New Roman" panose="02020603050405020304" pitchFamily="18" charset="0"/>
              </a:rPr>
              <a:t>.</a:t>
            </a:r>
          </a:p>
          <a:p>
            <a:r>
              <a:rPr lang="es-MX" b="1" dirty="0" smtClean="0">
                <a:latin typeface="Times New Roman" panose="02020603050405020304" pitchFamily="18" charset="0"/>
                <a:cs typeface="Times New Roman" panose="02020603050405020304" pitchFamily="18" charset="0"/>
              </a:rPr>
              <a:t>4</a:t>
            </a:r>
            <a:r>
              <a:rPr lang="es-MX" b="1" dirty="0">
                <a:latin typeface="Times New Roman" panose="02020603050405020304" pitchFamily="18" charset="0"/>
                <a:cs typeface="Times New Roman" panose="02020603050405020304" pitchFamily="18" charset="0"/>
              </a:rPr>
              <a:t>. Dícese de cualquier doctrina que se transmite oralmente a los iniciados.</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4031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F7DD28EA-2AFC-4C21-AE74-C6055BE8F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008094" y="228599"/>
            <a:ext cx="7431741" cy="1533245"/>
          </a:xfrm>
        </p:spPr>
        <p:txBody>
          <a:bodyPr/>
          <a:lstStyle/>
          <a:p>
            <a:r>
              <a:rPr lang="es-MX" dirty="0" smtClean="0">
                <a:latin typeface="Times New Roman" panose="02020603050405020304" pitchFamily="18" charset="0"/>
                <a:cs typeface="Times New Roman" panose="02020603050405020304" pitchFamily="18" charset="0"/>
              </a:rPr>
              <a:t>Esoterismo</a:t>
            </a:r>
            <a:endParaRPr lang="es-MX"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747682" y="2294965"/>
            <a:ext cx="6400800" cy="3048000"/>
          </a:xfrm>
        </p:spPr>
        <p:txBody>
          <a:bodyPr>
            <a:normAutofit fontScale="92500"/>
          </a:bodyPr>
          <a:lstStyle/>
          <a:p>
            <a:r>
              <a:rPr lang="es-MX" b="1" dirty="0" smtClean="0">
                <a:latin typeface="Times New Roman" panose="02020603050405020304" pitchFamily="18" charset="0"/>
                <a:cs typeface="Times New Roman" panose="02020603050405020304" pitchFamily="18" charset="0"/>
              </a:rPr>
              <a:t>Se </a:t>
            </a:r>
            <a:r>
              <a:rPr lang="es-MX" b="1" dirty="0">
                <a:latin typeface="Times New Roman" panose="02020603050405020304" pitchFamily="18" charset="0"/>
                <a:cs typeface="Times New Roman" panose="02020603050405020304" pitchFamily="18" charset="0"/>
              </a:rPr>
              <a:t>trata del estudio de la realidad esotérica, es decir, de la Realidad Interior. Esa realidad ha sido llamada Metafísica en otros tiempos y ahora Psíquica</a:t>
            </a:r>
            <a:r>
              <a:rPr lang="es-MX" b="1" dirty="0" smtClean="0">
                <a:latin typeface="Times New Roman" panose="02020603050405020304" pitchFamily="18" charset="0"/>
                <a:cs typeface="Times New Roman" panose="02020603050405020304" pitchFamily="18" charset="0"/>
              </a:rPr>
              <a:t>.</a:t>
            </a:r>
          </a:p>
          <a:p>
            <a:r>
              <a:rPr lang="es-MX" b="1" dirty="0">
                <a:latin typeface="Times New Roman" panose="02020603050405020304" pitchFamily="18" charset="0"/>
                <a:cs typeface="Times New Roman" panose="02020603050405020304" pitchFamily="18" charset="0"/>
              </a:rPr>
              <a:t>En contraste con la Realidad Externa, exotérica, la Realidad Interna es invisible, no es perceptible por lo sentidos físicos. El alma, la mente, nuestra conciencia, no la percibimos. Sólo vemos el cuerpo movido por una voluntad .</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9523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F7DD28EA-2AFC-4C21-AE74-C6055BE8F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14500" y="430306"/>
            <a:ext cx="8763000" cy="1519798"/>
          </a:xfrm>
        </p:spPr>
        <p:txBody>
          <a:bodyPr/>
          <a:lstStyle/>
          <a:p>
            <a:r>
              <a:rPr lang="es-MX" dirty="0" smtClean="0">
                <a:latin typeface="Times New Roman" panose="02020603050405020304" pitchFamily="18" charset="0"/>
                <a:cs typeface="Times New Roman" panose="02020603050405020304" pitchFamily="18" charset="0"/>
              </a:rPr>
              <a:t>Esoterismo</a:t>
            </a:r>
            <a:endParaRPr lang="es-MX"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747683" y="2456329"/>
            <a:ext cx="6400800" cy="3048000"/>
          </a:xfrm>
        </p:spPr>
        <p:txBody>
          <a:bodyPr>
            <a:normAutofit/>
          </a:bodyPr>
          <a:lstStyle/>
          <a:p>
            <a:r>
              <a:rPr lang="es-MX" b="1" dirty="0">
                <a:latin typeface="Times New Roman" panose="02020603050405020304" pitchFamily="18" charset="0"/>
                <a:cs typeface="Times New Roman" panose="02020603050405020304" pitchFamily="18" charset="0"/>
              </a:rPr>
              <a:t>Se trata de traspasar lo visible para acceder al reino de lo invisible, la causa de donde surgen los </a:t>
            </a:r>
            <a:r>
              <a:rPr lang="es-MX" b="1" dirty="0" smtClean="0">
                <a:latin typeface="Times New Roman" panose="02020603050405020304" pitchFamily="18" charset="0"/>
                <a:cs typeface="Times New Roman" panose="02020603050405020304" pitchFamily="18" charset="0"/>
              </a:rPr>
              <a:t>efectos. </a:t>
            </a:r>
            <a:r>
              <a:rPr lang="es-MX" b="1" dirty="0">
                <a:latin typeface="Times New Roman" panose="02020603050405020304" pitchFamily="18" charset="0"/>
                <a:cs typeface="Times New Roman" panose="02020603050405020304" pitchFamily="18" charset="0"/>
              </a:rPr>
              <a:t>Esa realidad invisible, esa otra dimensión, es la materia del estudio</a:t>
            </a:r>
            <a:r>
              <a:rPr lang="es-MX" b="1" dirty="0" smtClean="0">
                <a:latin typeface="Times New Roman" panose="02020603050405020304" pitchFamily="18" charset="0"/>
                <a:cs typeface="Times New Roman" panose="02020603050405020304" pitchFamily="18" charset="0"/>
              </a:rPr>
              <a:t>.</a:t>
            </a:r>
            <a:r>
              <a:rPr lang="es-MX" b="1" dirty="0">
                <a:latin typeface="Times New Roman" panose="02020603050405020304" pitchFamily="18" charset="0"/>
                <a:cs typeface="Times New Roman" panose="02020603050405020304" pitchFamily="18" charset="0"/>
              </a:rPr>
              <a:t> </a:t>
            </a:r>
            <a:endParaRPr lang="es-MX" b="1" dirty="0" smtClean="0">
              <a:latin typeface="Times New Roman" panose="02020603050405020304" pitchFamily="18" charset="0"/>
              <a:cs typeface="Times New Roman" panose="02020603050405020304" pitchFamily="18" charset="0"/>
            </a:endParaRPr>
          </a:p>
          <a:p>
            <a:r>
              <a:rPr lang="es-MX" b="1" dirty="0" smtClean="0">
                <a:latin typeface="Times New Roman" panose="02020603050405020304" pitchFamily="18" charset="0"/>
                <a:cs typeface="Times New Roman" panose="02020603050405020304" pitchFamily="18" charset="0"/>
              </a:rPr>
              <a:t>La </a:t>
            </a:r>
            <a:r>
              <a:rPr lang="es-MX" b="1" dirty="0">
                <a:latin typeface="Times New Roman" panose="02020603050405020304" pitchFamily="18" charset="0"/>
                <a:cs typeface="Times New Roman" panose="02020603050405020304" pitchFamily="18" charset="0"/>
              </a:rPr>
              <a:t>práctica esotérica es pues el desarrollo del conocimiento, el incremento de conciencia, el activar todo ese potencial enorme que está latente en nuestro interior. </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0124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F7DD28EA-2AFC-4C21-AE74-C6055BE8F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789" y="914400"/>
            <a:ext cx="3407242"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820" y="914400"/>
            <a:ext cx="3508314"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299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F7DD28EA-2AFC-4C21-AE74-C6055BE8F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914400"/>
            <a:ext cx="3407242"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515" y="666750"/>
            <a:ext cx="84963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101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F7DD28EA-2AFC-4C21-AE74-C6055BE8F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30" y="954741"/>
            <a:ext cx="850582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952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F7DD28EA-2AFC-4C21-AE74-C6055BE8F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118" y="609600"/>
            <a:ext cx="3959574"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282" y="609600"/>
            <a:ext cx="3972542"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847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F7DD28EA-2AFC-4C21-AE74-C6055BE8F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72671" y="476904"/>
            <a:ext cx="9144000" cy="2387600"/>
          </a:xfrm>
        </p:spPr>
        <p:txBody>
          <a:bodyPr/>
          <a:lstStyle/>
          <a:p>
            <a:r>
              <a:rPr lang="es-MX" dirty="0" smtClean="0">
                <a:latin typeface="Times New Roman" panose="02020603050405020304" pitchFamily="18" charset="0"/>
                <a:cs typeface="Times New Roman" panose="02020603050405020304" pitchFamily="18" charset="0"/>
              </a:rPr>
              <a:t>¿Que dice la palabra de Dios sobre esto?</a:t>
            </a:r>
            <a:endParaRPr lang="es-MX"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209800" y="2985247"/>
            <a:ext cx="7109012" cy="3567953"/>
          </a:xfrm>
        </p:spPr>
        <p:txBody>
          <a:bodyPr>
            <a:normAutofit/>
          </a:bodyPr>
          <a:lstStyle/>
          <a:p>
            <a:r>
              <a:rPr lang="es-MX" b="1" dirty="0">
                <a:latin typeface="Times New Roman" panose="02020603050405020304" pitchFamily="18" charset="0"/>
                <a:cs typeface="Times New Roman" panose="02020603050405020304" pitchFamily="18" charset="0"/>
              </a:rPr>
              <a:t>Apocalipsis 21:8</a:t>
            </a:r>
          </a:p>
          <a:p>
            <a:r>
              <a:rPr lang="es-MX" dirty="0">
                <a:latin typeface="Times New Roman" panose="02020603050405020304" pitchFamily="18" charset="0"/>
                <a:cs typeface="Times New Roman" panose="02020603050405020304" pitchFamily="18" charset="0"/>
              </a:rPr>
              <a:t>Reina-Valera 1960 (RVR1960)</a:t>
            </a:r>
          </a:p>
          <a:p>
            <a:r>
              <a:rPr lang="es-MX" b="1" baseline="30000" dirty="0">
                <a:latin typeface="Times New Roman" panose="02020603050405020304" pitchFamily="18" charset="0"/>
                <a:cs typeface="Times New Roman" panose="02020603050405020304" pitchFamily="18" charset="0"/>
              </a:rPr>
              <a:t>8 </a:t>
            </a:r>
            <a:r>
              <a:rPr lang="es-MX" dirty="0">
                <a:latin typeface="Times New Roman" panose="02020603050405020304" pitchFamily="18" charset="0"/>
                <a:cs typeface="Times New Roman" panose="02020603050405020304" pitchFamily="18" charset="0"/>
              </a:rPr>
              <a:t>Pero los cobardes e incrédulos, los abominables y homicidas, los fornicarios y </a:t>
            </a:r>
            <a:r>
              <a:rPr lang="es-MX" i="1" u="sng" dirty="0">
                <a:latin typeface="Times New Roman" panose="02020603050405020304" pitchFamily="18" charset="0"/>
                <a:cs typeface="Times New Roman" panose="02020603050405020304" pitchFamily="18" charset="0"/>
              </a:rPr>
              <a:t>hechiceros</a:t>
            </a:r>
            <a:r>
              <a:rPr lang="es-MX" dirty="0">
                <a:latin typeface="Times New Roman" panose="02020603050405020304" pitchFamily="18" charset="0"/>
                <a:cs typeface="Times New Roman" panose="02020603050405020304" pitchFamily="18" charset="0"/>
              </a:rPr>
              <a:t>, los idólatras y todos los mentirosos tendrán su parte en el lago que arde con fuego y azufre, que es la muerte segunda.</a:t>
            </a:r>
          </a:p>
        </p:txBody>
      </p:sp>
    </p:spTree>
    <p:extLst>
      <p:ext uri="{BB962C8B-B14F-4D97-AF65-F5344CB8AC3E}">
        <p14:creationId xmlns:p14="http://schemas.microsoft.com/office/powerpoint/2010/main" val="463672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2E72DCDD-4997-432A-B7FC-7C291AE54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 xmlns:a16="http://schemas.microsoft.com/office/drawing/2014/main" id="{401BBDDC-1284-4F91-844B-59C2A2D2D05A}"/>
              </a:ext>
            </a:extLst>
          </p:cNvPr>
          <p:cNvSpPr txBox="1"/>
          <p:nvPr/>
        </p:nvSpPr>
        <p:spPr>
          <a:xfrm>
            <a:off x="457200" y="6227160"/>
            <a:ext cx="6568440" cy="338554"/>
          </a:xfrm>
          <a:prstGeom prst="rect">
            <a:avLst/>
          </a:prstGeom>
          <a:noFill/>
        </p:spPr>
        <p:txBody>
          <a:bodyPr wrap="square" rtlCol="0">
            <a:spAutoFit/>
          </a:bodyPr>
          <a:lstStyle/>
          <a:p>
            <a:r>
              <a:rPr lang="es-MX" sz="1600" dirty="0">
                <a:solidFill>
                  <a:schemeClr val="bg1"/>
                </a:solidFill>
                <a:latin typeface="Arial" panose="020B0604020202020204" pitchFamily="34" charset="0"/>
                <a:cs typeface="Arial" panose="020B0604020202020204" pitchFamily="34" charset="0"/>
              </a:rPr>
              <a:t>INSTITUTO DE LIDERES CRISTIANOS</a:t>
            </a:r>
          </a:p>
        </p:txBody>
      </p:sp>
      <p:cxnSp>
        <p:nvCxnSpPr>
          <p:cNvPr id="7" name="Conector recto 6">
            <a:extLst>
              <a:ext uri="{FF2B5EF4-FFF2-40B4-BE49-F238E27FC236}">
                <a16:creationId xmlns="" xmlns:a16="http://schemas.microsoft.com/office/drawing/2014/main" id="{1518A944-31DF-4F70-A542-0FA15CD1EFE1}"/>
              </a:ext>
            </a:extLst>
          </p:cNvPr>
          <p:cNvCxnSpPr/>
          <p:nvPr/>
        </p:nvCxnSpPr>
        <p:spPr>
          <a:xfrm>
            <a:off x="591125" y="6578147"/>
            <a:ext cx="10252364"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9" name="Rectangle 11">
            <a:extLst>
              <a:ext uri="{FF2B5EF4-FFF2-40B4-BE49-F238E27FC236}">
                <a16:creationId xmlns="" xmlns:a16="http://schemas.microsoft.com/office/drawing/2014/main" id="{8BEF7796-7E48-0A4F-A211-7BF9B11D8E3D}"/>
              </a:ext>
            </a:extLst>
          </p:cNvPr>
          <p:cNvSpPr/>
          <p:nvPr/>
        </p:nvSpPr>
        <p:spPr>
          <a:xfrm>
            <a:off x="2259106" y="1196788"/>
            <a:ext cx="6835377" cy="4524315"/>
          </a:xfrm>
          <a:prstGeom prst="rect">
            <a:avLst/>
          </a:prstGeom>
        </p:spPr>
        <p:txBody>
          <a:bodyPr wrap="square">
            <a:spAutoFit/>
          </a:bodyPr>
          <a:lstStyle/>
          <a:p>
            <a:pPr algn="ctr"/>
            <a:r>
              <a:rPr lang="es-MX" sz="2400" b="1" dirty="0" smtClean="0">
                <a:latin typeface="Times New Roman" panose="02020603050405020304" pitchFamily="18" charset="0"/>
                <a:cs typeface="Times New Roman" panose="02020603050405020304" pitchFamily="18" charset="0"/>
              </a:rPr>
              <a:t>Deuteronomio 18:10-12</a:t>
            </a:r>
          </a:p>
          <a:p>
            <a:pPr algn="ctr"/>
            <a:r>
              <a:rPr lang="es-MX" sz="2400" dirty="0" smtClean="0">
                <a:latin typeface="Times New Roman" panose="02020603050405020304" pitchFamily="18" charset="0"/>
                <a:cs typeface="Times New Roman" panose="02020603050405020304" pitchFamily="18" charset="0"/>
              </a:rPr>
              <a:t>Reina-Valera 1960 (RVR1960)</a:t>
            </a:r>
          </a:p>
          <a:p>
            <a:pPr algn="ctr"/>
            <a:endParaRPr lang="es-MX" sz="2400" dirty="0" smtClean="0">
              <a:latin typeface="Times New Roman" panose="02020603050405020304" pitchFamily="18" charset="0"/>
              <a:cs typeface="Times New Roman" panose="02020603050405020304" pitchFamily="18" charset="0"/>
            </a:endParaRPr>
          </a:p>
          <a:p>
            <a:pPr algn="ctr"/>
            <a:r>
              <a:rPr lang="es-MX" sz="2400" b="1" baseline="30000" dirty="0" smtClean="0">
                <a:latin typeface="Times New Roman" panose="02020603050405020304" pitchFamily="18" charset="0"/>
                <a:cs typeface="Times New Roman" panose="02020603050405020304" pitchFamily="18" charset="0"/>
              </a:rPr>
              <a:t>10 </a:t>
            </a:r>
            <a:r>
              <a:rPr lang="es-MX" sz="2400" dirty="0" smtClean="0">
                <a:latin typeface="Times New Roman" panose="02020603050405020304" pitchFamily="18" charset="0"/>
                <a:cs typeface="Times New Roman" panose="02020603050405020304" pitchFamily="18" charset="0"/>
              </a:rPr>
              <a:t>No sea hallado en ti quien haga pasar a su hijo o a su hija por el fuego, ni quien practique adivinación, ni agorero, ni sortílego, ni hechicero,</a:t>
            </a:r>
          </a:p>
          <a:p>
            <a:pPr algn="ctr"/>
            <a:r>
              <a:rPr lang="es-MX" sz="2400" b="1" baseline="30000" dirty="0" smtClean="0">
                <a:latin typeface="Times New Roman" panose="02020603050405020304" pitchFamily="18" charset="0"/>
                <a:cs typeface="Times New Roman" panose="02020603050405020304" pitchFamily="18" charset="0"/>
              </a:rPr>
              <a:t>11 </a:t>
            </a:r>
            <a:r>
              <a:rPr lang="es-MX" sz="2400" dirty="0" smtClean="0">
                <a:latin typeface="Times New Roman" panose="02020603050405020304" pitchFamily="18" charset="0"/>
                <a:cs typeface="Times New Roman" panose="02020603050405020304" pitchFamily="18" charset="0"/>
              </a:rPr>
              <a:t>ni encantador, ni adivino, ni mago, ni quien consulte a los muertos.</a:t>
            </a:r>
          </a:p>
          <a:p>
            <a:pPr algn="ctr"/>
            <a:r>
              <a:rPr lang="es-MX" sz="2400" b="1" baseline="30000" dirty="0" smtClean="0">
                <a:latin typeface="Times New Roman" panose="02020603050405020304" pitchFamily="18" charset="0"/>
                <a:cs typeface="Times New Roman" panose="02020603050405020304" pitchFamily="18" charset="0"/>
              </a:rPr>
              <a:t>12 </a:t>
            </a:r>
            <a:r>
              <a:rPr lang="es-MX" sz="2400" dirty="0" smtClean="0">
                <a:latin typeface="Times New Roman" panose="02020603050405020304" pitchFamily="18" charset="0"/>
                <a:cs typeface="Times New Roman" panose="02020603050405020304" pitchFamily="18" charset="0"/>
              </a:rPr>
              <a:t>Porque es abominación para con Jehová cualquiera que hace estas cosas, y por estas abominaciones Jehová tu Dios echa estas naciones de delante de ti.</a:t>
            </a:r>
          </a:p>
          <a:p>
            <a:pPr algn="ctr"/>
            <a:endParaRPr lang="en-US" sz="2400" dirty="0">
              <a:solidFill>
                <a:schemeClr val="bg1"/>
              </a:solidFill>
            </a:endParaRPr>
          </a:p>
        </p:txBody>
      </p:sp>
    </p:spTree>
    <p:extLst>
      <p:ext uri="{BB962C8B-B14F-4D97-AF65-F5344CB8AC3E}">
        <p14:creationId xmlns:p14="http://schemas.microsoft.com/office/powerpoint/2010/main" val="3892916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2E72DCDD-4997-432A-B7FC-7C291AE54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 xmlns:a16="http://schemas.microsoft.com/office/drawing/2014/main" id="{401BBDDC-1284-4F91-844B-59C2A2D2D05A}"/>
              </a:ext>
            </a:extLst>
          </p:cNvPr>
          <p:cNvSpPr txBox="1"/>
          <p:nvPr/>
        </p:nvSpPr>
        <p:spPr>
          <a:xfrm>
            <a:off x="457200" y="6227160"/>
            <a:ext cx="6568440" cy="338554"/>
          </a:xfrm>
          <a:prstGeom prst="rect">
            <a:avLst/>
          </a:prstGeom>
          <a:noFill/>
        </p:spPr>
        <p:txBody>
          <a:bodyPr wrap="square" rtlCol="0">
            <a:spAutoFit/>
          </a:bodyPr>
          <a:lstStyle/>
          <a:p>
            <a:r>
              <a:rPr lang="es-MX" sz="1600" dirty="0">
                <a:solidFill>
                  <a:schemeClr val="bg1"/>
                </a:solidFill>
                <a:latin typeface="Arial" panose="020B0604020202020204" pitchFamily="34" charset="0"/>
                <a:cs typeface="Arial" panose="020B0604020202020204" pitchFamily="34" charset="0"/>
              </a:rPr>
              <a:t>INSTITUTO DE LIDERES CRISTIANOS</a:t>
            </a:r>
          </a:p>
        </p:txBody>
      </p:sp>
      <p:cxnSp>
        <p:nvCxnSpPr>
          <p:cNvPr id="7" name="Conector recto 6">
            <a:extLst>
              <a:ext uri="{FF2B5EF4-FFF2-40B4-BE49-F238E27FC236}">
                <a16:creationId xmlns="" xmlns:a16="http://schemas.microsoft.com/office/drawing/2014/main" id="{1518A944-31DF-4F70-A542-0FA15CD1EFE1}"/>
              </a:ext>
            </a:extLst>
          </p:cNvPr>
          <p:cNvCxnSpPr/>
          <p:nvPr/>
        </p:nvCxnSpPr>
        <p:spPr>
          <a:xfrm>
            <a:off x="591125" y="6578147"/>
            <a:ext cx="10252364"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8" name="CuadroTexto 7">
            <a:extLst>
              <a:ext uri="{FF2B5EF4-FFF2-40B4-BE49-F238E27FC236}">
                <a16:creationId xmlns="" xmlns:a16="http://schemas.microsoft.com/office/drawing/2014/main" id="{DE9CA41E-5C43-48D1-B717-A716C4646AFE}"/>
              </a:ext>
            </a:extLst>
          </p:cNvPr>
          <p:cNvSpPr txBox="1"/>
          <p:nvPr/>
        </p:nvSpPr>
        <p:spPr>
          <a:xfrm>
            <a:off x="693576" y="2286705"/>
            <a:ext cx="10804848" cy="1733680"/>
          </a:xfrm>
          <a:prstGeom prst="rect">
            <a:avLst/>
          </a:prstGeom>
          <a:noFill/>
        </p:spPr>
        <p:txBody>
          <a:bodyPr wrap="square" rtlCol="0">
            <a:spAutoFit/>
          </a:bodyPr>
          <a:lstStyle/>
          <a:p>
            <a:pPr algn="ctr"/>
            <a:r>
              <a:rPr lang="es-MX" sz="10666" b="1" dirty="0" smtClean="0">
                <a:solidFill>
                  <a:schemeClr val="bg1"/>
                </a:solidFill>
                <a:latin typeface="Arial" panose="020B0604020202020204" pitchFamily="34" charset="0"/>
                <a:ea typeface="Lato" panose="020F0502020204030203" pitchFamily="34" charset="0"/>
                <a:cs typeface="Arial" panose="020B0604020202020204" pitchFamily="34" charset="0"/>
              </a:rPr>
              <a:t>Oremos</a:t>
            </a:r>
            <a:endParaRPr lang="es-MX" sz="10666" b="1" dirty="0">
              <a:solidFill>
                <a:schemeClr val="bg1"/>
              </a:solidFill>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1325520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2E72DCDD-4997-432A-B7FC-7C291AE54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 xmlns:a16="http://schemas.microsoft.com/office/drawing/2014/main" id="{401BBDDC-1284-4F91-844B-59C2A2D2D05A}"/>
              </a:ext>
            </a:extLst>
          </p:cNvPr>
          <p:cNvSpPr txBox="1"/>
          <p:nvPr/>
        </p:nvSpPr>
        <p:spPr>
          <a:xfrm>
            <a:off x="457200" y="6227160"/>
            <a:ext cx="6568440" cy="338554"/>
          </a:xfrm>
          <a:prstGeom prst="rect">
            <a:avLst/>
          </a:prstGeom>
          <a:noFill/>
        </p:spPr>
        <p:txBody>
          <a:bodyPr wrap="square" rtlCol="0">
            <a:spAutoFit/>
          </a:bodyPr>
          <a:lstStyle/>
          <a:p>
            <a:r>
              <a:rPr lang="es-MX" sz="1600" dirty="0">
                <a:solidFill>
                  <a:schemeClr val="bg1"/>
                </a:solidFill>
                <a:latin typeface="Arial" panose="020B0604020202020204" pitchFamily="34" charset="0"/>
                <a:cs typeface="Arial" panose="020B0604020202020204" pitchFamily="34" charset="0"/>
              </a:rPr>
              <a:t>INSTITUTO DE LIDERES CRISTIANOS</a:t>
            </a:r>
          </a:p>
        </p:txBody>
      </p:sp>
      <p:cxnSp>
        <p:nvCxnSpPr>
          <p:cNvPr id="7" name="Conector recto 6">
            <a:extLst>
              <a:ext uri="{FF2B5EF4-FFF2-40B4-BE49-F238E27FC236}">
                <a16:creationId xmlns="" xmlns:a16="http://schemas.microsoft.com/office/drawing/2014/main" id="{1518A944-31DF-4F70-A542-0FA15CD1EFE1}"/>
              </a:ext>
            </a:extLst>
          </p:cNvPr>
          <p:cNvCxnSpPr/>
          <p:nvPr/>
        </p:nvCxnSpPr>
        <p:spPr>
          <a:xfrm>
            <a:off x="591125" y="6578147"/>
            <a:ext cx="10252364"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8" name="CuadroTexto 7">
            <a:extLst>
              <a:ext uri="{FF2B5EF4-FFF2-40B4-BE49-F238E27FC236}">
                <a16:creationId xmlns="" xmlns:a16="http://schemas.microsoft.com/office/drawing/2014/main" id="{DE9CA41E-5C43-48D1-B717-A716C4646AFE}"/>
              </a:ext>
            </a:extLst>
          </p:cNvPr>
          <p:cNvSpPr txBox="1"/>
          <p:nvPr/>
        </p:nvSpPr>
        <p:spPr>
          <a:xfrm>
            <a:off x="693576" y="1560567"/>
            <a:ext cx="10804848" cy="3375026"/>
          </a:xfrm>
          <a:prstGeom prst="rect">
            <a:avLst/>
          </a:prstGeom>
          <a:noFill/>
        </p:spPr>
        <p:txBody>
          <a:bodyPr wrap="square" rtlCol="0">
            <a:spAutoFit/>
          </a:bodyPr>
          <a:lstStyle/>
          <a:p>
            <a:pPr algn="ctr"/>
            <a:r>
              <a:rPr lang="es-MX" sz="10666" b="1" dirty="0" smtClean="0">
                <a:solidFill>
                  <a:schemeClr val="bg1"/>
                </a:solidFill>
                <a:latin typeface="Arial" panose="020B0604020202020204" pitchFamily="34" charset="0"/>
                <a:ea typeface="Lato" panose="020F0502020204030203" pitchFamily="34" charset="0"/>
                <a:cs typeface="Arial" panose="020B0604020202020204" pitchFamily="34" charset="0"/>
              </a:rPr>
              <a:t>Gracias y bendiciones</a:t>
            </a:r>
            <a:endParaRPr lang="es-MX" sz="10666" b="1" dirty="0">
              <a:solidFill>
                <a:schemeClr val="bg1"/>
              </a:solidFill>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151404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2E72DCDD-4997-432A-B7FC-7C291AE54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 xmlns:a16="http://schemas.microsoft.com/office/drawing/2014/main" id="{401BBDDC-1284-4F91-844B-59C2A2D2D05A}"/>
              </a:ext>
            </a:extLst>
          </p:cNvPr>
          <p:cNvSpPr txBox="1"/>
          <p:nvPr/>
        </p:nvSpPr>
        <p:spPr>
          <a:xfrm>
            <a:off x="457200" y="6227163"/>
            <a:ext cx="6568440" cy="338554"/>
          </a:xfrm>
          <a:prstGeom prst="rect">
            <a:avLst/>
          </a:prstGeom>
          <a:noFill/>
        </p:spPr>
        <p:txBody>
          <a:bodyPr wrap="square" rtlCol="0">
            <a:spAutoFit/>
          </a:bodyPr>
          <a:lstStyle/>
          <a:p>
            <a:r>
              <a:rPr lang="es-MX" sz="1600" dirty="0">
                <a:solidFill>
                  <a:schemeClr val="bg1"/>
                </a:solidFill>
                <a:latin typeface="Arial" panose="020B0604020202020204" pitchFamily="34" charset="0"/>
                <a:cs typeface="Arial" panose="020B0604020202020204" pitchFamily="34" charset="0"/>
              </a:rPr>
              <a:t>INSTITUTO DE LIDERES CRISTIANOS</a:t>
            </a:r>
          </a:p>
        </p:txBody>
      </p:sp>
      <p:cxnSp>
        <p:nvCxnSpPr>
          <p:cNvPr id="7" name="Conector recto 6">
            <a:extLst>
              <a:ext uri="{FF2B5EF4-FFF2-40B4-BE49-F238E27FC236}">
                <a16:creationId xmlns="" xmlns:a16="http://schemas.microsoft.com/office/drawing/2014/main" id="{1518A944-31DF-4F70-A542-0FA15CD1EFE1}"/>
              </a:ext>
            </a:extLst>
          </p:cNvPr>
          <p:cNvCxnSpPr/>
          <p:nvPr/>
        </p:nvCxnSpPr>
        <p:spPr>
          <a:xfrm>
            <a:off x="591125" y="6578145"/>
            <a:ext cx="10252364"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9" name="Rectángulo 3">
            <a:extLst>
              <a:ext uri="{FF2B5EF4-FFF2-40B4-BE49-F238E27FC236}">
                <a16:creationId xmlns="" xmlns:a16="http://schemas.microsoft.com/office/drawing/2014/main" id="{D594CBD1-3DE0-4C9B-9183-CC5A9D051771}"/>
              </a:ext>
            </a:extLst>
          </p:cNvPr>
          <p:cNvSpPr/>
          <p:nvPr/>
        </p:nvSpPr>
        <p:spPr>
          <a:xfrm>
            <a:off x="-1" y="1626818"/>
            <a:ext cx="12192001" cy="1877373"/>
          </a:xfrm>
          <a:prstGeom prst="rect">
            <a:avLst/>
          </a:prstGeom>
        </p:spPr>
        <p:txBody>
          <a:bodyPr wrap="square">
            <a:spAutoFit/>
          </a:bodyPr>
          <a:lstStyle/>
          <a:p>
            <a:pPr algn="ctr">
              <a:lnSpc>
                <a:spcPct val="107000"/>
              </a:lnSpc>
              <a:spcBef>
                <a:spcPts val="1600"/>
              </a:spcBef>
            </a:pPr>
            <a:r>
              <a:rPr lang="es-MX" sz="11733" b="1" kern="0" dirty="0" smtClean="0">
                <a:solidFill>
                  <a:schemeClr val="bg1"/>
                </a:solidFill>
                <a:effectLst>
                  <a:outerShdw blurRad="38100" dist="38100" dir="2700000" algn="tl">
                    <a:srgbClr val="000000">
                      <a:alpha val="43137"/>
                    </a:srgbClr>
                  </a:outerShdw>
                </a:effectLst>
                <a:latin typeface="Gabriola" panose="04040605051002020D02" pitchFamily="82" charset="0"/>
                <a:ea typeface="Times New Roman" panose="02020603050405020304" pitchFamily="18" charset="0"/>
                <a:cs typeface="Aharoni" pitchFamily="2" charset="-79"/>
              </a:rPr>
              <a:t>Misticismo y Esoterismo</a:t>
            </a:r>
            <a:endParaRPr lang="es-MX" sz="11733" kern="0" dirty="0">
              <a:solidFill>
                <a:schemeClr val="bg1"/>
              </a:solidFill>
              <a:effectLst>
                <a:outerShdw blurRad="38100" dist="38100" dir="2700000" algn="tl">
                  <a:srgbClr val="000000">
                    <a:alpha val="43137"/>
                  </a:srgbClr>
                </a:outerShdw>
              </a:effectLst>
              <a:latin typeface="Gabriola" panose="04040605051002020D02" pitchFamily="82" charset="0"/>
              <a:ea typeface="Times New Roman" panose="02020603050405020304" pitchFamily="18" charset="0"/>
              <a:cs typeface="Aharoni" pitchFamily="2" charset="-79"/>
            </a:endParaRPr>
          </a:p>
        </p:txBody>
      </p:sp>
    </p:spTree>
    <p:extLst>
      <p:ext uri="{BB962C8B-B14F-4D97-AF65-F5344CB8AC3E}">
        <p14:creationId xmlns:p14="http://schemas.microsoft.com/office/powerpoint/2010/main" val="107955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F7DD28EA-2AFC-4C21-AE74-C6055BE8F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362635" y="0"/>
            <a:ext cx="9144000" cy="2387600"/>
          </a:xfrm>
        </p:spPr>
        <p:txBody>
          <a:bodyPr/>
          <a:lstStyle/>
          <a:p>
            <a:r>
              <a:rPr lang="es-MX" dirty="0" smtClean="0">
                <a:latin typeface="Times New Roman" panose="02020603050405020304" pitchFamily="18" charset="0"/>
                <a:cs typeface="Times New Roman" panose="02020603050405020304" pitchFamily="18" charset="0"/>
              </a:rPr>
              <a:t>Misticismo</a:t>
            </a:r>
            <a:endParaRPr lang="es-MX"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734235" y="2631141"/>
            <a:ext cx="6400800" cy="3048000"/>
          </a:xfrm>
        </p:spPr>
        <p:txBody>
          <a:bodyPr>
            <a:normAutofit/>
          </a:bodyPr>
          <a:lstStyle/>
          <a:p>
            <a:r>
              <a:rPr lang="es-MX" dirty="0" smtClean="0">
                <a:latin typeface="Times New Roman" panose="02020603050405020304" pitchFamily="18" charset="0"/>
                <a:cs typeface="Times New Roman" panose="02020603050405020304" pitchFamily="18" charset="0"/>
              </a:rPr>
              <a:t>-	Doctrina </a:t>
            </a:r>
            <a:r>
              <a:rPr lang="es-MX" dirty="0">
                <a:latin typeface="Times New Roman" panose="02020603050405020304" pitchFamily="18" charset="0"/>
                <a:cs typeface="Times New Roman" panose="02020603050405020304" pitchFamily="18" charset="0"/>
              </a:rPr>
              <a:t>religiosa y filosófica que </a:t>
            </a:r>
            <a:r>
              <a:rPr lang="es-MX" dirty="0" smtClean="0">
                <a:latin typeface="Times New Roman" panose="02020603050405020304" pitchFamily="18" charset="0"/>
                <a:cs typeface="Times New Roman" panose="02020603050405020304" pitchFamily="18" charset="0"/>
              </a:rPr>
              <a:t>	enseña </a:t>
            </a:r>
            <a:r>
              <a:rPr lang="es-MX" dirty="0">
                <a:latin typeface="Times New Roman" panose="02020603050405020304" pitchFamily="18" charset="0"/>
                <a:cs typeface="Times New Roman" panose="02020603050405020304" pitchFamily="18" charset="0"/>
              </a:rPr>
              <a:t>la comunicación directa entre </a:t>
            </a:r>
            <a:r>
              <a:rPr lang="es-MX" dirty="0" smtClean="0">
                <a:latin typeface="Times New Roman" panose="02020603050405020304" pitchFamily="18" charset="0"/>
                <a:cs typeface="Times New Roman" panose="02020603050405020304" pitchFamily="18" charset="0"/>
              </a:rPr>
              <a:t>	el </a:t>
            </a:r>
            <a:r>
              <a:rPr lang="es-MX" dirty="0">
                <a:latin typeface="Times New Roman" panose="02020603050405020304" pitchFamily="18" charset="0"/>
                <a:cs typeface="Times New Roman" panose="02020603050405020304" pitchFamily="18" charset="0"/>
              </a:rPr>
              <a:t>hombre y la divinidad a través de la </a:t>
            </a:r>
            <a:r>
              <a:rPr lang="es-MX" dirty="0" smtClean="0">
                <a:latin typeface="Times New Roman" panose="02020603050405020304" pitchFamily="18" charset="0"/>
                <a:cs typeface="Times New Roman" panose="02020603050405020304" pitchFamily="18" charset="0"/>
              </a:rPr>
              <a:t>	intuición </a:t>
            </a:r>
            <a:r>
              <a:rPr lang="es-MX" dirty="0">
                <a:latin typeface="Times New Roman" panose="02020603050405020304" pitchFamily="18" charset="0"/>
                <a:cs typeface="Times New Roman" panose="02020603050405020304" pitchFamily="18" charset="0"/>
              </a:rPr>
              <a:t>o el </a:t>
            </a:r>
            <a:r>
              <a:rPr lang="es-MX" dirty="0" smtClean="0">
                <a:latin typeface="Times New Roman" panose="02020603050405020304" pitchFamily="18" charset="0"/>
                <a:cs typeface="Times New Roman" panose="02020603050405020304" pitchFamily="18" charset="0"/>
              </a:rPr>
              <a:t>éxtasis</a:t>
            </a:r>
          </a:p>
          <a:p>
            <a:r>
              <a:rPr lang="es-MX" dirty="0" smtClean="0">
                <a:latin typeface="Times New Roman" panose="02020603050405020304" pitchFamily="18" charset="0"/>
                <a:cs typeface="Times New Roman" panose="02020603050405020304" pitchFamily="18" charset="0"/>
              </a:rPr>
              <a:t>-	Estado </a:t>
            </a:r>
            <a:r>
              <a:rPr lang="es-MX" dirty="0">
                <a:latin typeface="Times New Roman" panose="02020603050405020304" pitchFamily="18" charset="0"/>
                <a:cs typeface="Times New Roman" panose="02020603050405020304" pitchFamily="18" charset="0"/>
              </a:rPr>
              <a:t>de perfección religiosa que </a:t>
            </a:r>
            <a:r>
              <a:rPr lang="es-MX" dirty="0" smtClean="0">
                <a:latin typeface="Times New Roman" panose="02020603050405020304" pitchFamily="18" charset="0"/>
                <a:cs typeface="Times New Roman" panose="02020603050405020304" pitchFamily="18" charset="0"/>
              </a:rPr>
              <a:t>	consiste </a:t>
            </a:r>
            <a:r>
              <a:rPr lang="es-MX" dirty="0">
                <a:latin typeface="Times New Roman" panose="02020603050405020304" pitchFamily="18" charset="0"/>
                <a:cs typeface="Times New Roman" panose="02020603050405020304" pitchFamily="18" charset="0"/>
              </a:rPr>
              <a:t>en la unión inefable del alma </a:t>
            </a:r>
            <a:r>
              <a:rPr lang="es-MX" dirty="0" smtClean="0">
                <a:latin typeface="Times New Roman" panose="02020603050405020304" pitchFamily="18" charset="0"/>
                <a:cs typeface="Times New Roman" panose="02020603050405020304" pitchFamily="18" charset="0"/>
              </a:rPr>
              <a:t>	con </a:t>
            </a:r>
            <a:r>
              <a:rPr lang="es-MX" dirty="0">
                <a:latin typeface="Times New Roman" panose="02020603050405020304" pitchFamily="18" charset="0"/>
                <a:cs typeface="Times New Roman" panose="02020603050405020304" pitchFamily="18" charset="0"/>
              </a:rPr>
              <a:t>Dios.</a:t>
            </a:r>
          </a:p>
          <a:p>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2007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F7DD28EA-2AFC-4C21-AE74-C6055BE8F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8" name="Picture 4" descr="http://upload.wikimedia.org/wikipedia/commons/2/26/Michangello-lastJudgment-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609600"/>
            <a:ext cx="5421497" cy="584843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ctrTitle"/>
          </p:nvPr>
        </p:nvSpPr>
        <p:spPr>
          <a:xfrm>
            <a:off x="2209800" y="1371601"/>
            <a:ext cx="7848600" cy="1927225"/>
          </a:xfrm>
        </p:spPr>
        <p:txBody>
          <a:bodyPr>
            <a:normAutofit/>
          </a:bodyPr>
          <a:lstStyle/>
          <a:p>
            <a:pPr algn="r"/>
            <a:r>
              <a:rPr lang="es-MX" sz="2800" dirty="0">
                <a:latin typeface="Times New Roman" panose="02020603050405020304" pitchFamily="18" charset="0"/>
                <a:cs typeface="Times New Roman" panose="02020603050405020304" pitchFamily="18" charset="0"/>
              </a:rPr>
              <a:t>Juicio final</a:t>
            </a:r>
            <a:br>
              <a:rPr lang="es-MX" sz="2800" dirty="0">
                <a:latin typeface="Times New Roman" panose="02020603050405020304" pitchFamily="18" charset="0"/>
                <a:cs typeface="Times New Roman" panose="02020603050405020304" pitchFamily="18" charset="0"/>
              </a:rPr>
            </a:br>
            <a:r>
              <a:rPr lang="es-MX" sz="2800" dirty="0">
                <a:latin typeface="Times New Roman" panose="02020603050405020304" pitchFamily="18" charset="0"/>
                <a:cs typeface="Times New Roman" panose="02020603050405020304" pitchFamily="18" charset="0"/>
              </a:rPr>
              <a:t>- Miguel Ángel</a:t>
            </a:r>
          </a:p>
        </p:txBody>
      </p:sp>
    </p:spTree>
    <p:extLst>
      <p:ext uri="{BB962C8B-B14F-4D97-AF65-F5344CB8AC3E}">
        <p14:creationId xmlns:p14="http://schemas.microsoft.com/office/powerpoint/2010/main" val="801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F7DD28EA-2AFC-4C21-AE74-C6055BE8F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50" name="Picture 2" descr="http://upload.wikimedia.org/wikipedia/commons/e/ec/Jeanne_d%27_Arc_%28Eugene_Thirion%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402" y="683817"/>
            <a:ext cx="4236998" cy="59460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5/51/Virgen_alada_del_Apocal%C3%ADpsis_Miguel_de_Santia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471" y="683817"/>
            <a:ext cx="4520900" cy="577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509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F7DD28EA-2AFC-4C21-AE74-C6055BE8F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r>
              <a:rPr lang="es-MX" i="1" dirty="0">
                <a:latin typeface="Times New Roman" panose="02020603050405020304" pitchFamily="18" charset="0"/>
                <a:cs typeface="Times New Roman" panose="02020603050405020304" pitchFamily="18" charset="0"/>
              </a:rPr>
              <a:t>"MORAL", "ASCÉTICO" Y "MÍSTICO" </a:t>
            </a:r>
            <a:endParaRPr lang="es-MX" dirty="0">
              <a:latin typeface="Times New Roman" panose="02020603050405020304" pitchFamily="18" charset="0"/>
              <a:cs typeface="Times New Roman" panose="02020603050405020304" pitchFamily="18" charset="0"/>
            </a:endParaRPr>
          </a:p>
        </p:txBody>
      </p:sp>
      <p:sp>
        <p:nvSpPr>
          <p:cNvPr id="5" name="Subtitle 2"/>
          <p:cNvSpPr>
            <a:spLocks noGrp="1"/>
          </p:cNvSpPr>
          <p:nvPr>
            <p:ph type="subTitle" idx="1"/>
          </p:nvPr>
        </p:nvSpPr>
        <p:spPr>
          <a:xfrm>
            <a:off x="2209800" y="3505200"/>
            <a:ext cx="6400800" cy="3048000"/>
          </a:xfrm>
        </p:spPr>
        <p:txBody>
          <a:bodyPr>
            <a:normAutofit/>
          </a:bodyPr>
          <a:lstStyle/>
          <a:p>
            <a:pPr marL="342900" indent="-342900">
              <a:buFontTx/>
              <a:buChar char="-"/>
            </a:pPr>
            <a:r>
              <a:rPr lang="es-MX" b="1" dirty="0" smtClean="0">
                <a:latin typeface="Times New Roman" panose="02020603050405020304" pitchFamily="18" charset="0"/>
                <a:cs typeface="Times New Roman" panose="02020603050405020304" pitchFamily="18" charset="0"/>
              </a:rPr>
              <a:t>Moral - Reglas y normas de determinada religión</a:t>
            </a:r>
          </a:p>
          <a:p>
            <a:pPr marL="342900" indent="-342900">
              <a:buFontTx/>
              <a:buChar char="-"/>
            </a:pPr>
            <a:r>
              <a:rPr lang="es-MX" b="1" dirty="0" smtClean="0">
                <a:latin typeface="Times New Roman" panose="02020603050405020304" pitchFamily="18" charset="0"/>
                <a:cs typeface="Times New Roman" panose="02020603050405020304" pitchFamily="18" charset="0"/>
              </a:rPr>
              <a:t>Ascético - Apartamiento del pecado a través de técnicas físico-espirituales (monjes, ermitaños)</a:t>
            </a:r>
          </a:p>
          <a:p>
            <a:pPr marL="342900" indent="-342900">
              <a:buFontTx/>
              <a:buChar char="-"/>
            </a:pPr>
            <a:r>
              <a:rPr lang="es-MX" b="1" dirty="0" smtClean="0">
                <a:latin typeface="Times New Roman" panose="02020603050405020304" pitchFamily="18" charset="0"/>
                <a:cs typeface="Times New Roman" panose="02020603050405020304" pitchFamily="18" charset="0"/>
              </a:rPr>
              <a:t>Místico - Perfección por amor a la Divinidad</a:t>
            </a:r>
            <a:endParaRPr lang="es-MX" dirty="0">
              <a:latin typeface="Times New Roman" panose="02020603050405020304" pitchFamily="18" charset="0"/>
              <a:cs typeface="Times New Roman" panose="02020603050405020304" pitchFamily="18" charset="0"/>
            </a:endParaRPr>
          </a:p>
          <a:p>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4652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F7DD28EA-2AFC-4C21-AE74-C6055BE8F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r>
              <a:rPr lang="es-MX" sz="4800" i="1" dirty="0">
                <a:latin typeface="Times New Roman" panose="02020603050405020304" pitchFamily="18" charset="0"/>
                <a:cs typeface="Times New Roman" panose="02020603050405020304" pitchFamily="18" charset="0"/>
              </a:rPr>
              <a:t>INEFABILIDAD, INTUICIÓN, INESTABILIDAD Y PASIVIDAD</a:t>
            </a:r>
            <a:endParaRPr lang="es-MX" sz="4800" dirty="0">
              <a:latin typeface="Times New Roman" panose="02020603050405020304" pitchFamily="18" charset="0"/>
              <a:cs typeface="Times New Roman" panose="02020603050405020304" pitchFamily="18" charset="0"/>
            </a:endParaRPr>
          </a:p>
        </p:txBody>
      </p:sp>
      <p:sp>
        <p:nvSpPr>
          <p:cNvPr id="5" name="Subtitle 2"/>
          <p:cNvSpPr>
            <a:spLocks noGrp="1"/>
          </p:cNvSpPr>
          <p:nvPr>
            <p:ph type="subTitle" idx="1"/>
          </p:nvPr>
        </p:nvSpPr>
        <p:spPr>
          <a:xfrm>
            <a:off x="2209800" y="3505200"/>
            <a:ext cx="6400800" cy="3048000"/>
          </a:xfrm>
        </p:spPr>
        <p:txBody>
          <a:bodyPr>
            <a:normAutofit/>
          </a:bodyPr>
          <a:lstStyle/>
          <a:p>
            <a:pPr marL="342900" indent="-342900">
              <a:buFontTx/>
              <a:buChar char="-"/>
            </a:pPr>
            <a:r>
              <a:rPr lang="es-MX" i="1" dirty="0" smtClean="0">
                <a:latin typeface="Times New Roman" panose="02020603050405020304" pitchFamily="18" charset="0"/>
                <a:cs typeface="Times New Roman" panose="02020603050405020304" pitchFamily="18" charset="0"/>
              </a:rPr>
              <a:t>No se puede explicar</a:t>
            </a:r>
          </a:p>
          <a:p>
            <a:pPr marL="342900" indent="-342900">
              <a:buFontTx/>
              <a:buChar char="-"/>
            </a:pPr>
            <a:r>
              <a:rPr lang="es-MX" i="1" dirty="0" smtClean="0">
                <a:latin typeface="Times New Roman" panose="02020603050405020304" pitchFamily="18" charset="0"/>
                <a:cs typeface="Times New Roman" panose="02020603050405020304" pitchFamily="18" charset="0"/>
              </a:rPr>
              <a:t>No se razona, solo llega por una repentina revelación intuitiva</a:t>
            </a:r>
          </a:p>
          <a:p>
            <a:pPr marL="342900" indent="-342900">
              <a:buFontTx/>
              <a:buChar char="-"/>
            </a:pPr>
            <a:r>
              <a:rPr lang="es-MX" i="1" dirty="0" smtClean="0">
                <a:latin typeface="Times New Roman" panose="02020603050405020304" pitchFamily="18" charset="0"/>
                <a:cs typeface="Times New Roman" panose="02020603050405020304" pitchFamily="18" charset="0"/>
              </a:rPr>
              <a:t>Es la corta duración del estado</a:t>
            </a:r>
          </a:p>
          <a:p>
            <a:pPr marL="342900" indent="-342900">
              <a:buFontTx/>
              <a:buChar char="-"/>
            </a:pPr>
            <a:r>
              <a:rPr lang="es-MX" i="1" dirty="0" smtClean="0">
                <a:latin typeface="Times New Roman" panose="02020603050405020304" pitchFamily="18" charset="0"/>
                <a:cs typeface="Times New Roman" panose="02020603050405020304" pitchFamily="18" charset="0"/>
              </a:rPr>
              <a:t>El místico no hace nada, queda pasivo, deja que la divinidad haga todo</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010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F7DD28EA-2AFC-4C21-AE74-C6055BE8F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91988" y="336175"/>
            <a:ext cx="8789894" cy="1425669"/>
          </a:xfrm>
        </p:spPr>
        <p:txBody>
          <a:bodyPr/>
          <a:lstStyle/>
          <a:p>
            <a:r>
              <a:rPr lang="es-MX" sz="4800" dirty="0">
                <a:latin typeface="Times New Roman" panose="02020603050405020304" pitchFamily="18" charset="0"/>
                <a:cs typeface="Times New Roman" panose="02020603050405020304" pitchFamily="18" charset="0"/>
              </a:rPr>
              <a:t>Misticismo malo en el cristianismo</a:t>
            </a:r>
          </a:p>
        </p:txBody>
      </p:sp>
      <p:sp>
        <p:nvSpPr>
          <p:cNvPr id="3" name="Subtitle 2"/>
          <p:cNvSpPr>
            <a:spLocks noGrp="1"/>
          </p:cNvSpPr>
          <p:nvPr>
            <p:ph type="subTitle" idx="1"/>
          </p:nvPr>
        </p:nvSpPr>
        <p:spPr>
          <a:xfrm>
            <a:off x="2209800" y="2259106"/>
            <a:ext cx="7135906" cy="4294094"/>
          </a:xfrm>
        </p:spPr>
        <p:txBody>
          <a:bodyPr>
            <a:noAutofit/>
          </a:bodyPr>
          <a:lstStyle/>
          <a:p>
            <a:r>
              <a:rPr lang="es-MX" sz="2800" b="1" dirty="0">
                <a:latin typeface="Times New Roman" panose="02020603050405020304" pitchFamily="18" charset="0"/>
                <a:cs typeface="Times New Roman" panose="02020603050405020304" pitchFamily="18" charset="0"/>
              </a:rPr>
              <a:t>Colosenses 2:18-19</a:t>
            </a:r>
          </a:p>
          <a:p>
            <a:r>
              <a:rPr lang="es-MX" sz="2800" dirty="0">
                <a:latin typeface="Times New Roman" panose="02020603050405020304" pitchFamily="18" charset="0"/>
                <a:cs typeface="Times New Roman" panose="02020603050405020304" pitchFamily="18" charset="0"/>
              </a:rPr>
              <a:t>Reina-Valera 1960 (RVR1960)</a:t>
            </a:r>
          </a:p>
          <a:p>
            <a:r>
              <a:rPr lang="es-MX" sz="2800" b="1" baseline="30000" dirty="0">
                <a:latin typeface="Times New Roman" panose="02020603050405020304" pitchFamily="18" charset="0"/>
                <a:cs typeface="Times New Roman" panose="02020603050405020304" pitchFamily="18" charset="0"/>
              </a:rPr>
              <a:t>18 </a:t>
            </a:r>
            <a:r>
              <a:rPr lang="es-MX" sz="2800" dirty="0">
                <a:latin typeface="Times New Roman" panose="02020603050405020304" pitchFamily="18" charset="0"/>
                <a:cs typeface="Times New Roman" panose="02020603050405020304" pitchFamily="18" charset="0"/>
              </a:rPr>
              <a:t>Nadie os prive de vuestro premio, afectando humildad y culto a los ángeles, entremetiéndose en lo que no ha visto, vanamente hinchado por su propia mente carnal,</a:t>
            </a:r>
          </a:p>
          <a:p>
            <a:r>
              <a:rPr lang="es-MX" sz="2800" b="1" baseline="30000" dirty="0">
                <a:latin typeface="Times New Roman" panose="02020603050405020304" pitchFamily="18" charset="0"/>
                <a:cs typeface="Times New Roman" panose="02020603050405020304" pitchFamily="18" charset="0"/>
              </a:rPr>
              <a:t>19 </a:t>
            </a:r>
            <a:r>
              <a:rPr lang="es-MX" sz="2800" dirty="0">
                <a:latin typeface="Times New Roman" panose="02020603050405020304" pitchFamily="18" charset="0"/>
                <a:cs typeface="Times New Roman" panose="02020603050405020304" pitchFamily="18" charset="0"/>
              </a:rPr>
              <a:t>y no asiéndose de la Cabeza, en virtud de quien todo el cuerpo, nutriéndose y uniéndose por las coyunturas y ligamentos, crece con el crecimiento que da Dios.</a:t>
            </a:r>
          </a:p>
          <a:p>
            <a:endParaRPr lang="es-MX"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778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403</Words>
  <Application>Microsoft Office PowerPoint</Application>
  <PresentationFormat>Panorámica</PresentationFormat>
  <Paragraphs>65</Paragraphs>
  <Slides>21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21</vt:i4>
      </vt:variant>
    </vt:vector>
  </HeadingPairs>
  <TitlesOfParts>
    <vt:vector size="30" baseType="lpstr">
      <vt:lpstr>Aharoni</vt:lpstr>
      <vt:lpstr>Arial</vt:lpstr>
      <vt:lpstr>Arial Black</vt:lpstr>
      <vt:lpstr>Calibri</vt:lpstr>
      <vt:lpstr>Calibri Light</vt:lpstr>
      <vt:lpstr>Gabriola</vt:lpstr>
      <vt:lpstr>Lato</vt:lpstr>
      <vt:lpstr>Times New Roman</vt:lpstr>
      <vt:lpstr>Tema de Office</vt:lpstr>
      <vt:lpstr>Presentación de PowerPoint</vt:lpstr>
      <vt:lpstr>Presentación de PowerPoint</vt:lpstr>
      <vt:lpstr>Presentación de PowerPoint</vt:lpstr>
      <vt:lpstr>Misticismo</vt:lpstr>
      <vt:lpstr>Juicio final - Miguel Ángel</vt:lpstr>
      <vt:lpstr>Presentación de PowerPoint</vt:lpstr>
      <vt:lpstr>"MORAL", "ASCÉTICO" Y "MÍSTICO" </vt:lpstr>
      <vt:lpstr>INEFABILIDAD, INTUICIÓN, INESTABILIDAD Y PASIVIDAD</vt:lpstr>
      <vt:lpstr>Misticismo malo en el cristianismo</vt:lpstr>
      <vt:lpstr>EN LÍNEAS GENERALES, LOS CINCO PILARES DEL MISTICISMO EN LAS RELIGIONES SON:</vt:lpstr>
      <vt:lpstr>Armas no carnales</vt:lpstr>
      <vt:lpstr>Esoterismo</vt:lpstr>
      <vt:lpstr>Esoterismo</vt:lpstr>
      <vt:lpstr>Esoterismo</vt:lpstr>
      <vt:lpstr>Presentación de PowerPoint</vt:lpstr>
      <vt:lpstr>Presentación de PowerPoint</vt:lpstr>
      <vt:lpstr>Presentación de PowerPoint</vt:lpstr>
      <vt:lpstr>Presentación de PowerPoint</vt:lpstr>
      <vt:lpstr>¿Que dice la palabra de Dios sobre esto?</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JULIO CONTRERAS</dc:creator>
  <cp:lastModifiedBy>JULIO CONTRERAS</cp:lastModifiedBy>
  <cp:revision>4</cp:revision>
  <dcterms:created xsi:type="dcterms:W3CDTF">2022-05-08T02:40:19Z</dcterms:created>
  <dcterms:modified xsi:type="dcterms:W3CDTF">2022-05-25T19:20:12Z</dcterms:modified>
</cp:coreProperties>
</file>