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1.jpeg" ContentType="image/jpeg"/>
  <Override PartName="/ppt/media/image2.jpeg" ContentType="image/jpeg"/>
  <Override PartName="/ppt/theme/theme2.xml" ContentType="application/vnd.openxmlformats-officedocument.theme+xml"/>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p:nvPr>
            <p:ph type="sldImg"/>
          </p:nvPr>
        </p:nvSpPr>
        <p:spPr>
          <a:xfrm>
            <a:off x="1143000" y="685800"/>
            <a:ext cx="4572000" cy="3429000"/>
          </a:xfrm>
          <a:prstGeom prst="rect">
            <a:avLst/>
          </a:prstGeom>
        </p:spPr>
        <p:txBody>
          <a:bodyPr/>
          <a:lstStyle/>
          <a:p>
            <a:pPr/>
          </a:p>
        </p:txBody>
      </p:sp>
      <p:sp>
        <p:nvSpPr>
          <p:cNvPr id="143" name="Shape 14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i="1" sz="2400"/>
            </a:lvl1pPr>
          </a:lstStyle>
          <a:p>
            <a:pPr/>
            <a:r>
              <a:t>–Johnny Appleseed</a:t>
            </a:r>
          </a:p>
        </p:txBody>
      </p:sp>
      <p:sp>
        <p:nvSpPr>
          <p:cNvPr id="94" name="“Type a quote here.”"/>
          <p:cNvSpPr txBox="1"/>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Image"/>
          <p:cNvSpPr/>
          <p:nvPr>
            <p:ph type="pic" sz="half" idx="13"/>
          </p:nvPr>
        </p:nvSpPr>
        <p:spPr>
          <a:xfrm>
            <a:off x="1854200" y="1441449"/>
            <a:ext cx="9612314" cy="4889502"/>
          </a:xfrm>
          <a:prstGeom prst="rect">
            <a:avLst/>
          </a:prstGeom>
        </p:spPr>
        <p:txBody>
          <a:bodyPr lIns="91439" tIns="45719" rIns="91439" bIns="45719" anchor="t">
            <a:noAutofit/>
          </a:bodyPr>
          <a:lstStyle/>
          <a:p>
            <a:pPr/>
          </a:p>
        </p:txBody>
      </p:sp>
      <p:sp>
        <p:nvSpPr>
          <p:cNvPr id="118" name="Title Text"/>
          <p:cNvSpPr txBox="1"/>
          <p:nvPr>
            <p:ph type="title"/>
          </p:nvPr>
        </p:nvSpPr>
        <p:spPr>
          <a:xfrm>
            <a:off x="1079500" y="6515100"/>
            <a:ext cx="11176000" cy="1625600"/>
          </a:xfrm>
          <a:prstGeom prst="rect">
            <a:avLst/>
          </a:prstGeom>
        </p:spPr>
        <p:txBody>
          <a:bodyPr anchor="b"/>
          <a:lstStyle>
            <a:lvl1pPr>
              <a:defRPr cap="all" spc="232" sz="5800">
                <a:solidFill>
                  <a:srgbClr val="EBEBEB"/>
                </a:solidFill>
                <a:effectLst>
                  <a:outerShdw sx="100000" sy="100000" kx="0" ky="0" algn="b" rotWithShape="0" blurRad="25400" dist="25400" dir="16200000">
                    <a:srgbClr val="000000">
                      <a:alpha val="50000"/>
                    </a:srgbClr>
                  </a:outerShdw>
                </a:effectLst>
                <a:latin typeface="Cochin"/>
                <a:ea typeface="Cochin"/>
                <a:cs typeface="Cochin"/>
                <a:sym typeface="Cochin"/>
              </a:defRPr>
            </a:lvl1pPr>
          </a:lstStyle>
          <a:p>
            <a:pPr/>
            <a:r>
              <a:t>Title Text</a:t>
            </a:r>
          </a:p>
        </p:txBody>
      </p:sp>
      <p:sp>
        <p:nvSpPr>
          <p:cNvPr id="119" name="Body Level One…"/>
          <p:cNvSpPr txBox="1"/>
          <p:nvPr>
            <p:ph type="body" sz="quarter" idx="1"/>
          </p:nvPr>
        </p:nvSpPr>
        <p:spPr>
          <a:xfrm>
            <a:off x="1079500" y="8166100"/>
            <a:ext cx="11176000" cy="1308100"/>
          </a:xfrm>
          <a:prstGeom prst="rect">
            <a:avLst/>
          </a:prstGeom>
        </p:spPr>
        <p:txBody>
          <a:bodyPr anchor="t"/>
          <a:lstStyle>
            <a:lvl1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1pPr>
            <a:lvl2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2pPr>
            <a:lvl3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3pPr>
            <a:lvl4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4pPr>
            <a:lvl5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5pPr>
          </a:lstStyle>
          <a:p>
            <a:pPr/>
            <a:r>
              <a:t>Body Level One</a:t>
            </a:r>
          </a:p>
          <a:p>
            <a:pPr lvl="1"/>
            <a:r>
              <a:t>Body Level Two</a:t>
            </a:r>
          </a:p>
          <a:p>
            <a:pPr lvl="2"/>
            <a:r>
              <a:t>Body Level Three</a:t>
            </a:r>
          </a:p>
          <a:p>
            <a:pPr lvl="3"/>
            <a:r>
              <a:t>Body Level Four</a:t>
            </a:r>
          </a:p>
          <a:p>
            <a:pPr lvl="4"/>
            <a:r>
              <a:t>Body Level Five</a:t>
            </a:r>
          </a:p>
        </p:txBody>
      </p:sp>
      <p:sp>
        <p:nvSpPr>
          <p:cNvPr id="120" name="Slide Number"/>
          <p:cNvSpPr txBox="1"/>
          <p:nvPr>
            <p:ph type="sldNum" sz="quarter" idx="2"/>
          </p:nvPr>
        </p:nvSpPr>
        <p:spPr>
          <a:xfrm>
            <a:off x="6324599" y="9118599"/>
            <a:ext cx="342901" cy="355601"/>
          </a:xfrm>
          <a:prstGeom prst="rect">
            <a:avLst/>
          </a:prstGeom>
        </p:spPr>
        <p:txBody>
          <a:bodyPr anchor="ctr"/>
          <a:lstStyle>
            <a:lvl1pPr>
              <a:defRPr sz="1800">
                <a:solidFill>
                  <a:srgbClr val="8C8C8C"/>
                </a:solidFill>
                <a:effectLst>
                  <a:outerShdw sx="100000" sy="100000" kx="0" ky="0" algn="b" rotWithShape="0" blurRad="25400" dist="23648" dir="16200000">
                    <a:srgbClr val="000000">
                      <a:alpha val="20689"/>
                    </a:srgbClr>
                  </a:outerShdw>
                </a:effectLst>
                <a:latin typeface="Baskerville"/>
                <a:ea typeface="Baskerville"/>
                <a:cs typeface="Baskerville"/>
                <a:sym typeface="Baskervill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7" name="Title Text"/>
          <p:cNvSpPr txBox="1"/>
          <p:nvPr>
            <p:ph type="title"/>
          </p:nvPr>
        </p:nvSpPr>
        <p:spPr>
          <a:xfrm>
            <a:off x="1079500" y="3416300"/>
            <a:ext cx="11176000" cy="2921000"/>
          </a:xfrm>
          <a:prstGeom prst="rect">
            <a:avLst/>
          </a:prstGeom>
        </p:spPr>
        <p:txBody>
          <a:bodyPr/>
          <a:lstStyle>
            <a:lvl1pPr>
              <a:defRPr cap="all" spc="232" sz="5800">
                <a:solidFill>
                  <a:srgbClr val="EBEBEB"/>
                </a:solidFill>
                <a:effectLst>
                  <a:outerShdw sx="100000" sy="100000" kx="0" ky="0" algn="b" rotWithShape="0" blurRad="25400" dist="25400" dir="16200000">
                    <a:srgbClr val="000000">
                      <a:alpha val="50000"/>
                    </a:srgbClr>
                  </a:outerShdw>
                </a:effectLst>
                <a:latin typeface="Cochin"/>
                <a:ea typeface="Cochin"/>
                <a:cs typeface="Cochin"/>
                <a:sym typeface="Cochin"/>
              </a:defRPr>
            </a:lvl1pPr>
          </a:lstStyle>
          <a:p>
            <a:pPr/>
            <a:r>
              <a:t>Title Text</a:t>
            </a:r>
          </a:p>
        </p:txBody>
      </p:sp>
      <p:sp>
        <p:nvSpPr>
          <p:cNvPr id="128" name="Slide Number"/>
          <p:cNvSpPr txBox="1"/>
          <p:nvPr>
            <p:ph type="sldNum" sz="quarter" idx="2"/>
          </p:nvPr>
        </p:nvSpPr>
        <p:spPr>
          <a:xfrm>
            <a:off x="6324599" y="9118599"/>
            <a:ext cx="342901" cy="355601"/>
          </a:xfrm>
          <a:prstGeom prst="rect">
            <a:avLst/>
          </a:prstGeom>
        </p:spPr>
        <p:txBody>
          <a:bodyPr anchor="ctr"/>
          <a:lstStyle>
            <a:lvl1pPr>
              <a:defRPr sz="1800">
                <a:solidFill>
                  <a:srgbClr val="8C8C8C"/>
                </a:solidFill>
                <a:effectLst>
                  <a:outerShdw sx="100000" sy="100000" kx="0" ky="0" algn="b" rotWithShape="0" blurRad="25400" dist="23648" dir="16200000">
                    <a:srgbClr val="000000">
                      <a:alpha val="20689"/>
                    </a:srgbClr>
                  </a:outerShdw>
                </a:effectLst>
                <a:latin typeface="Baskerville"/>
                <a:ea typeface="Baskerville"/>
                <a:cs typeface="Baskerville"/>
                <a:sym typeface="Baskervill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5"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36" name="Slide Number"/>
          <p:cNvSpPr txBox="1"/>
          <p:nvPr>
            <p:ph type="sldNum" sz="quarter" idx="2"/>
          </p:nvPr>
        </p:nvSpPr>
        <p:spPr>
          <a:xfrm>
            <a:off x="6324599" y="9118599"/>
            <a:ext cx="342901" cy="355601"/>
          </a:xfrm>
          <a:prstGeom prst="rect">
            <a:avLst/>
          </a:prstGeom>
        </p:spPr>
        <p:txBody>
          <a:bodyPr anchor="ctr"/>
          <a:lstStyle>
            <a:lvl1pPr>
              <a:defRPr sz="1800">
                <a:solidFill>
                  <a:srgbClr val="434343"/>
                </a:solidFill>
                <a:effectLst>
                  <a:outerShdw sx="100000" sy="100000" kx="0" ky="0" algn="b" rotWithShape="0" blurRad="25400" dist="23648" dir="16200000">
                    <a:srgbClr val="000000">
                      <a:alpha val="20689"/>
                    </a:srgbClr>
                  </a:outerShdw>
                </a:effectLst>
                <a:latin typeface="Baskerville"/>
                <a:ea typeface="Baskerville"/>
                <a:cs typeface="Baskerville"/>
                <a:sym typeface="Baskervill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19250" y="673100"/>
            <a:ext cx="9758016"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8919"/>
            <a:ext cx="5334001" cy="82169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Image"/>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 Id="rId3"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5" name="Image" descr="Image"/>
          <p:cNvPicPr>
            <a:picLocks noChangeAspect="1"/>
          </p:cNvPicPr>
          <p:nvPr>
            <p:ph type="pic" idx="13"/>
          </p:nvPr>
        </p:nvPicPr>
        <p:blipFill>
          <a:blip r:embed="rId2">
            <a:extLst/>
          </a:blip>
          <a:stretch>
            <a:fillRect/>
          </a:stretch>
        </p:blipFill>
        <p:spPr>
          <a:xfrm>
            <a:off x="1759742" y="768348"/>
            <a:ext cx="9815516" cy="5080003"/>
          </a:xfrm>
          <a:prstGeom prst="rect">
            <a:avLst/>
          </a:prstGeom>
        </p:spPr>
      </p:pic>
      <p:sp>
        <p:nvSpPr>
          <p:cNvPr id="146" name="XI. Comprensión lectora como…"/>
          <p:cNvSpPr txBox="1"/>
          <p:nvPr>
            <p:ph type="title"/>
          </p:nvPr>
        </p:nvSpPr>
        <p:spPr>
          <a:xfrm>
            <a:off x="527396" y="5981700"/>
            <a:ext cx="12280208" cy="1625600"/>
          </a:xfrm>
          <a:prstGeom prst="rect">
            <a:avLst/>
          </a:prstGeom>
        </p:spPr>
        <p:txBody>
          <a:bodyPr/>
          <a:lstStyle>
            <a:lvl1pPr>
              <a:defRPr b="1" spc="200" sz="5100"/>
            </a:lvl1pPr>
          </a:lstStyle>
          <a:p>
            <a:pPr/>
            <a:r>
              <a:t>XI. Comprensión lectora como…</a:t>
            </a:r>
          </a:p>
        </p:txBody>
      </p:sp>
      <p:sp>
        <p:nvSpPr>
          <p:cNvPr id="147" name="Lección 32. Lector Competente II"/>
          <p:cNvSpPr txBox="1"/>
          <p:nvPr>
            <p:ph type="body" sz="quarter" idx="1"/>
          </p:nvPr>
        </p:nvSpPr>
        <p:spPr>
          <a:xfrm>
            <a:off x="304451" y="7740650"/>
            <a:ext cx="12395898" cy="1308100"/>
          </a:xfrm>
          <a:prstGeom prst="rect">
            <a:avLst/>
          </a:prstGeom>
        </p:spPr>
        <p:txBody>
          <a:bodyPr/>
          <a:lstStyle>
            <a:lvl1pPr>
              <a:defRPr b="1" spc="100">
                <a:solidFill>
                  <a:srgbClr val="D4FB79"/>
                </a:solidFill>
              </a:defRPr>
            </a:lvl1pPr>
          </a:lstStyle>
          <a:p>
            <a:pPr/>
            <a:r>
              <a:t>Lección 32. Lector Competente II</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Lectores Competentes…"/>
          <p:cNvSpPr txBox="1"/>
          <p:nvPr/>
        </p:nvSpPr>
        <p:spPr>
          <a:xfrm>
            <a:off x="212401" y="25399"/>
            <a:ext cx="12579999" cy="932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b="0" sz="1900">
                <a:solidFill>
                  <a:srgbClr val="D4FB79"/>
                </a:solidFill>
                <a:latin typeface="Arial Black"/>
                <a:ea typeface="Arial Black"/>
                <a:cs typeface="Arial Black"/>
                <a:sym typeface="Arial Black"/>
              </a:defRPr>
            </a:pPr>
            <a:r>
              <a:t>Lectores Competentes</a:t>
            </a:r>
          </a:p>
          <a:p>
            <a:pPr defTabSz="457200">
              <a:defRPr b="0" sz="1900">
                <a:latin typeface="Arial Black"/>
                <a:ea typeface="Arial Black"/>
                <a:cs typeface="Arial Black"/>
                <a:sym typeface="Arial Black"/>
              </a:defRPr>
            </a:pPr>
          </a:p>
          <a:p>
            <a:pPr marL="220027" indent="-220027" algn="l" defTabSz="457200">
              <a:buSzPct val="100000"/>
              <a:buChar char="•"/>
              <a:defRPr b="0" sz="2000">
                <a:solidFill>
                  <a:srgbClr val="FF7E79"/>
                </a:solidFill>
                <a:latin typeface="Arial Black"/>
                <a:ea typeface="Arial Black"/>
                <a:cs typeface="Arial Black"/>
                <a:sym typeface="Arial Black"/>
              </a:defRPr>
            </a:pPr>
            <a:r>
              <a:t>Los lectores competentes:</a:t>
            </a:r>
          </a:p>
          <a:p>
            <a:pPr lvl="1" marL="942338" indent="-269238" algn="l" defTabSz="457200">
              <a:buSzPct val="100000"/>
              <a:buAutoNum type="arabicPeriod" startAt="5"/>
              <a:defRPr b="0" sz="2000">
                <a:latin typeface="Arial Black"/>
                <a:ea typeface="Arial Black"/>
                <a:cs typeface="Arial Black"/>
                <a:sym typeface="Arial Black"/>
              </a:defRPr>
            </a:pPr>
            <a:r>
              <a:t>Otra estrategia que utilizan los lectores competentes es que están dispuestos a volver al texto para </a:t>
            </a:r>
            <a:r>
              <a:rPr>
                <a:solidFill>
                  <a:srgbClr val="D4FB79"/>
                </a:solidFill>
              </a:rPr>
              <a:t>resolver </a:t>
            </a:r>
            <a:r>
              <a:t>cualquier problema de comprensión. </a:t>
            </a:r>
          </a:p>
          <a:p>
            <a:pPr lvl="1" marL="942338" indent="-269238" algn="l" defTabSz="457200">
              <a:buSzPct val="100000"/>
              <a:buAutoNum type="arabicPeriod" startAt="5"/>
              <a:defRPr b="0" sz="2000">
                <a:latin typeface="Arial Black"/>
                <a:ea typeface="Arial Black"/>
                <a:cs typeface="Arial Black"/>
                <a:sym typeface="Arial Black"/>
              </a:defRPr>
            </a:pPr>
            <a:r>
              <a:t>Pueden </a:t>
            </a:r>
            <a:r>
              <a:rPr>
                <a:solidFill>
                  <a:srgbClr val="D4FB79"/>
                </a:solidFill>
              </a:rPr>
              <a:t>distinguir </a:t>
            </a:r>
            <a:r>
              <a:t>lo importante en los textos que leen. Determinar qué es importante en una lectura es fundamental en el proceso de comprensión. ¿Cómo se diferencia lo importante de lo que no lo es? Hay una distinción entre lo que es importante para el autor y lo que es importante para el lector. </a:t>
            </a:r>
          </a:p>
          <a:p>
            <a:pPr lvl="2" marL="1574800" indent="-228600" algn="l" defTabSz="457200">
              <a:buSzPct val="100000"/>
              <a:buChar char="•"/>
              <a:defRPr b="0" sz="2000">
                <a:latin typeface="Arial Black"/>
                <a:ea typeface="Arial Black"/>
                <a:cs typeface="Arial Black"/>
                <a:sym typeface="Arial Black"/>
              </a:defRPr>
            </a:pPr>
            <a:r>
              <a:t>Los lectores determinan lo que es importante para ellos dependiendo del propósito de su lectura. </a:t>
            </a:r>
          </a:p>
          <a:p>
            <a:pPr lvl="2" marL="1574800" indent="-228600" algn="l" defTabSz="457200">
              <a:buSzPct val="100000"/>
              <a:buChar char="•"/>
              <a:defRPr b="0" sz="2000">
                <a:latin typeface="Arial Black"/>
                <a:ea typeface="Arial Black"/>
                <a:cs typeface="Arial Black"/>
                <a:sym typeface="Arial Black"/>
              </a:defRPr>
            </a:pPr>
            <a:r>
              <a:t>Casi todas las lecturas que se realizan en los salones de clases requieren que los lectores determinen lo importante para el autor. </a:t>
            </a:r>
          </a:p>
          <a:p>
            <a:pPr lvl="1" marL="942338" indent="-269238" algn="l" defTabSz="457200">
              <a:buSzPct val="100000"/>
              <a:buAutoNum type="arabicPeriod" startAt="5"/>
              <a:defRPr b="0" sz="2000">
                <a:solidFill>
                  <a:srgbClr val="D4FB79"/>
                </a:solidFill>
                <a:latin typeface="Arial Black"/>
                <a:ea typeface="Arial Black"/>
                <a:cs typeface="Arial Black"/>
                <a:sym typeface="Arial Black"/>
              </a:defRPr>
            </a:pPr>
            <a:r>
              <a:t>Resumen</a:t>
            </a:r>
            <a:r>
              <a:rPr>
                <a:solidFill>
                  <a:srgbClr val="FFFFFF"/>
                </a:solidFill>
              </a:rPr>
              <a:t> la información cuando leen. Muchos estudios confirman la utilidad de resumir como una estrategia de estudio y de comprensión de lectura. </a:t>
            </a:r>
            <a:endParaRPr>
              <a:solidFill>
                <a:srgbClr val="FFFFFF"/>
              </a:solidFill>
            </a:endParaRPr>
          </a:p>
          <a:p>
            <a:pPr lvl="1" marL="942338" indent="-269238" algn="l" defTabSz="457200">
              <a:buSzPct val="100000"/>
              <a:buAutoNum type="arabicPeriod" startAt="5"/>
              <a:defRPr b="0" sz="2000">
                <a:latin typeface="Arial Black"/>
                <a:ea typeface="Arial Black"/>
                <a:cs typeface="Arial Black"/>
                <a:sym typeface="Arial Black"/>
              </a:defRPr>
            </a:pPr>
            <a:r>
              <a:t>Hacen </a:t>
            </a:r>
            <a:r>
              <a:rPr>
                <a:solidFill>
                  <a:srgbClr val="D4FB79"/>
                </a:solidFill>
              </a:rPr>
              <a:t>inferencias</a:t>
            </a:r>
            <a:r>
              <a:t> correctamente durante y después de la lectura. Uno de los hallazgos más comunes en los investigadores que estudian el proceso de comprensión lectora es que el hacer inferencias es esencial para la comprensión. Las inferencias son el alma del proceso de comprensión y se recomienda que se utilicen desde los primeros grados. </a:t>
            </a:r>
          </a:p>
          <a:p>
            <a:pPr lvl="1" marL="942338" indent="-269238" algn="l" defTabSz="457200">
              <a:buSzPct val="100000"/>
              <a:buAutoNum type="arabicPeriod" startAt="5"/>
              <a:defRPr b="0" sz="2000">
                <a:solidFill>
                  <a:srgbClr val="D4FB79"/>
                </a:solidFill>
                <a:latin typeface="Arial Black"/>
                <a:ea typeface="Arial Black"/>
                <a:cs typeface="Arial Black"/>
                <a:sym typeface="Arial Black"/>
              </a:defRPr>
            </a:pPr>
            <a:r>
              <a:t>Preguntan</a:t>
            </a:r>
            <a:r>
              <a:rPr>
                <a:solidFill>
                  <a:srgbClr val="FFFFFF"/>
                </a:solidFill>
              </a:rPr>
              <a:t>, que los docentes hagan preguntas como parte de las actividades de comprensión es muy común, pero en cambio que los estudiantes sean quienes generen las preguntas, no. Este proceso de generar preguntas, sobre todo las que estimulan los niveles superiores del conocimiento, llevan a niveles más profundos del conocimiento del texto y de este modo mejora la comprensión y el aprendizaje.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1" name="Image" descr="Image"/>
          <p:cNvPicPr>
            <a:picLocks noChangeAspect="1"/>
          </p:cNvPicPr>
          <p:nvPr>
            <p:ph type="pic" idx="13"/>
          </p:nvPr>
        </p:nvPicPr>
        <p:blipFill>
          <a:blip r:embed="rId2">
            <a:extLst/>
          </a:blip>
          <a:srcRect l="4041" t="129" r="9743" b="644"/>
          <a:stretch>
            <a:fillRect/>
          </a:stretch>
        </p:blipFill>
        <p:spPr>
          <a:xfrm>
            <a:off x="-1" y="-1"/>
            <a:ext cx="13004801" cy="9753602"/>
          </a:xfrm>
          <a:prstGeom prst="rect">
            <a:avLst/>
          </a:prstGeom>
        </p:spPr>
      </p:pic>
      <p:pic>
        <p:nvPicPr>
          <p:cNvPr id="152" name="Image" descr="Image"/>
          <p:cNvPicPr>
            <a:picLocks noChangeAspect="1"/>
          </p:cNvPicPr>
          <p:nvPr/>
        </p:nvPicPr>
        <p:blipFill>
          <a:blip r:embed="rId3">
            <a:extLst/>
          </a:blip>
          <a:stretch>
            <a:fillRect/>
          </a:stretch>
        </p:blipFill>
        <p:spPr>
          <a:xfrm>
            <a:off x="-68821" y="-603250"/>
            <a:ext cx="13142443" cy="1041173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