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9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handoutMasterIdLst>
    <p:handoutMasterId r:id="rId17"/>
  </p:handoutMasterIdLst>
  <p:sldIdLst>
    <p:sldId id="306" r:id="rId2"/>
    <p:sldId id="261" r:id="rId3"/>
    <p:sldId id="265" r:id="rId4"/>
    <p:sldId id="297" r:id="rId5"/>
    <p:sldId id="298" r:id="rId6"/>
    <p:sldId id="299" r:id="rId7"/>
    <p:sldId id="300" r:id="rId8"/>
    <p:sldId id="301" r:id="rId9"/>
    <p:sldId id="302" r:id="rId10"/>
    <p:sldId id="303" r:id="rId11"/>
    <p:sldId id="307" r:id="rId12"/>
    <p:sldId id="304" r:id="rId13"/>
    <p:sldId id="308" r:id="rId14"/>
    <p:sldId id="305" r:id="rId15"/>
    <p:sldId id="30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prnWhat="handouts6" frameSlides="1"/>
  <p:extLst>
    <p:ext uri="{E76CE94A-603C-4142-B9EB-6D1370010A27}">
      <p14:discardImageEditDat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59" autoAdjust="0"/>
    <p:restoredTop sz="94692" autoAdjust="0"/>
  </p:normalViewPr>
  <p:slideViewPr>
    <p:cSldViewPr snapToGrid="0" snapToObjects="1">
      <p:cViewPr>
        <p:scale>
          <a:sx n="110" d="100"/>
          <a:sy n="110" d="100"/>
        </p:scale>
        <p:origin x="-824" y="-3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handoutMaster" Target="handoutMasters/handout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7C741A-1528-9448-84D7-04F7C35E4976}" type="datetimeFigureOut">
              <a:rPr lang="en-US" smtClean="0"/>
              <a:pPr/>
              <a:t>9/18/15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17E800-84F7-7443-9E27-CB525F0A0B4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Elements of worship (beyond music)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79119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en-US" i="1" dirty="0" smtClean="0">
                <a:solidFill>
                  <a:srgbClr val="7F7F7F"/>
                </a:solidFill>
              </a:rPr>
              <a:t>The place of prayer in the worship service</a:t>
            </a:r>
          </a:p>
          <a:p>
            <a:pPr algn="ctr">
              <a:buNone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Steve </a:t>
            </a:r>
            <a:r>
              <a:rPr lang="en-US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Elzinga</a:t>
            </a:r>
            <a:endParaRPr lang="en-US" sz="20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1917123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65" y="244158"/>
            <a:ext cx="8130520" cy="133985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Prayer formats to follow: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6838" y="2032434"/>
            <a:ext cx="1789980" cy="5537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/>
              <a:t>A.C.T.S.</a:t>
            </a:r>
          </a:p>
          <a:p>
            <a:pPr marL="457200" indent="-457200">
              <a:buFont typeface="+mj-lt"/>
              <a:buAutoNum type="arabicPeriod"/>
            </a:pPr>
            <a:endParaRPr lang="en-US" sz="2400" b="1" dirty="0" smtClean="0"/>
          </a:p>
          <a:p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sz="half" idx="2"/>
          </p:nvPr>
        </p:nvSpPr>
        <p:spPr>
          <a:xfrm>
            <a:off x="1052510" y="2586182"/>
            <a:ext cx="6105671" cy="25746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/>
              <a:t>Adoration: We praise you, God, for …</a:t>
            </a:r>
          </a:p>
          <a:p>
            <a:pPr marL="0" indent="0">
              <a:buNone/>
            </a:pPr>
            <a:r>
              <a:rPr lang="en-US" sz="2400" b="1" dirty="0" smtClean="0"/>
              <a:t>Confession: We are sorry for …</a:t>
            </a:r>
          </a:p>
          <a:p>
            <a:pPr marL="0" indent="0">
              <a:buNone/>
            </a:pPr>
            <a:r>
              <a:rPr lang="en-US" sz="2400" b="1" dirty="0" smtClean="0"/>
              <a:t>Thanksgiving: We thank you, God, for …</a:t>
            </a:r>
          </a:p>
          <a:p>
            <a:pPr marL="0" indent="0">
              <a:buNone/>
            </a:pPr>
            <a:r>
              <a:rPr lang="en-US" sz="2400" b="1" dirty="0" smtClean="0"/>
              <a:t>Supplication: We ask you, God, for …</a:t>
            </a:r>
          </a:p>
          <a:p>
            <a:pPr marL="457200" indent="-457200">
              <a:buFont typeface="+mj-lt"/>
              <a:buAutoNum type="arabicPeriod"/>
            </a:pPr>
            <a:endParaRPr lang="en-US" sz="2400" b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635266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 bldLvl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65" y="244158"/>
            <a:ext cx="8130520" cy="133985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Purpose of A.C.T.S. prayer in the    Worship Service: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2147888"/>
            <a:ext cx="7345364" cy="2308657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Communicate to God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Culmination of all the prayers of all the members throughout the week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Example to inspire each member to pray in their own lives</a:t>
            </a:r>
          </a:p>
          <a:p>
            <a:pPr marL="457200" indent="-457200">
              <a:buFont typeface="+mj-lt"/>
              <a:buAutoNum type="arabicPeriod"/>
            </a:pPr>
            <a:endParaRPr lang="en-US" sz="2400" b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30348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65" y="244158"/>
            <a:ext cx="8130520" cy="133985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Prayer formats to follow: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6837" y="1179917"/>
            <a:ext cx="2678981" cy="80818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3613" b="1" dirty="0" smtClean="0"/>
              <a:t>Lords Prayer</a:t>
            </a:r>
          </a:p>
          <a:p>
            <a:pPr marL="457200" indent="-457200">
              <a:buFont typeface="+mj-lt"/>
              <a:buAutoNum type="arabicPeriod"/>
            </a:pPr>
            <a:endParaRPr lang="en-US" sz="2400" b="1" dirty="0" smtClean="0"/>
          </a:p>
          <a:p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sz="half" idx="2"/>
          </p:nvPr>
        </p:nvSpPr>
        <p:spPr>
          <a:xfrm>
            <a:off x="717693" y="1988099"/>
            <a:ext cx="3681125" cy="435078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2400" b="1" dirty="0" smtClean="0"/>
              <a:t>“Our Father who art </a:t>
            </a:r>
            <a:r>
              <a:rPr lang="en-US" sz="2400" b="1" dirty="0"/>
              <a:t>in Heaven. Hallowed be Thy Name  </a:t>
            </a:r>
            <a:r>
              <a:rPr lang="en-US" sz="2400" b="1" dirty="0" smtClean="0"/>
              <a:t>…”</a:t>
            </a:r>
          </a:p>
          <a:p>
            <a:pPr marL="0" indent="0">
              <a:buNone/>
            </a:pPr>
            <a:r>
              <a:rPr lang="en-US" sz="2400" b="1" dirty="0" smtClean="0"/>
              <a:t>“Thy kingdom come, Thy will be done on earth as it is in Heaven.”</a:t>
            </a:r>
          </a:p>
          <a:p>
            <a:pPr marL="0" indent="0">
              <a:buNone/>
            </a:pPr>
            <a:r>
              <a:rPr lang="en-US" sz="2400" b="1" dirty="0" smtClean="0"/>
              <a:t>“Give us this day our</a:t>
            </a:r>
            <a:r>
              <a:rPr lang="en-US" sz="2400" b="1" dirty="0" smtClean="0"/>
              <a:t> daily </a:t>
            </a:r>
            <a:r>
              <a:rPr lang="en-US" sz="2400" b="1" dirty="0" smtClean="0"/>
              <a:t>bread.”</a:t>
            </a:r>
          </a:p>
          <a:p>
            <a:pPr marL="0" indent="0">
              <a:buNone/>
            </a:pPr>
            <a:r>
              <a:rPr lang="en-US" sz="2400" b="1" dirty="0" smtClean="0"/>
              <a:t>“And forgive us our debts and we forgive our debtors.”</a:t>
            </a:r>
          </a:p>
          <a:p>
            <a:pPr marL="0" indent="0">
              <a:buNone/>
            </a:pPr>
            <a:r>
              <a:rPr lang="en-US" sz="2400" b="1" dirty="0" smtClean="0"/>
              <a:t>“And lead us not into temptation, but deliver us from evil.</a:t>
            </a:r>
            <a:endParaRPr lang="en-US" sz="2400" b="1" dirty="0"/>
          </a:p>
          <a:p>
            <a:pPr marL="0" indent="0">
              <a:buNone/>
            </a:pPr>
            <a:r>
              <a:rPr lang="en-US" sz="2400" b="1" dirty="0" smtClean="0"/>
              <a:t>“For </a:t>
            </a:r>
            <a:r>
              <a:rPr lang="en-US" sz="2400" b="1" dirty="0" err="1" smtClean="0"/>
              <a:t>Thine</a:t>
            </a:r>
            <a:r>
              <a:rPr lang="en-US" sz="2400" b="1" dirty="0" smtClean="0"/>
              <a:t> is the kingdom, and the glory, and the power forever, Amen.”</a:t>
            </a:r>
          </a:p>
          <a:p>
            <a:pPr marL="457200" indent="-457200">
              <a:buFont typeface="+mj-lt"/>
              <a:buAutoNum type="arabicPeriod"/>
            </a:pPr>
            <a:endParaRPr lang="en-US" sz="2400" b="1" dirty="0" smtClean="0"/>
          </a:p>
          <a:p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4294967295"/>
          </p:nvPr>
        </p:nvSpPr>
        <p:spPr>
          <a:xfrm>
            <a:off x="5014913" y="2147455"/>
            <a:ext cx="4129087" cy="3636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FontTx/>
              <a:buChar char="-"/>
            </a:pPr>
            <a:r>
              <a:rPr lang="en-US" sz="1800" b="1" dirty="0" smtClean="0"/>
              <a:t>Praise items</a:t>
            </a:r>
          </a:p>
          <a:p>
            <a:pPr marL="0" indent="0">
              <a:buNone/>
            </a:pPr>
            <a:endParaRPr lang="en-US" sz="1800" b="1" dirty="0" smtClean="0"/>
          </a:p>
          <a:p>
            <a:pPr marL="0" indent="0">
              <a:buFontTx/>
              <a:buChar char="-"/>
            </a:pPr>
            <a:r>
              <a:rPr lang="en-US" sz="1800" b="1" dirty="0" smtClean="0"/>
              <a:t>Our desire to have God take control</a:t>
            </a:r>
          </a:p>
          <a:p>
            <a:pPr marL="0" indent="0">
              <a:buFontTx/>
              <a:buChar char="-"/>
            </a:pPr>
            <a:r>
              <a:rPr lang="en-US" sz="1800" b="1" dirty="0" smtClean="0"/>
              <a:t>Prayer for our needs</a:t>
            </a:r>
          </a:p>
          <a:p>
            <a:pPr marL="0" indent="0">
              <a:buFontTx/>
              <a:buChar char="-"/>
            </a:pPr>
            <a:endParaRPr lang="en-US" sz="1800" b="1" dirty="0" smtClean="0"/>
          </a:p>
          <a:p>
            <a:pPr marL="0" indent="0">
              <a:buFontTx/>
              <a:buChar char="-"/>
            </a:pPr>
            <a:r>
              <a:rPr lang="en-US" sz="1800" b="1" dirty="0" smtClean="0"/>
              <a:t>Confession items</a:t>
            </a:r>
          </a:p>
          <a:p>
            <a:pPr marL="0" indent="0">
              <a:buFontTx/>
              <a:buChar char="-"/>
            </a:pPr>
            <a:endParaRPr lang="en-US" sz="1800" b="1" dirty="0" smtClean="0"/>
          </a:p>
          <a:p>
            <a:pPr marL="0" indent="0">
              <a:buFontTx/>
              <a:buChar char="-"/>
            </a:pPr>
            <a:r>
              <a:rPr lang="en-US" sz="1800" b="1" dirty="0" smtClean="0"/>
              <a:t>Prayers of protection and safety</a:t>
            </a:r>
          </a:p>
          <a:p>
            <a:pPr marL="0" indent="0">
              <a:buFontTx/>
              <a:buChar char="-"/>
            </a:pPr>
            <a:endParaRPr lang="en-US" sz="1800" b="1" dirty="0" smtClean="0"/>
          </a:p>
          <a:p>
            <a:pPr marL="0" indent="0">
              <a:buNone/>
            </a:pPr>
            <a:r>
              <a:rPr lang="en-US" sz="1800" b="1" dirty="0" smtClean="0"/>
              <a:t>- End with praise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025682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6" grpId="0" build="p" bldLvl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65" y="244158"/>
            <a:ext cx="8130520" cy="133985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Purpose of the Lord’s Prayer in the Worship Service: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2147888"/>
            <a:ext cx="7345364" cy="2308657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Communicate to God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Culmination of all the prayers of all the members throughout the week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Example to inspire each member to pray in their own lives</a:t>
            </a:r>
          </a:p>
          <a:p>
            <a:pPr marL="457200" indent="-457200">
              <a:buFont typeface="+mj-lt"/>
              <a:buAutoNum type="arabicPeriod"/>
            </a:pPr>
            <a:endParaRPr lang="en-US" sz="2400" b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30348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65" y="244158"/>
            <a:ext cx="8130520" cy="133985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Prayer formats to follow: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6837" y="1881909"/>
            <a:ext cx="3290890" cy="7042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27" b="1" dirty="0" smtClean="0"/>
              <a:t>7 Connections:</a:t>
            </a:r>
          </a:p>
          <a:p>
            <a:pPr marL="457200" indent="-457200">
              <a:buFont typeface="+mj-lt"/>
              <a:buAutoNum type="arabicPeriod"/>
            </a:pPr>
            <a:endParaRPr lang="en-US" sz="2400" b="1" dirty="0" smtClean="0"/>
          </a:p>
          <a:p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sz="half" idx="2"/>
          </p:nvPr>
        </p:nvSpPr>
        <p:spPr>
          <a:xfrm>
            <a:off x="1087148" y="2620817"/>
            <a:ext cx="7260216" cy="3636819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Personal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Marriage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Family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Friends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Church</a:t>
            </a:r>
            <a:endParaRPr lang="en-US" sz="2400" b="1" dirty="0"/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Kingdom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World</a:t>
            </a:r>
          </a:p>
          <a:p>
            <a:pPr marL="457200" indent="-457200">
              <a:buFont typeface="+mj-lt"/>
              <a:buAutoNum type="arabicPeriod"/>
            </a:pPr>
            <a:endParaRPr lang="en-US" sz="2400" b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357431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65" y="244158"/>
            <a:ext cx="8130520" cy="133985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Purpose of 7 Connections prayer in the </a:t>
            </a:r>
            <a:r>
              <a:rPr lang="en-US" b="1" smtClean="0"/>
              <a:t>Worship Service</a:t>
            </a:r>
            <a:r>
              <a:rPr lang="en-US" b="1" dirty="0" smtClean="0"/>
              <a:t>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2147888"/>
            <a:ext cx="7345364" cy="2308657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Communicate to God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Culmination of all the prayers of all the members throughout the week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Example to inspire each member to pray in their own lives</a:t>
            </a:r>
          </a:p>
          <a:p>
            <a:pPr marL="457200" indent="-457200">
              <a:buFont typeface="+mj-lt"/>
              <a:buAutoNum type="arabicPeriod"/>
            </a:pPr>
            <a:endParaRPr lang="en-US" sz="2400" b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30348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/>
            <a:r>
              <a:rPr lang="en-US" dirty="0" smtClean="0"/>
              <a:t>This session is about the place of </a:t>
            </a:r>
            <a:r>
              <a:rPr lang="en-US" sz="4000" b="1" dirty="0" smtClean="0"/>
              <a:t>prayer</a:t>
            </a:r>
            <a:r>
              <a:rPr lang="en-US" dirty="0" smtClean="0"/>
              <a:t> in the Worship Service.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545"/>
            <a:ext cx="8229600" cy="4525963"/>
          </a:xfrm>
        </p:spPr>
        <p:txBody>
          <a:bodyPr>
            <a:normAutofit/>
          </a:bodyPr>
          <a:lstStyle/>
          <a:p>
            <a:pPr marL="236538" lvl="1" indent="0">
              <a:buNone/>
            </a:pPr>
            <a:r>
              <a:rPr lang="en-US" b="1" dirty="0" smtClean="0"/>
              <a:t>1 </a:t>
            </a:r>
            <a:r>
              <a:rPr lang="en-US" b="1" dirty="0"/>
              <a:t>Thessalonians 5:16-</a:t>
            </a:r>
            <a:r>
              <a:rPr lang="en-US" b="1" dirty="0" smtClean="0"/>
              <a:t>18 </a:t>
            </a:r>
            <a:r>
              <a:rPr lang="en-US" dirty="0" smtClean="0"/>
              <a:t>(</a:t>
            </a:r>
            <a:r>
              <a:rPr lang="en-US" dirty="0"/>
              <a:t>NIV</a:t>
            </a:r>
            <a:r>
              <a:rPr lang="en-US" dirty="0" smtClean="0"/>
              <a:t>) Rejoice </a:t>
            </a:r>
            <a:r>
              <a:rPr lang="en-US" dirty="0"/>
              <a:t>always</a:t>
            </a:r>
            <a:r>
              <a:rPr lang="en-US" dirty="0" smtClean="0"/>
              <a:t>,</a:t>
            </a:r>
            <a:r>
              <a:rPr lang="en-US" b="1" dirty="0"/>
              <a:t> </a:t>
            </a:r>
            <a:r>
              <a:rPr lang="en-US" sz="3200" b="1" dirty="0"/>
              <a:t>pray continually</a:t>
            </a:r>
            <a:r>
              <a:rPr lang="en-US" dirty="0" smtClean="0"/>
              <a:t>,</a:t>
            </a:r>
            <a:r>
              <a:rPr lang="en-US" b="1" dirty="0"/>
              <a:t> </a:t>
            </a:r>
            <a:r>
              <a:rPr lang="en-US" dirty="0"/>
              <a:t>give thanks in all circumstances; for this is God’s will for you in Christ Jesus.</a:t>
            </a: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191712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44158"/>
            <a:ext cx="9144000" cy="945024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Where in the Service does prayer fit?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1189182"/>
            <a:ext cx="7345364" cy="3128385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Opening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Before sermon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Before and/or after offering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Anywhere during the singing</a:t>
            </a:r>
          </a:p>
          <a:p>
            <a:pPr marL="457200" indent="-457200">
              <a:buFont typeface="+mj-lt"/>
              <a:buAutoNum type="arabicPeriod"/>
            </a:pPr>
            <a:endParaRPr lang="en-US" sz="2400" b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965458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1536003"/>
            <a:ext cx="7345364" cy="3128385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Words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Silence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Song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Drama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Pictures</a:t>
            </a:r>
          </a:p>
          <a:p>
            <a:pPr marL="457200" indent="-457200">
              <a:buFont typeface="+mj-lt"/>
              <a:buAutoNum type="arabicPeriod"/>
            </a:pPr>
            <a:endParaRPr lang="en-US" sz="2400" b="1" dirty="0" smtClean="0"/>
          </a:p>
          <a:p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313428"/>
            <a:ext cx="9144000" cy="945024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How can prayer be expressed?</a:t>
            </a:r>
            <a:endParaRPr lang="en-US" sz="3600" b="1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700445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65" y="244158"/>
            <a:ext cx="8130520" cy="133985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Who prays?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1584008"/>
            <a:ext cx="7345364" cy="3128385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Pastor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Worship Leader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Church Leaders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Gifted prayer people</a:t>
            </a:r>
          </a:p>
          <a:p>
            <a:pPr marL="457200" indent="-457200">
              <a:buFont typeface="+mj-lt"/>
              <a:buAutoNum type="arabicPeriod"/>
            </a:pPr>
            <a:endParaRPr lang="en-US" sz="2400" b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925776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65" y="244158"/>
            <a:ext cx="8130520" cy="133985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Some challenges to prayer in a Church Service: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2147888"/>
            <a:ext cx="7345364" cy="2308657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Eyes closed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No story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No logical, problem solving sequence</a:t>
            </a:r>
          </a:p>
          <a:p>
            <a:pPr marL="457200" indent="-457200">
              <a:buFont typeface="+mj-lt"/>
              <a:buAutoNum type="arabicPeriod"/>
            </a:pPr>
            <a:endParaRPr lang="en-US" sz="2400" b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453451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65" y="244158"/>
            <a:ext cx="8130520" cy="133985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Some ways to meet the challenges to prayer in a Church Service: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2482273"/>
            <a:ext cx="7345364" cy="2308657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Keep prayer short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Stay one topic at a time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Representative prayer</a:t>
            </a:r>
          </a:p>
          <a:p>
            <a:pPr marL="457200" indent="-457200">
              <a:buFont typeface="+mj-lt"/>
              <a:buAutoNum type="arabicPeriod"/>
            </a:pPr>
            <a:endParaRPr lang="en-US" sz="2400" b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177165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65" y="244158"/>
            <a:ext cx="8130520" cy="1339850"/>
          </a:xfrm>
        </p:spPr>
        <p:txBody>
          <a:bodyPr>
            <a:normAutofit/>
          </a:bodyPr>
          <a:lstStyle/>
          <a:p>
            <a:r>
              <a:rPr lang="en-US" sz="4000" b="1" dirty="0"/>
              <a:t>Some pitfalls to avoid: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1584008"/>
            <a:ext cx="7345364" cy="2308657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Preaching in the prayer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Gossip in the prayer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Too showy in the prayer</a:t>
            </a:r>
          </a:p>
          <a:p>
            <a:pPr marL="457200" indent="-457200">
              <a:buFont typeface="+mj-lt"/>
              <a:buAutoNum type="arabicPeriod"/>
            </a:pPr>
            <a:endParaRPr lang="en-US" sz="2400" b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30836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65" y="244158"/>
            <a:ext cx="8130520" cy="133985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Purpose of prayer in the Worship Service: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2147888"/>
            <a:ext cx="7345364" cy="2308657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Communicate to God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Culmination of all the prayers of all the members throughout the week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Example to inspire each member to pray in their own lives</a:t>
            </a:r>
          </a:p>
          <a:p>
            <a:pPr marL="457200" indent="-457200">
              <a:buFont typeface="+mj-lt"/>
              <a:buAutoNum type="arabicPeriod"/>
            </a:pPr>
            <a:endParaRPr lang="en-US" sz="2400" b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30348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1181</TotalTime>
  <Words>489</Words>
  <Application>Microsoft Macintosh PowerPoint</Application>
  <PresentationFormat>On-screen Show (4:3)</PresentationFormat>
  <Paragraphs>82</Paragraphs>
  <Slides>15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Elements of worship (beyond music) </vt:lpstr>
      <vt:lpstr>This session is about the place of prayer in the Worship Service.</vt:lpstr>
      <vt:lpstr>Where in the Service does prayer fit?</vt:lpstr>
      <vt:lpstr>How can prayer be expressed?</vt:lpstr>
      <vt:lpstr>Who prays?</vt:lpstr>
      <vt:lpstr>Some challenges to prayer in a Church Service:</vt:lpstr>
      <vt:lpstr>Some ways to meet the challenges to prayer in a Church Service:</vt:lpstr>
      <vt:lpstr>Some pitfalls to avoid:</vt:lpstr>
      <vt:lpstr>Purpose of prayer in the Worship Service:</vt:lpstr>
      <vt:lpstr>Prayer formats to follow:</vt:lpstr>
      <vt:lpstr>Purpose of A.C.T.S. prayer in the    Worship Service:</vt:lpstr>
      <vt:lpstr>Prayer formats to follow:</vt:lpstr>
      <vt:lpstr>Purpose of the Lord’s Prayer in the Worship Service:</vt:lpstr>
      <vt:lpstr>Prayer formats to follow:</vt:lpstr>
      <vt:lpstr>Purpose of 7 Connections prayer in the Worship Service:</vt:lpstr>
    </vt:vector>
  </TitlesOfParts>
  <Company>Pathway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Elzinga</dc:creator>
  <cp:lastModifiedBy>Brianna Prince</cp:lastModifiedBy>
  <cp:revision>63</cp:revision>
  <cp:lastPrinted>2015-07-25T15:39:02Z</cp:lastPrinted>
  <dcterms:created xsi:type="dcterms:W3CDTF">2015-09-18T15:23:39Z</dcterms:created>
  <dcterms:modified xsi:type="dcterms:W3CDTF">2015-09-18T15:24:39Z</dcterms:modified>
</cp:coreProperties>
</file>