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svg" ContentType="image/svg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72" r:id="rId2"/>
    <p:sldId id="274" r:id="rId3"/>
    <p:sldId id="280" r:id="rId4"/>
    <p:sldId id="289" r:id="rId5"/>
    <p:sldId id="290" r:id="rId6"/>
    <p:sldId id="291" r:id="rId7"/>
    <p:sldId id="292" r:id="rId8"/>
    <p:sldId id="293" r:id="rId9"/>
    <p:sldId id="28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799B23B-EC83-4686-B30A-512413B5E67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7" autoAdjust="0"/>
    <p:restoredTop sz="94706" autoAdjust="0"/>
  </p:normalViewPr>
  <p:slideViewPr>
    <p:cSldViewPr snapToGrid="0">
      <p:cViewPr varScale="1">
        <p:scale>
          <a:sx n="82" d="100"/>
          <a:sy n="82" d="100"/>
        </p:scale>
        <p:origin x="1024" y="1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9" d="100"/>
          <a:sy n="99" d="100"/>
        </p:scale>
        <p:origin x="357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D4573-58E7-4156-A133-2731F5F8D1A6}" type="datetimeFigureOut">
              <a:rPr lang="en-US" smtClean="0"/>
              <a:t>10/3/18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B0CF2-7F87-4E02-A248-870047730F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B0CF2-7F87-4E02-A248-870047730F9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133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6208894"/>
            <a:ext cx="12192000" cy="649106"/>
            <a:chOff x="0" y="6208894"/>
            <a:chExt cx="12192000" cy="649106"/>
          </a:xfrm>
        </p:grpSpPr>
        <p:sp>
          <p:nvSpPr>
            <p:cNvPr id="2" name="Rectangle 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Straight Connector 4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/>
              <a:t>Click to edit Master subtitle style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5871-AB0F-4B3D-8861-97E78CB7B47E}" type="datetime1">
              <a:rPr lang="en-US" smtClean="0"/>
              <a:t>10/3/18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18406-4C3F-4F3E-80BD-A22568EA37EB}" type="datetime1">
              <a:rPr lang="en-US" smtClean="0"/>
              <a:t>10/3/18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28077-7188-48C5-8679-2287FAC952E9}" type="datetime1">
              <a:rPr lang="en-US" smtClean="0"/>
              <a:t>10/3/18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B740-6776-4EE9-99FD-96D592FA5A23}" type="datetime1">
              <a:rPr lang="en-US" smtClean="0"/>
              <a:t>10/3/18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BD99-6FFD-46C5-B5E2-43A34BDA2566}" type="datetime1">
              <a:rPr lang="en-US" smtClean="0"/>
              <a:t>10/3/18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678E-214C-4CF8-97C7-95015FB02960}" type="datetime1">
              <a:rPr lang="en-US" smtClean="0"/>
              <a:t>10/3/18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660E0-FA77-4473-A859-74127B089143}" type="datetime1">
              <a:rPr lang="en-US" smtClean="0"/>
              <a:t>10/3/18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8D7B8-9F07-4899-827D-5F3CFDDEB574}" type="datetime1">
              <a:rPr lang="en-US" smtClean="0"/>
              <a:t>10/3/18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7C5C-1CD1-417D-A89C-14747F5222C7}" type="datetime1">
              <a:rPr lang="en-US" smtClean="0"/>
              <a:t>10/3/18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9EFBB-CFA1-4AA8-9123-F0B52DBD84FE}" type="datetime1">
              <a:rPr lang="en-US" smtClean="0"/>
              <a:t>10/3/18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-16372" y="-7144"/>
            <a:ext cx="12217400" cy="6879658"/>
            <a:chOff x="12656" y="-21658"/>
            <a:chExt cx="12217400" cy="6879658"/>
          </a:xfrm>
        </p:grpSpPr>
        <p:sp>
          <p:nvSpPr>
            <p:cNvPr id="26" name="Rectangle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12656" y="-21658"/>
              <a:ext cx="12217400" cy="1041400"/>
              <a:chOff x="-12700" y="-7144"/>
              <a:chExt cx="12217400" cy="1041400"/>
            </a:xfrm>
          </p:grpSpPr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8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8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</p:grpSp>
      </p:grp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fld id="{61146459-E3C3-4969-9224-5ED50B492D17}" type="datetime1">
              <a:rPr lang="en-US" smtClean="0"/>
              <a:pPr/>
              <a:t>10/3/18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>
            <a:lumMod val="50000"/>
          </a:schemeClr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>
            <a:lumMod val="50000"/>
          </a:schemeClr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>
            <a:lumMod val="75000"/>
          </a:schemeClr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0" algn="l" rtl="0" eaLnBrk="1" latinLnBrk="0" hangingPunct="1">
        <a:spcBef>
          <a:spcPct val="20000"/>
        </a:spcBef>
        <a:buClr>
          <a:schemeClr val="tx2"/>
        </a:buClr>
        <a:buFontTx/>
        <a:buNone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4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4.sv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4.sv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Ladder of Inference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Ron Carter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628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599" y="704088"/>
            <a:ext cx="11389895" cy="1143000"/>
          </a:xfrm>
        </p:spPr>
        <p:txBody>
          <a:bodyPr>
            <a:normAutofit/>
          </a:bodyPr>
          <a:lstStyle/>
          <a:p>
            <a:r>
              <a:rPr lang="en-US" dirty="0"/>
              <a:t>The Ladder of Inference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Have you ever experienced communication failure because of having incorrect assumptions?</a:t>
            </a:r>
          </a:p>
        </p:txBody>
      </p:sp>
    </p:spTree>
    <p:extLst>
      <p:ext uri="{BB962C8B-B14F-4D97-AF65-F5344CB8AC3E}">
        <p14:creationId xmlns:p14="http://schemas.microsoft.com/office/powerpoint/2010/main" val="333955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599" y="949410"/>
            <a:ext cx="3505201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Ladder </a:t>
            </a:r>
            <a:br>
              <a:rPr lang="en-US" dirty="0"/>
            </a:br>
            <a:r>
              <a:rPr lang="en-US" dirty="0"/>
              <a:t>of Inference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D9776C5-8618-4CCB-8AF0-7781FF1CAD8D}"/>
              </a:ext>
            </a:extLst>
          </p:cNvPr>
          <p:cNvSpPr txBox="1"/>
          <p:nvPr/>
        </p:nvSpPr>
        <p:spPr>
          <a:xfrm>
            <a:off x="0" y="6499725"/>
            <a:ext cx="24003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- From </a:t>
            </a:r>
            <a:r>
              <a:rPr lang="en-US" sz="1000" i="1" dirty="0"/>
              <a:t>The Fifth Discipline Fieldbook</a:t>
            </a:r>
            <a:r>
              <a:rPr lang="en-US" sz="1000" dirty="0"/>
              <a:t>, Peter Senge et al.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699851A4-80DF-402E-A142-AD6BB6053CF8}"/>
              </a:ext>
            </a:extLst>
          </p:cNvPr>
          <p:cNvGrpSpPr/>
          <p:nvPr/>
        </p:nvGrpSpPr>
        <p:grpSpPr>
          <a:xfrm>
            <a:off x="11373839" y="824521"/>
            <a:ext cx="255670" cy="6075314"/>
            <a:chOff x="11373839" y="824521"/>
            <a:chExt cx="255670" cy="6075314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D141CB22-CEC2-4792-941A-A78CA51F1DC2}"/>
                </a:ext>
              </a:extLst>
            </p:cNvPr>
            <p:cNvSpPr/>
            <p:nvPr/>
          </p:nvSpPr>
          <p:spPr>
            <a:xfrm>
              <a:off x="11373839" y="824521"/>
              <a:ext cx="172893" cy="607531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xmlns="" id="{E13E9EA6-BB4F-4BCF-805E-ACAF7447876A}"/>
                </a:ext>
              </a:extLst>
            </p:cNvPr>
            <p:cNvSpPr/>
            <p:nvPr/>
          </p:nvSpPr>
          <p:spPr>
            <a:xfrm>
              <a:off x="11546732" y="824521"/>
              <a:ext cx="82777" cy="607531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xmlns="" id="{983C85E3-F159-4ABB-AE53-F6B4165FBB61}"/>
              </a:ext>
            </a:extLst>
          </p:cNvPr>
          <p:cNvGrpSpPr/>
          <p:nvPr/>
        </p:nvGrpSpPr>
        <p:grpSpPr>
          <a:xfrm>
            <a:off x="7345418" y="824521"/>
            <a:ext cx="255670" cy="6075314"/>
            <a:chOff x="8473669" y="824521"/>
            <a:chExt cx="255670" cy="607531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B8966B3D-C7FB-4624-AEC0-35AA1E8664CD}"/>
                </a:ext>
              </a:extLst>
            </p:cNvPr>
            <p:cNvSpPr/>
            <p:nvPr/>
          </p:nvSpPr>
          <p:spPr>
            <a:xfrm>
              <a:off x="8473669" y="824521"/>
              <a:ext cx="172893" cy="607531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E91B1B90-32EA-4A84-BD72-29CC3C880E5D}"/>
                </a:ext>
              </a:extLst>
            </p:cNvPr>
            <p:cNvSpPr/>
            <p:nvPr/>
          </p:nvSpPr>
          <p:spPr>
            <a:xfrm>
              <a:off x="8646562" y="824521"/>
              <a:ext cx="82777" cy="607531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67A71B78-E6C9-40AD-8BB6-7616DECB746B}"/>
              </a:ext>
            </a:extLst>
          </p:cNvPr>
          <p:cNvSpPr/>
          <p:nvPr/>
        </p:nvSpPr>
        <p:spPr>
          <a:xfrm>
            <a:off x="7433187" y="6705519"/>
            <a:ext cx="3940652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D21EAB42-CD92-49F5-87FB-0DC2ECE890C1}"/>
              </a:ext>
            </a:extLst>
          </p:cNvPr>
          <p:cNvSpPr/>
          <p:nvPr/>
        </p:nvSpPr>
        <p:spPr>
          <a:xfrm>
            <a:off x="7518311" y="1502577"/>
            <a:ext cx="3897774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FDA7030D-6E5A-4A84-98AE-CF480AB966A9}"/>
              </a:ext>
            </a:extLst>
          </p:cNvPr>
          <p:cNvSpPr/>
          <p:nvPr/>
        </p:nvSpPr>
        <p:spPr>
          <a:xfrm>
            <a:off x="7460558" y="5838362"/>
            <a:ext cx="3962392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99CF56A3-3F95-468B-B610-EE8D3CD5F782}"/>
              </a:ext>
            </a:extLst>
          </p:cNvPr>
          <p:cNvSpPr/>
          <p:nvPr/>
        </p:nvSpPr>
        <p:spPr>
          <a:xfrm>
            <a:off x="7411455" y="4971205"/>
            <a:ext cx="3962384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E1FB8597-FBF0-4A33-A384-A898243AB548}"/>
              </a:ext>
            </a:extLst>
          </p:cNvPr>
          <p:cNvSpPr/>
          <p:nvPr/>
        </p:nvSpPr>
        <p:spPr>
          <a:xfrm>
            <a:off x="7433187" y="4104048"/>
            <a:ext cx="3962394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904104FA-54E4-4DFC-861D-D54E16EB12B9}"/>
              </a:ext>
            </a:extLst>
          </p:cNvPr>
          <p:cNvSpPr>
            <a:spLocks/>
          </p:cNvSpPr>
          <p:nvPr/>
        </p:nvSpPr>
        <p:spPr>
          <a:xfrm>
            <a:off x="7518311" y="3236891"/>
            <a:ext cx="3897490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1B8AF3C6-4F1A-463A-A736-5346547BAF4B}"/>
              </a:ext>
            </a:extLst>
          </p:cNvPr>
          <p:cNvSpPr/>
          <p:nvPr/>
        </p:nvSpPr>
        <p:spPr>
          <a:xfrm>
            <a:off x="7433187" y="2369734"/>
            <a:ext cx="3962394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5" name="Graphic 24" descr="User">
            <a:extLst>
              <a:ext uri="{FF2B5EF4-FFF2-40B4-BE49-F238E27FC236}">
                <a16:creationId xmlns:a16="http://schemas.microsoft.com/office/drawing/2014/main" xmlns="" id="{D9FAFE26-E170-40F3-9062-B9023AE992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334581" y="3741558"/>
            <a:ext cx="3688869" cy="3688869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425B7D63-6FDA-4584-98E3-6D7A130D68E6}"/>
              </a:ext>
            </a:extLst>
          </p:cNvPr>
          <p:cNvSpPr txBox="1"/>
          <p:nvPr/>
        </p:nvSpPr>
        <p:spPr>
          <a:xfrm>
            <a:off x="7601089" y="824521"/>
            <a:ext cx="377275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 take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ACTIONS</a:t>
            </a:r>
            <a:r>
              <a:rPr lang="en-US" dirty="0"/>
              <a:t> based on </a:t>
            </a:r>
          </a:p>
          <a:p>
            <a:pPr algn="ctr"/>
            <a:r>
              <a:rPr lang="en-US" dirty="0"/>
              <a:t>my beliefs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BC144BB4-D9F3-41B0-9E2D-C1C911D895A6}"/>
              </a:ext>
            </a:extLst>
          </p:cNvPr>
          <p:cNvSpPr txBox="1"/>
          <p:nvPr/>
        </p:nvSpPr>
        <p:spPr>
          <a:xfrm>
            <a:off x="7598664" y="1667854"/>
            <a:ext cx="377275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 adopt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BELIEFS</a:t>
            </a:r>
            <a:r>
              <a:rPr lang="en-US" dirty="0"/>
              <a:t> about the world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DE8D9834-7F91-495C-8A30-DA60B2B7F6EC}"/>
              </a:ext>
            </a:extLst>
          </p:cNvPr>
          <p:cNvSpPr txBox="1"/>
          <p:nvPr/>
        </p:nvSpPr>
        <p:spPr>
          <a:xfrm>
            <a:off x="7598664" y="2535011"/>
            <a:ext cx="377275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 draw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CONCLUSIONS</a:t>
            </a:r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4896ED54-1D63-4275-B780-1705AA64B9DD}"/>
              </a:ext>
            </a:extLst>
          </p:cNvPr>
          <p:cNvSpPr txBox="1"/>
          <p:nvPr/>
        </p:nvSpPr>
        <p:spPr>
          <a:xfrm>
            <a:off x="7525512" y="3421720"/>
            <a:ext cx="377275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 make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ASSUMPTIONS</a:t>
            </a:r>
            <a:r>
              <a:rPr lang="en-US" dirty="0"/>
              <a:t> based on the meanings I added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90E6077B-D14C-42F6-AC3E-4B416919D413}"/>
              </a:ext>
            </a:extLst>
          </p:cNvPr>
          <p:cNvSpPr txBox="1"/>
          <p:nvPr/>
        </p:nvSpPr>
        <p:spPr>
          <a:xfrm>
            <a:off x="7598664" y="4280510"/>
            <a:ext cx="3772750" cy="5386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 add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MEANINGS</a:t>
            </a:r>
          </a:p>
          <a:p>
            <a:pPr algn="ctr"/>
            <a:r>
              <a:rPr lang="en-US" sz="1100" dirty="0"/>
              <a:t>(cultural and personal)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7419F628-930A-4CEA-A941-4E49C9718928}"/>
              </a:ext>
            </a:extLst>
          </p:cNvPr>
          <p:cNvSpPr txBox="1"/>
          <p:nvPr/>
        </p:nvSpPr>
        <p:spPr>
          <a:xfrm>
            <a:off x="7598664" y="5136482"/>
            <a:ext cx="377275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 select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DATA</a:t>
            </a:r>
            <a:r>
              <a:rPr lang="en-US" dirty="0"/>
              <a:t> from what I observe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7745C35A-F04F-41D1-B201-6CA1BF23F448}"/>
              </a:ext>
            </a:extLst>
          </p:cNvPr>
          <p:cNvSpPr txBox="1"/>
          <p:nvPr/>
        </p:nvSpPr>
        <p:spPr>
          <a:xfrm>
            <a:off x="7598664" y="5929393"/>
            <a:ext cx="3772750" cy="8156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OBSERVABLE “data” and experiences</a:t>
            </a:r>
            <a:r>
              <a:rPr lang="en-US" dirty="0"/>
              <a:t> </a:t>
            </a:r>
            <a:br>
              <a:rPr lang="en-US" dirty="0"/>
            </a:br>
            <a:r>
              <a:rPr lang="en-US" sz="1100" dirty="0"/>
              <a:t>(as a videotape recorder might capture it)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EC6E7F43-D761-407B-8985-254FBCE03D57}"/>
              </a:ext>
            </a:extLst>
          </p:cNvPr>
          <p:cNvSpPr txBox="1"/>
          <p:nvPr/>
        </p:nvSpPr>
        <p:spPr>
          <a:xfrm>
            <a:off x="2292641" y="2960055"/>
            <a:ext cx="377275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THE REFLEXIVE LOOP </a:t>
            </a:r>
          </a:p>
          <a:p>
            <a:pPr algn="ctr"/>
            <a:r>
              <a:rPr lang="en-US" dirty="0"/>
              <a:t>(our beliefs affect what data we select next time)</a:t>
            </a:r>
          </a:p>
        </p:txBody>
      </p:sp>
      <p:sp>
        <p:nvSpPr>
          <p:cNvPr id="38" name="Moon 37">
            <a:extLst>
              <a:ext uri="{FF2B5EF4-FFF2-40B4-BE49-F238E27FC236}">
                <a16:creationId xmlns:a16="http://schemas.microsoft.com/office/drawing/2014/main" xmlns="" id="{D2286622-72AA-45DC-A12A-CBB606A6F13E}"/>
              </a:ext>
            </a:extLst>
          </p:cNvPr>
          <p:cNvSpPr/>
          <p:nvPr/>
        </p:nvSpPr>
        <p:spPr>
          <a:xfrm rot="12401">
            <a:off x="6041293" y="1922735"/>
            <a:ext cx="1096368" cy="3522939"/>
          </a:xfrm>
          <a:prstGeom prst="moon">
            <a:avLst>
              <a:gd name="adj" fmla="val 20462"/>
            </a:avLst>
          </a:prstGeom>
          <a:solidFill>
            <a:schemeClr val="accent2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Isosceles Triangle 38">
            <a:extLst>
              <a:ext uri="{FF2B5EF4-FFF2-40B4-BE49-F238E27FC236}">
                <a16:creationId xmlns:a16="http://schemas.microsoft.com/office/drawing/2014/main" xmlns="" id="{B2855AA1-C991-4249-AA1C-C434238085EC}"/>
              </a:ext>
            </a:extLst>
          </p:cNvPr>
          <p:cNvSpPr/>
          <p:nvPr/>
        </p:nvSpPr>
        <p:spPr>
          <a:xfrm rot="210748">
            <a:off x="6515910" y="4915690"/>
            <a:ext cx="669941" cy="577535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794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8" grpId="0" animBg="1"/>
      <p:bldP spid="3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699851A4-80DF-402E-A142-AD6BB6053CF8}"/>
              </a:ext>
            </a:extLst>
          </p:cNvPr>
          <p:cNvGrpSpPr/>
          <p:nvPr/>
        </p:nvGrpSpPr>
        <p:grpSpPr>
          <a:xfrm>
            <a:off x="11373839" y="824521"/>
            <a:ext cx="255670" cy="6075314"/>
            <a:chOff x="11373839" y="824521"/>
            <a:chExt cx="255670" cy="6075314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D141CB22-CEC2-4792-941A-A78CA51F1DC2}"/>
                </a:ext>
              </a:extLst>
            </p:cNvPr>
            <p:cNvSpPr/>
            <p:nvPr/>
          </p:nvSpPr>
          <p:spPr>
            <a:xfrm>
              <a:off x="11373839" y="824521"/>
              <a:ext cx="172893" cy="607531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xmlns="" id="{E13E9EA6-BB4F-4BCF-805E-ACAF7447876A}"/>
                </a:ext>
              </a:extLst>
            </p:cNvPr>
            <p:cNvSpPr/>
            <p:nvPr/>
          </p:nvSpPr>
          <p:spPr>
            <a:xfrm>
              <a:off x="11546732" y="824521"/>
              <a:ext cx="82777" cy="607531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xmlns="" id="{983C85E3-F159-4ABB-AE53-F6B4165FBB61}"/>
              </a:ext>
            </a:extLst>
          </p:cNvPr>
          <p:cNvGrpSpPr/>
          <p:nvPr/>
        </p:nvGrpSpPr>
        <p:grpSpPr>
          <a:xfrm>
            <a:off x="7345418" y="824521"/>
            <a:ext cx="255670" cy="6075314"/>
            <a:chOff x="8473669" y="824521"/>
            <a:chExt cx="255670" cy="607531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B8966B3D-C7FB-4624-AEC0-35AA1E8664CD}"/>
                </a:ext>
              </a:extLst>
            </p:cNvPr>
            <p:cNvSpPr/>
            <p:nvPr/>
          </p:nvSpPr>
          <p:spPr>
            <a:xfrm>
              <a:off x="8473669" y="824521"/>
              <a:ext cx="172893" cy="607531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E91B1B90-32EA-4A84-BD72-29CC3C880E5D}"/>
                </a:ext>
              </a:extLst>
            </p:cNvPr>
            <p:cNvSpPr/>
            <p:nvPr/>
          </p:nvSpPr>
          <p:spPr>
            <a:xfrm>
              <a:off x="8646562" y="824521"/>
              <a:ext cx="82777" cy="607531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67A71B78-E6C9-40AD-8BB6-7616DECB746B}"/>
              </a:ext>
            </a:extLst>
          </p:cNvPr>
          <p:cNvSpPr/>
          <p:nvPr/>
        </p:nvSpPr>
        <p:spPr>
          <a:xfrm>
            <a:off x="7433187" y="6705519"/>
            <a:ext cx="3940652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D21EAB42-CD92-49F5-87FB-0DC2ECE890C1}"/>
              </a:ext>
            </a:extLst>
          </p:cNvPr>
          <p:cNvSpPr/>
          <p:nvPr/>
        </p:nvSpPr>
        <p:spPr>
          <a:xfrm>
            <a:off x="7518311" y="1502577"/>
            <a:ext cx="3897774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FDA7030D-6E5A-4A84-98AE-CF480AB966A9}"/>
              </a:ext>
            </a:extLst>
          </p:cNvPr>
          <p:cNvSpPr/>
          <p:nvPr/>
        </p:nvSpPr>
        <p:spPr>
          <a:xfrm>
            <a:off x="7460558" y="5838362"/>
            <a:ext cx="3962392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99CF56A3-3F95-468B-B610-EE8D3CD5F782}"/>
              </a:ext>
            </a:extLst>
          </p:cNvPr>
          <p:cNvSpPr/>
          <p:nvPr/>
        </p:nvSpPr>
        <p:spPr>
          <a:xfrm>
            <a:off x="7411455" y="4971205"/>
            <a:ext cx="3962384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E1FB8597-FBF0-4A33-A384-A898243AB548}"/>
              </a:ext>
            </a:extLst>
          </p:cNvPr>
          <p:cNvSpPr/>
          <p:nvPr/>
        </p:nvSpPr>
        <p:spPr>
          <a:xfrm>
            <a:off x="7433187" y="4104048"/>
            <a:ext cx="3962394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904104FA-54E4-4DFC-861D-D54E16EB12B9}"/>
              </a:ext>
            </a:extLst>
          </p:cNvPr>
          <p:cNvSpPr>
            <a:spLocks/>
          </p:cNvSpPr>
          <p:nvPr/>
        </p:nvSpPr>
        <p:spPr>
          <a:xfrm>
            <a:off x="7518311" y="3236891"/>
            <a:ext cx="3897490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1B8AF3C6-4F1A-463A-A736-5346547BAF4B}"/>
              </a:ext>
            </a:extLst>
          </p:cNvPr>
          <p:cNvSpPr/>
          <p:nvPr/>
        </p:nvSpPr>
        <p:spPr>
          <a:xfrm>
            <a:off x="7433187" y="2369734"/>
            <a:ext cx="3962394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5" name="Graphic 24" descr="User">
            <a:extLst>
              <a:ext uri="{FF2B5EF4-FFF2-40B4-BE49-F238E27FC236}">
                <a16:creationId xmlns:a16="http://schemas.microsoft.com/office/drawing/2014/main" xmlns="" id="{D9FAFE26-E170-40F3-9062-B9023AE992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334581" y="3741558"/>
            <a:ext cx="3688869" cy="368886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3CEBD74-E40E-4871-9B12-CD47E6F00D22}"/>
              </a:ext>
            </a:extLst>
          </p:cNvPr>
          <p:cNvSpPr/>
          <p:nvPr/>
        </p:nvSpPr>
        <p:spPr>
          <a:xfrm>
            <a:off x="-127999" y="-84221"/>
            <a:ext cx="12440653" cy="7514648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Title 2">
            <a:extLst>
              <a:ext uri="{FF2B5EF4-FFF2-40B4-BE49-F238E27FC236}">
                <a16:creationId xmlns:a16="http://schemas.microsoft.com/office/drawing/2014/main" xmlns="" id="{E1BEE63D-A4F6-4DDB-BE8D-9B11BBCA0E26}"/>
              </a:ext>
            </a:extLst>
          </p:cNvPr>
          <p:cNvSpPr txBox="1">
            <a:spLocks/>
          </p:cNvSpPr>
          <p:nvPr/>
        </p:nvSpPr>
        <p:spPr>
          <a:xfrm>
            <a:off x="609599" y="704088"/>
            <a:ext cx="11389895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The Ladder of Inference</a:t>
            </a:r>
          </a:p>
        </p:txBody>
      </p:sp>
      <p:sp>
        <p:nvSpPr>
          <p:cNvPr id="35" name="Freeform 27">
            <a:extLst>
              <a:ext uri="{FF2B5EF4-FFF2-40B4-BE49-F238E27FC236}">
                <a16:creationId xmlns:a16="http://schemas.microsoft.com/office/drawing/2014/main" xmlns="" id="{ED3B95DC-7D0E-4455-A2BB-009C799E5FDA}"/>
              </a:ext>
            </a:extLst>
          </p:cNvPr>
          <p:cNvSpPr>
            <a:spLocks/>
          </p:cNvSpPr>
          <p:nvPr/>
        </p:nvSpPr>
        <p:spPr bwMode="auto">
          <a:xfrm>
            <a:off x="-16372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6" name="Freeform 28">
            <a:extLst>
              <a:ext uri="{FF2B5EF4-FFF2-40B4-BE49-F238E27FC236}">
                <a16:creationId xmlns:a16="http://schemas.microsoft.com/office/drawing/2014/main" xmlns="" id="{B89319E8-A136-4417-BC1A-55444884AEF1}"/>
              </a:ext>
            </a:extLst>
          </p:cNvPr>
          <p:cNvSpPr>
            <a:spLocks/>
          </p:cNvSpPr>
          <p:nvPr/>
        </p:nvSpPr>
        <p:spPr bwMode="auto">
          <a:xfrm>
            <a:off x="5838328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D9776C5-8618-4CCB-8AF0-7781FF1CAD8D}"/>
              </a:ext>
            </a:extLst>
          </p:cNvPr>
          <p:cNvSpPr txBox="1"/>
          <p:nvPr/>
        </p:nvSpPr>
        <p:spPr>
          <a:xfrm>
            <a:off x="8512159" y="6611779"/>
            <a:ext cx="3688869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- Adapted from </a:t>
            </a:r>
            <a:r>
              <a:rPr lang="en-US" sz="1000" i="1" dirty="0"/>
              <a:t>The Fifth Discipline Fieldbook</a:t>
            </a:r>
            <a:r>
              <a:rPr lang="en-US" sz="1000" dirty="0"/>
              <a:t>, Peter Senge et al.</a:t>
            </a:r>
          </a:p>
        </p:txBody>
      </p:sp>
      <p:sp>
        <p:nvSpPr>
          <p:cNvPr id="37" name="Content Placeholder 1">
            <a:extLst>
              <a:ext uri="{FF2B5EF4-FFF2-40B4-BE49-F238E27FC236}">
                <a16:creationId xmlns:a16="http://schemas.microsoft.com/office/drawing/2014/main" xmlns="" id="{104B24F8-C8A8-4A5E-9D99-1C7449470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35480"/>
            <a:ext cx="10972800" cy="4389120"/>
          </a:xfrm>
        </p:spPr>
        <p:txBody>
          <a:bodyPr/>
          <a:lstStyle/>
          <a:p>
            <a:endParaRPr lang="en-US" dirty="0"/>
          </a:p>
          <a:p>
            <a:pPr marL="0" indent="0" algn="ctr">
              <a:buNone/>
            </a:pPr>
            <a:r>
              <a:rPr lang="en-US" dirty="0"/>
              <a:t>We adopt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beliefs</a:t>
            </a:r>
          </a:p>
          <a:p>
            <a:pPr marL="0" indent="0" algn="ctr">
              <a:buNone/>
            </a:pPr>
            <a:r>
              <a:rPr lang="en-US" dirty="0"/>
              <a:t>based on the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conclusions</a:t>
            </a:r>
            <a:r>
              <a:rPr lang="en-US" dirty="0"/>
              <a:t> we draw</a:t>
            </a:r>
          </a:p>
          <a:p>
            <a:pPr marL="0" indent="0" algn="ctr">
              <a:buNone/>
            </a:pPr>
            <a:r>
              <a:rPr lang="en-US" dirty="0"/>
              <a:t>which are based on what we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observe</a:t>
            </a:r>
          </a:p>
          <a:p>
            <a:pPr marL="0" indent="0" algn="ctr">
              <a:buNone/>
            </a:pPr>
            <a:r>
              <a:rPr lang="en-US" dirty="0"/>
              <a:t>which are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influenced</a:t>
            </a:r>
            <a:r>
              <a:rPr lang="en-US" dirty="0"/>
              <a:t> by</a:t>
            </a:r>
          </a:p>
          <a:p>
            <a:pPr marL="0" indent="0" algn="ctr">
              <a:buNone/>
            </a:pPr>
            <a:r>
              <a:rPr lang="en-US" dirty="0"/>
              <a:t>our assumptions and experiences.</a:t>
            </a:r>
          </a:p>
        </p:txBody>
      </p:sp>
    </p:spTree>
    <p:extLst>
      <p:ext uri="{BB962C8B-B14F-4D97-AF65-F5344CB8AC3E}">
        <p14:creationId xmlns:p14="http://schemas.microsoft.com/office/powerpoint/2010/main" val="551389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699851A4-80DF-402E-A142-AD6BB6053CF8}"/>
              </a:ext>
            </a:extLst>
          </p:cNvPr>
          <p:cNvGrpSpPr/>
          <p:nvPr/>
        </p:nvGrpSpPr>
        <p:grpSpPr>
          <a:xfrm>
            <a:off x="11373839" y="824521"/>
            <a:ext cx="255670" cy="6075314"/>
            <a:chOff x="11373839" y="824521"/>
            <a:chExt cx="255670" cy="6075314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D141CB22-CEC2-4792-941A-A78CA51F1DC2}"/>
                </a:ext>
              </a:extLst>
            </p:cNvPr>
            <p:cNvSpPr/>
            <p:nvPr/>
          </p:nvSpPr>
          <p:spPr>
            <a:xfrm>
              <a:off x="11373839" y="824521"/>
              <a:ext cx="172893" cy="607531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xmlns="" id="{E13E9EA6-BB4F-4BCF-805E-ACAF7447876A}"/>
                </a:ext>
              </a:extLst>
            </p:cNvPr>
            <p:cNvSpPr/>
            <p:nvPr/>
          </p:nvSpPr>
          <p:spPr>
            <a:xfrm>
              <a:off x="11546732" y="824521"/>
              <a:ext cx="82777" cy="607531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xmlns="" id="{983C85E3-F159-4ABB-AE53-F6B4165FBB61}"/>
              </a:ext>
            </a:extLst>
          </p:cNvPr>
          <p:cNvGrpSpPr/>
          <p:nvPr/>
        </p:nvGrpSpPr>
        <p:grpSpPr>
          <a:xfrm>
            <a:off x="7345418" y="824521"/>
            <a:ext cx="255670" cy="6075314"/>
            <a:chOff x="8473669" y="824521"/>
            <a:chExt cx="255670" cy="607531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B8966B3D-C7FB-4624-AEC0-35AA1E8664CD}"/>
                </a:ext>
              </a:extLst>
            </p:cNvPr>
            <p:cNvSpPr/>
            <p:nvPr/>
          </p:nvSpPr>
          <p:spPr>
            <a:xfrm>
              <a:off x="8473669" y="824521"/>
              <a:ext cx="172893" cy="607531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E91B1B90-32EA-4A84-BD72-29CC3C880E5D}"/>
                </a:ext>
              </a:extLst>
            </p:cNvPr>
            <p:cNvSpPr/>
            <p:nvPr/>
          </p:nvSpPr>
          <p:spPr>
            <a:xfrm>
              <a:off x="8646562" y="824521"/>
              <a:ext cx="82777" cy="607531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67A71B78-E6C9-40AD-8BB6-7616DECB746B}"/>
              </a:ext>
            </a:extLst>
          </p:cNvPr>
          <p:cNvSpPr/>
          <p:nvPr/>
        </p:nvSpPr>
        <p:spPr>
          <a:xfrm>
            <a:off x="7433187" y="6705519"/>
            <a:ext cx="3940652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D21EAB42-CD92-49F5-87FB-0DC2ECE890C1}"/>
              </a:ext>
            </a:extLst>
          </p:cNvPr>
          <p:cNvSpPr/>
          <p:nvPr/>
        </p:nvSpPr>
        <p:spPr>
          <a:xfrm>
            <a:off x="7518311" y="1502577"/>
            <a:ext cx="3897774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FDA7030D-6E5A-4A84-98AE-CF480AB966A9}"/>
              </a:ext>
            </a:extLst>
          </p:cNvPr>
          <p:cNvSpPr/>
          <p:nvPr/>
        </p:nvSpPr>
        <p:spPr>
          <a:xfrm>
            <a:off x="7460558" y="5838362"/>
            <a:ext cx="3962392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99CF56A3-3F95-468B-B610-EE8D3CD5F782}"/>
              </a:ext>
            </a:extLst>
          </p:cNvPr>
          <p:cNvSpPr/>
          <p:nvPr/>
        </p:nvSpPr>
        <p:spPr>
          <a:xfrm>
            <a:off x="7411455" y="4971205"/>
            <a:ext cx="3962384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E1FB8597-FBF0-4A33-A384-A898243AB548}"/>
              </a:ext>
            </a:extLst>
          </p:cNvPr>
          <p:cNvSpPr/>
          <p:nvPr/>
        </p:nvSpPr>
        <p:spPr>
          <a:xfrm>
            <a:off x="7433187" y="4104048"/>
            <a:ext cx="3962394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904104FA-54E4-4DFC-861D-D54E16EB12B9}"/>
              </a:ext>
            </a:extLst>
          </p:cNvPr>
          <p:cNvSpPr>
            <a:spLocks/>
          </p:cNvSpPr>
          <p:nvPr/>
        </p:nvSpPr>
        <p:spPr>
          <a:xfrm>
            <a:off x="7518311" y="3236891"/>
            <a:ext cx="3897490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1B8AF3C6-4F1A-463A-A736-5346547BAF4B}"/>
              </a:ext>
            </a:extLst>
          </p:cNvPr>
          <p:cNvSpPr/>
          <p:nvPr/>
        </p:nvSpPr>
        <p:spPr>
          <a:xfrm>
            <a:off x="7433187" y="2369734"/>
            <a:ext cx="3962394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5" name="Graphic 24" descr="User">
            <a:extLst>
              <a:ext uri="{FF2B5EF4-FFF2-40B4-BE49-F238E27FC236}">
                <a16:creationId xmlns:a16="http://schemas.microsoft.com/office/drawing/2014/main" xmlns="" id="{D9FAFE26-E170-40F3-9062-B9023AE992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334581" y="3741558"/>
            <a:ext cx="3688869" cy="368886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3CEBD74-E40E-4871-9B12-CD47E6F00D22}"/>
              </a:ext>
            </a:extLst>
          </p:cNvPr>
          <p:cNvSpPr/>
          <p:nvPr/>
        </p:nvSpPr>
        <p:spPr>
          <a:xfrm>
            <a:off x="-127999" y="-84221"/>
            <a:ext cx="12440653" cy="7514648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Title 2">
            <a:extLst>
              <a:ext uri="{FF2B5EF4-FFF2-40B4-BE49-F238E27FC236}">
                <a16:creationId xmlns:a16="http://schemas.microsoft.com/office/drawing/2014/main" xmlns="" id="{E1BEE63D-A4F6-4DDB-BE8D-9B11BBCA0E26}"/>
              </a:ext>
            </a:extLst>
          </p:cNvPr>
          <p:cNvSpPr txBox="1">
            <a:spLocks/>
          </p:cNvSpPr>
          <p:nvPr/>
        </p:nvSpPr>
        <p:spPr>
          <a:xfrm>
            <a:off x="609599" y="704088"/>
            <a:ext cx="11389895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The Ladder of Inference</a:t>
            </a:r>
          </a:p>
        </p:txBody>
      </p:sp>
      <p:sp>
        <p:nvSpPr>
          <p:cNvPr id="35" name="Freeform 27">
            <a:extLst>
              <a:ext uri="{FF2B5EF4-FFF2-40B4-BE49-F238E27FC236}">
                <a16:creationId xmlns:a16="http://schemas.microsoft.com/office/drawing/2014/main" xmlns="" id="{ED3B95DC-7D0E-4455-A2BB-009C799E5FDA}"/>
              </a:ext>
            </a:extLst>
          </p:cNvPr>
          <p:cNvSpPr>
            <a:spLocks/>
          </p:cNvSpPr>
          <p:nvPr/>
        </p:nvSpPr>
        <p:spPr bwMode="auto">
          <a:xfrm>
            <a:off x="-16372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6" name="Freeform 28">
            <a:extLst>
              <a:ext uri="{FF2B5EF4-FFF2-40B4-BE49-F238E27FC236}">
                <a16:creationId xmlns:a16="http://schemas.microsoft.com/office/drawing/2014/main" xmlns="" id="{B89319E8-A136-4417-BC1A-55444884AEF1}"/>
              </a:ext>
            </a:extLst>
          </p:cNvPr>
          <p:cNvSpPr>
            <a:spLocks/>
          </p:cNvSpPr>
          <p:nvPr/>
        </p:nvSpPr>
        <p:spPr bwMode="auto">
          <a:xfrm>
            <a:off x="5838328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" name="Content Placeholder 1">
            <a:extLst>
              <a:ext uri="{FF2B5EF4-FFF2-40B4-BE49-F238E27FC236}">
                <a16:creationId xmlns:a16="http://schemas.microsoft.com/office/drawing/2014/main" xmlns="" id="{E1A6328B-62EC-4333-98B6-5BF9388D9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35480"/>
            <a:ext cx="10972800" cy="4389120"/>
          </a:xfrm>
        </p:spPr>
        <p:txBody>
          <a:bodyPr/>
          <a:lstStyle/>
          <a:p>
            <a:endParaRPr lang="en-US" dirty="0"/>
          </a:p>
          <a:p>
            <a:r>
              <a:rPr lang="en-US" b="1" dirty="0"/>
              <a:t>Exercise: Climbing the Ladder</a:t>
            </a:r>
          </a:p>
          <a:p>
            <a:pPr lvl="1"/>
            <a:r>
              <a:rPr lang="en-US" dirty="0"/>
              <a:t>You are 30 minutes into a budget meeting when a team member enters the room looking very distracted as he gazes at his phone. He then drops down in a chair with a big sigh.</a:t>
            </a:r>
          </a:p>
          <a:p>
            <a:pPr lvl="2"/>
            <a:r>
              <a:rPr lang="en-US" dirty="0"/>
              <a:t>We can go up the ladder with the worst intentions – the team member’s behavior has no excuse. </a:t>
            </a:r>
          </a:p>
          <a:p>
            <a:pPr lvl="2"/>
            <a:r>
              <a:rPr lang="en-US" dirty="0"/>
              <a:t>Or we can go up the ladder with the best intentions – the team member’s behavior is legitimate.</a:t>
            </a:r>
          </a:p>
        </p:txBody>
      </p:sp>
    </p:spTree>
    <p:extLst>
      <p:ext uri="{BB962C8B-B14F-4D97-AF65-F5344CB8AC3E}">
        <p14:creationId xmlns:p14="http://schemas.microsoft.com/office/powerpoint/2010/main" val="1643026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599" y="949410"/>
            <a:ext cx="3505201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Ladder </a:t>
            </a:r>
            <a:br>
              <a:rPr lang="en-US" dirty="0"/>
            </a:br>
            <a:r>
              <a:rPr lang="en-US" dirty="0"/>
              <a:t>of Inference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D9776C5-8618-4CCB-8AF0-7781FF1CAD8D}"/>
              </a:ext>
            </a:extLst>
          </p:cNvPr>
          <p:cNvSpPr txBox="1"/>
          <p:nvPr/>
        </p:nvSpPr>
        <p:spPr>
          <a:xfrm>
            <a:off x="0" y="6499725"/>
            <a:ext cx="24003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- From </a:t>
            </a:r>
            <a:r>
              <a:rPr lang="en-US" sz="1000" i="1" dirty="0"/>
              <a:t>The Fifth Discipline Fieldbook</a:t>
            </a:r>
            <a:r>
              <a:rPr lang="en-US" sz="1000" dirty="0"/>
              <a:t>, Peter Senge et al.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699851A4-80DF-402E-A142-AD6BB6053CF8}"/>
              </a:ext>
            </a:extLst>
          </p:cNvPr>
          <p:cNvGrpSpPr/>
          <p:nvPr/>
        </p:nvGrpSpPr>
        <p:grpSpPr>
          <a:xfrm>
            <a:off x="11373839" y="824521"/>
            <a:ext cx="255670" cy="6075314"/>
            <a:chOff x="11373839" y="824521"/>
            <a:chExt cx="255670" cy="6075314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D141CB22-CEC2-4792-941A-A78CA51F1DC2}"/>
                </a:ext>
              </a:extLst>
            </p:cNvPr>
            <p:cNvSpPr/>
            <p:nvPr/>
          </p:nvSpPr>
          <p:spPr>
            <a:xfrm>
              <a:off x="11373839" y="824521"/>
              <a:ext cx="172893" cy="607531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xmlns="" id="{E13E9EA6-BB4F-4BCF-805E-ACAF7447876A}"/>
                </a:ext>
              </a:extLst>
            </p:cNvPr>
            <p:cNvSpPr/>
            <p:nvPr/>
          </p:nvSpPr>
          <p:spPr>
            <a:xfrm>
              <a:off x="11546732" y="824521"/>
              <a:ext cx="82777" cy="607531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xmlns="" id="{983C85E3-F159-4ABB-AE53-F6B4165FBB61}"/>
              </a:ext>
            </a:extLst>
          </p:cNvPr>
          <p:cNvGrpSpPr/>
          <p:nvPr/>
        </p:nvGrpSpPr>
        <p:grpSpPr>
          <a:xfrm>
            <a:off x="7345418" y="824521"/>
            <a:ext cx="255670" cy="6075314"/>
            <a:chOff x="8473669" y="824521"/>
            <a:chExt cx="255670" cy="607531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B8966B3D-C7FB-4624-AEC0-35AA1E8664CD}"/>
                </a:ext>
              </a:extLst>
            </p:cNvPr>
            <p:cNvSpPr/>
            <p:nvPr/>
          </p:nvSpPr>
          <p:spPr>
            <a:xfrm>
              <a:off x="8473669" y="824521"/>
              <a:ext cx="172893" cy="607531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E91B1B90-32EA-4A84-BD72-29CC3C880E5D}"/>
                </a:ext>
              </a:extLst>
            </p:cNvPr>
            <p:cNvSpPr/>
            <p:nvPr/>
          </p:nvSpPr>
          <p:spPr>
            <a:xfrm>
              <a:off x="8646562" y="824521"/>
              <a:ext cx="82777" cy="607531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67A71B78-E6C9-40AD-8BB6-7616DECB746B}"/>
              </a:ext>
            </a:extLst>
          </p:cNvPr>
          <p:cNvSpPr/>
          <p:nvPr/>
        </p:nvSpPr>
        <p:spPr>
          <a:xfrm>
            <a:off x="7433187" y="6705519"/>
            <a:ext cx="3940652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D21EAB42-CD92-49F5-87FB-0DC2ECE890C1}"/>
              </a:ext>
            </a:extLst>
          </p:cNvPr>
          <p:cNvSpPr/>
          <p:nvPr/>
        </p:nvSpPr>
        <p:spPr>
          <a:xfrm>
            <a:off x="7518311" y="1502577"/>
            <a:ext cx="3897774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FDA7030D-6E5A-4A84-98AE-CF480AB966A9}"/>
              </a:ext>
            </a:extLst>
          </p:cNvPr>
          <p:cNvSpPr/>
          <p:nvPr/>
        </p:nvSpPr>
        <p:spPr>
          <a:xfrm>
            <a:off x="7460558" y="5838362"/>
            <a:ext cx="3962392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99CF56A3-3F95-468B-B610-EE8D3CD5F782}"/>
              </a:ext>
            </a:extLst>
          </p:cNvPr>
          <p:cNvSpPr/>
          <p:nvPr/>
        </p:nvSpPr>
        <p:spPr>
          <a:xfrm>
            <a:off x="7411455" y="4971205"/>
            <a:ext cx="3962384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E1FB8597-FBF0-4A33-A384-A898243AB548}"/>
              </a:ext>
            </a:extLst>
          </p:cNvPr>
          <p:cNvSpPr/>
          <p:nvPr/>
        </p:nvSpPr>
        <p:spPr>
          <a:xfrm>
            <a:off x="7433187" y="4104048"/>
            <a:ext cx="3962394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904104FA-54E4-4DFC-861D-D54E16EB12B9}"/>
              </a:ext>
            </a:extLst>
          </p:cNvPr>
          <p:cNvSpPr>
            <a:spLocks/>
          </p:cNvSpPr>
          <p:nvPr/>
        </p:nvSpPr>
        <p:spPr>
          <a:xfrm>
            <a:off x="7518311" y="3236891"/>
            <a:ext cx="3897490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1B8AF3C6-4F1A-463A-A736-5346547BAF4B}"/>
              </a:ext>
            </a:extLst>
          </p:cNvPr>
          <p:cNvSpPr/>
          <p:nvPr/>
        </p:nvSpPr>
        <p:spPr>
          <a:xfrm>
            <a:off x="7433187" y="2369734"/>
            <a:ext cx="3962394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5" name="Graphic 24" descr="User">
            <a:extLst>
              <a:ext uri="{FF2B5EF4-FFF2-40B4-BE49-F238E27FC236}">
                <a16:creationId xmlns:a16="http://schemas.microsoft.com/office/drawing/2014/main" xmlns="" id="{D9FAFE26-E170-40F3-9062-B9023AE992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334581" y="3741558"/>
            <a:ext cx="3688869" cy="3688869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425B7D63-6FDA-4584-98E3-6D7A130D68E6}"/>
              </a:ext>
            </a:extLst>
          </p:cNvPr>
          <p:cNvSpPr txBox="1"/>
          <p:nvPr/>
        </p:nvSpPr>
        <p:spPr>
          <a:xfrm>
            <a:off x="7601089" y="824521"/>
            <a:ext cx="377275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 take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ACTIONS</a:t>
            </a:r>
            <a:r>
              <a:rPr lang="en-US" dirty="0"/>
              <a:t> based on </a:t>
            </a:r>
          </a:p>
          <a:p>
            <a:pPr algn="ctr"/>
            <a:r>
              <a:rPr lang="en-US" dirty="0"/>
              <a:t>my beliefs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BC144BB4-D9F3-41B0-9E2D-C1C911D895A6}"/>
              </a:ext>
            </a:extLst>
          </p:cNvPr>
          <p:cNvSpPr txBox="1"/>
          <p:nvPr/>
        </p:nvSpPr>
        <p:spPr>
          <a:xfrm>
            <a:off x="7598664" y="1667854"/>
            <a:ext cx="377275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 adopt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BELIEFS</a:t>
            </a:r>
            <a:r>
              <a:rPr lang="en-US" dirty="0"/>
              <a:t> about the world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DE8D9834-7F91-495C-8A30-DA60B2B7F6EC}"/>
              </a:ext>
            </a:extLst>
          </p:cNvPr>
          <p:cNvSpPr txBox="1"/>
          <p:nvPr/>
        </p:nvSpPr>
        <p:spPr>
          <a:xfrm>
            <a:off x="7598664" y="2535011"/>
            <a:ext cx="377275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 draw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CONCLUSIONS</a:t>
            </a:r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4896ED54-1D63-4275-B780-1705AA64B9DD}"/>
              </a:ext>
            </a:extLst>
          </p:cNvPr>
          <p:cNvSpPr txBox="1"/>
          <p:nvPr/>
        </p:nvSpPr>
        <p:spPr>
          <a:xfrm>
            <a:off x="7525512" y="3421720"/>
            <a:ext cx="377275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 make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ASSUMPTIONS</a:t>
            </a:r>
            <a:r>
              <a:rPr lang="en-US" dirty="0"/>
              <a:t> based on the meanings I added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90E6077B-D14C-42F6-AC3E-4B416919D413}"/>
              </a:ext>
            </a:extLst>
          </p:cNvPr>
          <p:cNvSpPr txBox="1"/>
          <p:nvPr/>
        </p:nvSpPr>
        <p:spPr>
          <a:xfrm>
            <a:off x="7598664" y="4280510"/>
            <a:ext cx="3772750" cy="5386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 add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MEANINGS</a:t>
            </a:r>
          </a:p>
          <a:p>
            <a:pPr algn="ctr"/>
            <a:r>
              <a:rPr lang="en-US" sz="1100" dirty="0"/>
              <a:t>(cultural and personal)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7419F628-930A-4CEA-A941-4E49C9718928}"/>
              </a:ext>
            </a:extLst>
          </p:cNvPr>
          <p:cNvSpPr txBox="1"/>
          <p:nvPr/>
        </p:nvSpPr>
        <p:spPr>
          <a:xfrm>
            <a:off x="7598664" y="5136482"/>
            <a:ext cx="377275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 select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DATA</a:t>
            </a:r>
            <a:r>
              <a:rPr lang="en-US" dirty="0"/>
              <a:t> from what I observe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7745C35A-F04F-41D1-B201-6CA1BF23F448}"/>
              </a:ext>
            </a:extLst>
          </p:cNvPr>
          <p:cNvSpPr txBox="1"/>
          <p:nvPr/>
        </p:nvSpPr>
        <p:spPr>
          <a:xfrm>
            <a:off x="7598664" y="5929393"/>
            <a:ext cx="3772750" cy="8156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OBSERVABLE “data” and experiences</a:t>
            </a:r>
            <a:r>
              <a:rPr lang="en-US" dirty="0"/>
              <a:t> </a:t>
            </a:r>
            <a:br>
              <a:rPr lang="en-US" dirty="0"/>
            </a:br>
            <a:r>
              <a:rPr lang="en-US" sz="1100" dirty="0"/>
              <a:t>(as a videotape recorder might capture it)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EC6E7F43-D761-407B-8985-254FBCE03D57}"/>
              </a:ext>
            </a:extLst>
          </p:cNvPr>
          <p:cNvSpPr txBox="1"/>
          <p:nvPr/>
        </p:nvSpPr>
        <p:spPr>
          <a:xfrm>
            <a:off x="2292641" y="2960055"/>
            <a:ext cx="377275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THE REFLEXIVE LOOP </a:t>
            </a:r>
          </a:p>
          <a:p>
            <a:pPr algn="ctr"/>
            <a:r>
              <a:rPr lang="en-US" dirty="0"/>
              <a:t>(our beliefs affect what data we select next time)</a:t>
            </a:r>
          </a:p>
        </p:txBody>
      </p:sp>
      <p:sp>
        <p:nvSpPr>
          <p:cNvPr id="38" name="Moon 37">
            <a:extLst>
              <a:ext uri="{FF2B5EF4-FFF2-40B4-BE49-F238E27FC236}">
                <a16:creationId xmlns:a16="http://schemas.microsoft.com/office/drawing/2014/main" xmlns="" id="{D2286622-72AA-45DC-A12A-CBB606A6F13E}"/>
              </a:ext>
            </a:extLst>
          </p:cNvPr>
          <p:cNvSpPr/>
          <p:nvPr/>
        </p:nvSpPr>
        <p:spPr>
          <a:xfrm rot="12401">
            <a:off x="6041293" y="1922735"/>
            <a:ext cx="1096368" cy="3522939"/>
          </a:xfrm>
          <a:prstGeom prst="moon">
            <a:avLst>
              <a:gd name="adj" fmla="val 20462"/>
            </a:avLst>
          </a:prstGeom>
          <a:solidFill>
            <a:schemeClr val="accent2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Isosceles Triangle 38">
            <a:extLst>
              <a:ext uri="{FF2B5EF4-FFF2-40B4-BE49-F238E27FC236}">
                <a16:creationId xmlns:a16="http://schemas.microsoft.com/office/drawing/2014/main" xmlns="" id="{B2855AA1-C991-4249-AA1C-C434238085EC}"/>
              </a:ext>
            </a:extLst>
          </p:cNvPr>
          <p:cNvSpPr/>
          <p:nvPr/>
        </p:nvSpPr>
        <p:spPr>
          <a:xfrm rot="210748">
            <a:off x="6515910" y="4915690"/>
            <a:ext cx="669941" cy="577535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866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699851A4-80DF-402E-A142-AD6BB6053CF8}"/>
              </a:ext>
            </a:extLst>
          </p:cNvPr>
          <p:cNvGrpSpPr/>
          <p:nvPr/>
        </p:nvGrpSpPr>
        <p:grpSpPr>
          <a:xfrm>
            <a:off x="11373839" y="824521"/>
            <a:ext cx="255670" cy="6075314"/>
            <a:chOff x="11373839" y="824521"/>
            <a:chExt cx="255670" cy="6075314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D141CB22-CEC2-4792-941A-A78CA51F1DC2}"/>
                </a:ext>
              </a:extLst>
            </p:cNvPr>
            <p:cNvSpPr/>
            <p:nvPr/>
          </p:nvSpPr>
          <p:spPr>
            <a:xfrm>
              <a:off x="11373839" y="824521"/>
              <a:ext cx="172893" cy="607531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xmlns="" id="{E13E9EA6-BB4F-4BCF-805E-ACAF7447876A}"/>
                </a:ext>
              </a:extLst>
            </p:cNvPr>
            <p:cNvSpPr/>
            <p:nvPr/>
          </p:nvSpPr>
          <p:spPr>
            <a:xfrm>
              <a:off x="11546732" y="824521"/>
              <a:ext cx="82777" cy="607531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xmlns="" id="{983C85E3-F159-4ABB-AE53-F6B4165FBB61}"/>
              </a:ext>
            </a:extLst>
          </p:cNvPr>
          <p:cNvGrpSpPr/>
          <p:nvPr/>
        </p:nvGrpSpPr>
        <p:grpSpPr>
          <a:xfrm>
            <a:off x="7345418" y="824521"/>
            <a:ext cx="255670" cy="6075314"/>
            <a:chOff x="8473669" y="824521"/>
            <a:chExt cx="255670" cy="607531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B8966B3D-C7FB-4624-AEC0-35AA1E8664CD}"/>
                </a:ext>
              </a:extLst>
            </p:cNvPr>
            <p:cNvSpPr/>
            <p:nvPr/>
          </p:nvSpPr>
          <p:spPr>
            <a:xfrm>
              <a:off x="8473669" y="824521"/>
              <a:ext cx="172893" cy="607531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E91B1B90-32EA-4A84-BD72-29CC3C880E5D}"/>
                </a:ext>
              </a:extLst>
            </p:cNvPr>
            <p:cNvSpPr/>
            <p:nvPr/>
          </p:nvSpPr>
          <p:spPr>
            <a:xfrm>
              <a:off x="8646562" y="824521"/>
              <a:ext cx="82777" cy="607531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67A71B78-E6C9-40AD-8BB6-7616DECB746B}"/>
              </a:ext>
            </a:extLst>
          </p:cNvPr>
          <p:cNvSpPr/>
          <p:nvPr/>
        </p:nvSpPr>
        <p:spPr>
          <a:xfrm>
            <a:off x="7433187" y="6705519"/>
            <a:ext cx="3940652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D21EAB42-CD92-49F5-87FB-0DC2ECE890C1}"/>
              </a:ext>
            </a:extLst>
          </p:cNvPr>
          <p:cNvSpPr/>
          <p:nvPr/>
        </p:nvSpPr>
        <p:spPr>
          <a:xfrm>
            <a:off x="7518311" y="1502577"/>
            <a:ext cx="3897774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FDA7030D-6E5A-4A84-98AE-CF480AB966A9}"/>
              </a:ext>
            </a:extLst>
          </p:cNvPr>
          <p:cNvSpPr/>
          <p:nvPr/>
        </p:nvSpPr>
        <p:spPr>
          <a:xfrm>
            <a:off x="7460558" y="5838362"/>
            <a:ext cx="3962392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99CF56A3-3F95-468B-B610-EE8D3CD5F782}"/>
              </a:ext>
            </a:extLst>
          </p:cNvPr>
          <p:cNvSpPr/>
          <p:nvPr/>
        </p:nvSpPr>
        <p:spPr>
          <a:xfrm>
            <a:off x="7411455" y="4971205"/>
            <a:ext cx="3962384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E1FB8597-FBF0-4A33-A384-A898243AB548}"/>
              </a:ext>
            </a:extLst>
          </p:cNvPr>
          <p:cNvSpPr/>
          <p:nvPr/>
        </p:nvSpPr>
        <p:spPr>
          <a:xfrm>
            <a:off x="7433187" y="4104048"/>
            <a:ext cx="3962394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904104FA-54E4-4DFC-861D-D54E16EB12B9}"/>
              </a:ext>
            </a:extLst>
          </p:cNvPr>
          <p:cNvSpPr>
            <a:spLocks/>
          </p:cNvSpPr>
          <p:nvPr/>
        </p:nvSpPr>
        <p:spPr>
          <a:xfrm>
            <a:off x="7518311" y="3236891"/>
            <a:ext cx="3897490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1B8AF3C6-4F1A-463A-A736-5346547BAF4B}"/>
              </a:ext>
            </a:extLst>
          </p:cNvPr>
          <p:cNvSpPr/>
          <p:nvPr/>
        </p:nvSpPr>
        <p:spPr>
          <a:xfrm>
            <a:off x="7433187" y="2369734"/>
            <a:ext cx="3962394" cy="109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5" name="Graphic 24" descr="User">
            <a:extLst>
              <a:ext uri="{FF2B5EF4-FFF2-40B4-BE49-F238E27FC236}">
                <a16:creationId xmlns:a16="http://schemas.microsoft.com/office/drawing/2014/main" xmlns="" id="{D9FAFE26-E170-40F3-9062-B9023AE992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334581" y="3741558"/>
            <a:ext cx="3688869" cy="368886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3CEBD74-E40E-4871-9B12-CD47E6F00D22}"/>
              </a:ext>
            </a:extLst>
          </p:cNvPr>
          <p:cNvSpPr/>
          <p:nvPr/>
        </p:nvSpPr>
        <p:spPr>
          <a:xfrm>
            <a:off x="-127999" y="-84221"/>
            <a:ext cx="12440653" cy="7514648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Title 2">
            <a:extLst>
              <a:ext uri="{FF2B5EF4-FFF2-40B4-BE49-F238E27FC236}">
                <a16:creationId xmlns:a16="http://schemas.microsoft.com/office/drawing/2014/main" xmlns="" id="{E1BEE63D-A4F6-4DDB-BE8D-9B11BBCA0E26}"/>
              </a:ext>
            </a:extLst>
          </p:cNvPr>
          <p:cNvSpPr txBox="1">
            <a:spLocks/>
          </p:cNvSpPr>
          <p:nvPr/>
        </p:nvSpPr>
        <p:spPr>
          <a:xfrm>
            <a:off x="609599" y="704088"/>
            <a:ext cx="11389895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The Ladder of Inference</a:t>
            </a:r>
          </a:p>
        </p:txBody>
      </p:sp>
      <p:sp>
        <p:nvSpPr>
          <p:cNvPr id="35" name="Freeform 27">
            <a:extLst>
              <a:ext uri="{FF2B5EF4-FFF2-40B4-BE49-F238E27FC236}">
                <a16:creationId xmlns:a16="http://schemas.microsoft.com/office/drawing/2014/main" xmlns="" id="{ED3B95DC-7D0E-4455-A2BB-009C799E5FDA}"/>
              </a:ext>
            </a:extLst>
          </p:cNvPr>
          <p:cNvSpPr>
            <a:spLocks/>
          </p:cNvSpPr>
          <p:nvPr/>
        </p:nvSpPr>
        <p:spPr bwMode="auto">
          <a:xfrm>
            <a:off x="-16372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6" name="Freeform 28">
            <a:extLst>
              <a:ext uri="{FF2B5EF4-FFF2-40B4-BE49-F238E27FC236}">
                <a16:creationId xmlns:a16="http://schemas.microsoft.com/office/drawing/2014/main" xmlns="" id="{B89319E8-A136-4417-BC1A-55444884AEF1}"/>
              </a:ext>
            </a:extLst>
          </p:cNvPr>
          <p:cNvSpPr>
            <a:spLocks/>
          </p:cNvSpPr>
          <p:nvPr/>
        </p:nvSpPr>
        <p:spPr bwMode="auto">
          <a:xfrm>
            <a:off x="5838328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" name="Content Placeholder 1">
            <a:extLst>
              <a:ext uri="{FF2B5EF4-FFF2-40B4-BE49-F238E27FC236}">
                <a16:creationId xmlns:a16="http://schemas.microsoft.com/office/drawing/2014/main" xmlns="" id="{E1A6328B-62EC-4333-98B6-5BF9388D9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35480"/>
            <a:ext cx="10972800" cy="4389120"/>
          </a:xfrm>
        </p:spPr>
        <p:txBody>
          <a:bodyPr/>
          <a:lstStyle/>
          <a:p>
            <a:endParaRPr lang="en-US" dirty="0"/>
          </a:p>
          <a:p>
            <a:r>
              <a:rPr lang="en-US" b="1" dirty="0"/>
              <a:t>How Do I Stop Climbing?</a:t>
            </a:r>
          </a:p>
          <a:p>
            <a:pPr lvl="1"/>
            <a:r>
              <a:rPr lang="en-US" dirty="0"/>
              <a:t>Suspend judgment.</a:t>
            </a:r>
          </a:p>
          <a:p>
            <a:pPr lvl="1"/>
            <a:r>
              <a:rPr lang="en-US" dirty="0"/>
              <a:t>Be aware of our thinking and reasoning. </a:t>
            </a:r>
          </a:p>
          <a:p>
            <a:pPr lvl="1"/>
            <a:r>
              <a:rPr lang="en-US" dirty="0"/>
              <a:t>Make our thinking more visible to others.</a:t>
            </a:r>
          </a:p>
          <a:p>
            <a:pPr lvl="1"/>
            <a:r>
              <a:rPr lang="en-US" dirty="0"/>
              <a:t>Inquire more deeply into the thinking of others.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AB986180-2AA6-4D1E-8205-21F4AAE558F1}"/>
              </a:ext>
            </a:extLst>
          </p:cNvPr>
          <p:cNvSpPr txBox="1"/>
          <p:nvPr/>
        </p:nvSpPr>
        <p:spPr>
          <a:xfrm>
            <a:off x="8512159" y="6611779"/>
            <a:ext cx="3688869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- Adapted from </a:t>
            </a:r>
            <a:r>
              <a:rPr lang="en-US" sz="1000" i="1" dirty="0"/>
              <a:t>The Fifth Discipline Fieldbook</a:t>
            </a:r>
            <a:r>
              <a:rPr lang="en-US" sz="1000" dirty="0"/>
              <a:t>, Peter Senge et al.</a:t>
            </a:r>
          </a:p>
        </p:txBody>
      </p:sp>
    </p:spTree>
    <p:extLst>
      <p:ext uri="{BB962C8B-B14F-4D97-AF65-F5344CB8AC3E}">
        <p14:creationId xmlns:p14="http://schemas.microsoft.com/office/powerpoint/2010/main" val="1360114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le 2">
            <a:extLst>
              <a:ext uri="{FF2B5EF4-FFF2-40B4-BE49-F238E27FC236}">
                <a16:creationId xmlns:a16="http://schemas.microsoft.com/office/drawing/2014/main" xmlns="" id="{E1BEE63D-A4F6-4DDB-BE8D-9B11BBCA0E26}"/>
              </a:ext>
            </a:extLst>
          </p:cNvPr>
          <p:cNvSpPr txBox="1">
            <a:spLocks/>
          </p:cNvSpPr>
          <p:nvPr/>
        </p:nvSpPr>
        <p:spPr>
          <a:xfrm>
            <a:off x="609599" y="704088"/>
            <a:ext cx="11389895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The Ladder of Inference</a:t>
            </a:r>
          </a:p>
        </p:txBody>
      </p:sp>
      <p:sp>
        <p:nvSpPr>
          <p:cNvPr id="24" name="Content Placeholder 1">
            <a:extLst>
              <a:ext uri="{FF2B5EF4-FFF2-40B4-BE49-F238E27FC236}">
                <a16:creationId xmlns:a16="http://schemas.microsoft.com/office/drawing/2014/main" xmlns="" id="{E1A6328B-62EC-4333-98B6-5BF9388D9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935480"/>
            <a:ext cx="10868168" cy="4389120"/>
          </a:xfrm>
        </p:spPr>
        <p:txBody>
          <a:bodyPr/>
          <a:lstStyle/>
          <a:p>
            <a:endParaRPr lang="en-US" dirty="0"/>
          </a:p>
          <a:p>
            <a:r>
              <a:rPr lang="en-US" b="1" dirty="0"/>
              <a:t>Reflection Question</a:t>
            </a:r>
          </a:p>
          <a:p>
            <a:pPr lvl="1"/>
            <a:r>
              <a:rPr lang="en-US" dirty="0"/>
              <a:t>What can I do in my most important personal and work relationships to contribute to improving the quality of communication?</a:t>
            </a:r>
          </a:p>
        </p:txBody>
      </p:sp>
    </p:spTree>
    <p:extLst>
      <p:ext uri="{BB962C8B-B14F-4D97-AF65-F5344CB8AC3E}">
        <p14:creationId xmlns:p14="http://schemas.microsoft.com/office/powerpoint/2010/main" val="1961600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599" y="704088"/>
            <a:ext cx="11389895" cy="1143000"/>
          </a:xfrm>
        </p:spPr>
        <p:txBody>
          <a:bodyPr>
            <a:normAutofit/>
          </a:bodyPr>
          <a:lstStyle/>
          <a:p>
            <a:r>
              <a:rPr lang="en-US" dirty="0"/>
              <a:t>The Ladder of Inference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Summary - What have we learned? </a:t>
            </a:r>
          </a:p>
          <a:p>
            <a:pPr lvl="1"/>
            <a:r>
              <a:rPr lang="en-US" dirty="0"/>
              <a:t>We all have a tendency to “jump to conclusions”.</a:t>
            </a:r>
          </a:p>
          <a:p>
            <a:pPr lvl="1"/>
            <a:r>
              <a:rPr lang="en-US" dirty="0"/>
              <a:t>The way we “see the world” influences our behavior.</a:t>
            </a:r>
          </a:p>
          <a:p>
            <a:pPr lvl="1"/>
            <a:r>
              <a:rPr lang="en-US" dirty="0"/>
              <a:t>Being “self-aware” helps keep us from “climbing the ladder”.</a:t>
            </a:r>
          </a:p>
          <a:p>
            <a:endParaRPr lang="en-US" dirty="0"/>
          </a:p>
          <a:p>
            <a:r>
              <a:rPr lang="en-US" dirty="0"/>
              <a:t>Prayer</a:t>
            </a:r>
          </a:p>
        </p:txBody>
      </p:sp>
    </p:spTree>
    <p:extLst>
      <p:ext uri="{BB962C8B-B14F-4D97-AF65-F5344CB8AC3E}">
        <p14:creationId xmlns:p14="http://schemas.microsoft.com/office/powerpoint/2010/main" val="1745812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tion on brainstorming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 brainstorming presentation.potx" id="{DE77CA07-3D7A-4CF2-AF02-587F794CB3CB}" vid="{13C2A94F-C0A1-4622-B71C-29A3B00D5E0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brainstorming presentation</Template>
  <TotalTime>373</TotalTime>
  <Words>423</Words>
  <Application>Microsoft Macintosh PowerPoint</Application>
  <PresentationFormat>Widescreen</PresentationFormat>
  <Paragraphs>66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Century Gothic</vt:lpstr>
      <vt:lpstr>Palatino Linotype</vt:lpstr>
      <vt:lpstr>Wingdings 2</vt:lpstr>
      <vt:lpstr>Presentation on brainstorming</vt:lpstr>
      <vt:lpstr>The Ladder of Inference</vt:lpstr>
      <vt:lpstr>The Ladder of Inference</vt:lpstr>
      <vt:lpstr>The Ladder  of Inference</vt:lpstr>
      <vt:lpstr>PowerPoint Presentation</vt:lpstr>
      <vt:lpstr>PowerPoint Presentation</vt:lpstr>
      <vt:lpstr>The Ladder  of Inference</vt:lpstr>
      <vt:lpstr>PowerPoint Presentation</vt:lpstr>
      <vt:lpstr>PowerPoint Presentation</vt:lpstr>
      <vt:lpstr>The Ladder of Inference</vt:lpstr>
    </vt:vector>
  </TitlesOfParts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 Week 1 Lecture 3 The Ladder of Inference</dc:title>
  <dc:creator>Daniels, Carlo (RDV Corp - Foundations)</dc:creator>
  <cp:lastModifiedBy>Wally DELAFUENTE</cp:lastModifiedBy>
  <cp:revision>45</cp:revision>
  <dcterms:created xsi:type="dcterms:W3CDTF">2018-09-06T18:10:03Z</dcterms:created>
  <dcterms:modified xsi:type="dcterms:W3CDTF">2018-10-03T16:23:53Z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74069100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