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1"/>
  </p:handoutMasterIdLst>
  <p:sldIdLst>
    <p:sldId id="258" r:id="rId2"/>
    <p:sldId id="259" r:id="rId3"/>
    <p:sldId id="260" r:id="rId4"/>
    <p:sldId id="256" r:id="rId5"/>
    <p:sldId id="257" r:id="rId6"/>
    <p:sldId id="263" r:id="rId7"/>
    <p:sldId id="261" r:id="rId8"/>
    <p:sldId id="264" r:id="rId9"/>
    <p:sldId id="262" r:id="rId10"/>
    <p:sldId id="265" r:id="rId11"/>
    <p:sldId id="273" r:id="rId12"/>
    <p:sldId id="275" r:id="rId13"/>
    <p:sldId id="274" r:id="rId14"/>
    <p:sldId id="266" r:id="rId15"/>
    <p:sldId id="267" r:id="rId16"/>
    <p:sldId id="270" r:id="rId17"/>
    <p:sldId id="271" r:id="rId18"/>
    <p:sldId id="268" r:id="rId19"/>
    <p:sldId id="26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38" autoAdjust="0"/>
  </p:normalViewPr>
  <p:slideViewPr>
    <p:cSldViewPr>
      <p:cViewPr varScale="1">
        <p:scale>
          <a:sx n="86" d="100"/>
          <a:sy n="86"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lineChart>
        <c:grouping val="standard"/>
        <c:ser>
          <c:idx val="0"/>
          <c:order val="0"/>
          <c:tx>
            <c:strRef>
              <c:f>Sheet1!$B$1</c:f>
              <c:strCache>
                <c:ptCount val="1"/>
                <c:pt idx="0">
                  <c:v>Professing</c:v>
                </c:pt>
              </c:strCache>
            </c:strRef>
          </c:tx>
          <c:cat>
            <c:numRef>
              <c:f>Sheet1!$A$2:$A$18</c:f>
              <c:numCache>
                <c:formatCode>General</c:formatCode>
                <c:ptCount val="17"/>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pt idx="15">
                  <c:v>2017</c:v>
                </c:pt>
                <c:pt idx="16">
                  <c:v>2018</c:v>
                </c:pt>
              </c:numCache>
            </c:numRef>
          </c:cat>
          <c:val>
            <c:numRef>
              <c:f>Sheet1!$B$2:$B$18</c:f>
              <c:numCache>
                <c:formatCode>General</c:formatCode>
                <c:ptCount val="17"/>
                <c:pt idx="0">
                  <c:v>350</c:v>
                </c:pt>
                <c:pt idx="1">
                  <c:v>343</c:v>
                </c:pt>
                <c:pt idx="2">
                  <c:v>297</c:v>
                </c:pt>
                <c:pt idx="3">
                  <c:v>325</c:v>
                </c:pt>
                <c:pt idx="4">
                  <c:v>325</c:v>
                </c:pt>
                <c:pt idx="5">
                  <c:v>228</c:v>
                </c:pt>
                <c:pt idx="6">
                  <c:v>245</c:v>
                </c:pt>
                <c:pt idx="7">
                  <c:v>245</c:v>
                </c:pt>
                <c:pt idx="8">
                  <c:v>234</c:v>
                </c:pt>
                <c:pt idx="9">
                  <c:v>219</c:v>
                </c:pt>
                <c:pt idx="10">
                  <c:v>179</c:v>
                </c:pt>
                <c:pt idx="11">
                  <c:v>159</c:v>
                </c:pt>
                <c:pt idx="12">
                  <c:v>152</c:v>
                </c:pt>
                <c:pt idx="13">
                  <c:v>183</c:v>
                </c:pt>
                <c:pt idx="14">
                  <c:v>175</c:v>
                </c:pt>
                <c:pt idx="15">
                  <c:v>153</c:v>
                </c:pt>
                <c:pt idx="16">
                  <c:v>126</c:v>
                </c:pt>
              </c:numCache>
            </c:numRef>
          </c:val>
        </c:ser>
        <c:ser>
          <c:idx val="1"/>
          <c:order val="1"/>
          <c:tx>
            <c:strRef>
              <c:f>Sheet1!$C$1</c:f>
              <c:strCache>
                <c:ptCount val="1"/>
                <c:pt idx="0">
                  <c:v>Baptized</c:v>
                </c:pt>
              </c:strCache>
            </c:strRef>
          </c:tx>
          <c:cat>
            <c:numRef>
              <c:f>Sheet1!$A$2:$A$18</c:f>
              <c:numCache>
                <c:formatCode>General</c:formatCode>
                <c:ptCount val="17"/>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pt idx="15">
                  <c:v>2017</c:v>
                </c:pt>
                <c:pt idx="16">
                  <c:v>2018</c:v>
                </c:pt>
              </c:numCache>
            </c:numRef>
          </c:cat>
          <c:val>
            <c:numRef>
              <c:f>Sheet1!$C$2:$C$18</c:f>
              <c:numCache>
                <c:formatCode>General</c:formatCode>
                <c:ptCount val="17"/>
                <c:pt idx="0">
                  <c:v>96</c:v>
                </c:pt>
                <c:pt idx="1">
                  <c:v>105</c:v>
                </c:pt>
                <c:pt idx="2">
                  <c:v>106</c:v>
                </c:pt>
                <c:pt idx="3">
                  <c:v>110</c:v>
                </c:pt>
                <c:pt idx="4">
                  <c:v>110</c:v>
                </c:pt>
                <c:pt idx="5">
                  <c:v>83</c:v>
                </c:pt>
                <c:pt idx="6">
                  <c:v>83</c:v>
                </c:pt>
                <c:pt idx="7">
                  <c:v>108</c:v>
                </c:pt>
                <c:pt idx="8">
                  <c:v>89</c:v>
                </c:pt>
                <c:pt idx="9">
                  <c:v>83</c:v>
                </c:pt>
                <c:pt idx="10">
                  <c:v>83</c:v>
                </c:pt>
                <c:pt idx="11">
                  <c:v>80</c:v>
                </c:pt>
                <c:pt idx="12">
                  <c:v>83</c:v>
                </c:pt>
                <c:pt idx="13">
                  <c:v>70</c:v>
                </c:pt>
                <c:pt idx="14">
                  <c:v>70</c:v>
                </c:pt>
                <c:pt idx="15">
                  <c:v>46</c:v>
                </c:pt>
                <c:pt idx="16">
                  <c:v>45</c:v>
                </c:pt>
              </c:numCache>
            </c:numRef>
          </c:val>
        </c:ser>
        <c:ser>
          <c:idx val="2"/>
          <c:order val="2"/>
          <c:tx>
            <c:strRef>
              <c:f>Sheet1!$D$1</c:f>
              <c:strCache>
                <c:ptCount val="1"/>
                <c:pt idx="0">
                  <c:v>Total</c:v>
                </c:pt>
              </c:strCache>
            </c:strRef>
          </c:tx>
          <c:cat>
            <c:numRef>
              <c:f>Sheet1!$A$2:$A$18</c:f>
              <c:numCache>
                <c:formatCode>General</c:formatCode>
                <c:ptCount val="17"/>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pt idx="15">
                  <c:v>2017</c:v>
                </c:pt>
                <c:pt idx="16">
                  <c:v>2018</c:v>
                </c:pt>
              </c:numCache>
            </c:numRef>
          </c:cat>
          <c:val>
            <c:numRef>
              <c:f>Sheet1!$D$2:$D$18</c:f>
              <c:numCache>
                <c:formatCode>General</c:formatCode>
                <c:ptCount val="17"/>
                <c:pt idx="0">
                  <c:v>446</c:v>
                </c:pt>
                <c:pt idx="1">
                  <c:v>448</c:v>
                </c:pt>
                <c:pt idx="2">
                  <c:v>403</c:v>
                </c:pt>
                <c:pt idx="3">
                  <c:v>435</c:v>
                </c:pt>
                <c:pt idx="4">
                  <c:v>435</c:v>
                </c:pt>
                <c:pt idx="5">
                  <c:v>311</c:v>
                </c:pt>
                <c:pt idx="6">
                  <c:v>328</c:v>
                </c:pt>
                <c:pt idx="7">
                  <c:v>353</c:v>
                </c:pt>
                <c:pt idx="8">
                  <c:v>323</c:v>
                </c:pt>
                <c:pt idx="9">
                  <c:v>302</c:v>
                </c:pt>
                <c:pt idx="10">
                  <c:v>262</c:v>
                </c:pt>
                <c:pt idx="11">
                  <c:v>239</c:v>
                </c:pt>
                <c:pt idx="12">
                  <c:v>235</c:v>
                </c:pt>
                <c:pt idx="13">
                  <c:v>253</c:v>
                </c:pt>
                <c:pt idx="14">
                  <c:v>245</c:v>
                </c:pt>
                <c:pt idx="15">
                  <c:v>199</c:v>
                </c:pt>
                <c:pt idx="16">
                  <c:v>171</c:v>
                </c:pt>
              </c:numCache>
            </c:numRef>
          </c:val>
        </c:ser>
        <c:marker val="1"/>
        <c:axId val="228833152"/>
        <c:axId val="228834688"/>
      </c:lineChart>
      <c:catAx>
        <c:axId val="228833152"/>
        <c:scaling>
          <c:orientation val="minMax"/>
        </c:scaling>
        <c:axPos val="b"/>
        <c:numFmt formatCode="General" sourceLinked="1"/>
        <c:tickLblPos val="nextTo"/>
        <c:txPr>
          <a:bodyPr/>
          <a:lstStyle/>
          <a:p>
            <a:pPr>
              <a:defRPr sz="1000"/>
            </a:pPr>
            <a:endParaRPr lang="en-US"/>
          </a:p>
        </c:txPr>
        <c:crossAx val="228834688"/>
        <c:crosses val="autoZero"/>
        <c:auto val="1"/>
        <c:lblAlgn val="ctr"/>
        <c:lblOffset val="100"/>
      </c:catAx>
      <c:valAx>
        <c:axId val="228834688"/>
        <c:scaling>
          <c:orientation val="minMax"/>
        </c:scaling>
        <c:axPos val="l"/>
        <c:majorGridlines/>
        <c:numFmt formatCode="General" sourceLinked="1"/>
        <c:tickLblPos val="nextTo"/>
        <c:crossAx val="228833152"/>
        <c:crosses val="autoZero"/>
        <c:crossBetween val="between"/>
      </c:valAx>
      <c:dTable>
        <c:showHorzBorder val="1"/>
        <c:showVertBorder val="1"/>
        <c:showOutline val="1"/>
        <c:txPr>
          <a:bodyPr/>
          <a:lstStyle/>
          <a:p>
            <a:pPr rtl="0">
              <a:defRPr sz="1000"/>
            </a:pPr>
            <a:endParaRPr lang="en-US"/>
          </a:p>
        </c:txPr>
      </c:dTable>
    </c:plotArea>
    <c:legend>
      <c:legendPos val="r"/>
      <c:layout/>
    </c:legend>
    <c:plotVisOnly val="1"/>
  </c:chart>
  <c:txPr>
    <a:bodyPr/>
    <a:lstStyle/>
    <a:p>
      <a:pPr>
        <a:defRPr sz="1800"/>
      </a:pPr>
      <a:endParaRPr lang="en-US"/>
    </a:p>
  </c:txPr>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dirty="0" smtClean="0"/>
              <a:t>Totals</a:t>
            </a:r>
            <a:endParaRPr lang="en-US" dirty="0"/>
          </a:p>
        </c:rich>
      </c:tx>
      <c:layout/>
    </c:title>
    <c:plotArea>
      <c:layout/>
      <c:lineChart>
        <c:grouping val="standard"/>
        <c:ser>
          <c:idx val="0"/>
          <c:order val="0"/>
          <c:tx>
            <c:strRef>
              <c:f>Sheet1!$B$1</c:f>
              <c:strCache>
                <c:ptCount val="1"/>
                <c:pt idx="0">
                  <c:v>Professing</c:v>
                </c:pt>
              </c:strCache>
            </c:strRef>
          </c:tx>
          <c:cat>
            <c:numRef>
              <c:f>Sheet1!$A$2:$A$18</c:f>
              <c:numCache>
                <c:formatCode>General</c:formatCode>
                <c:ptCount val="17"/>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pt idx="15">
                  <c:v>2017</c:v>
                </c:pt>
                <c:pt idx="16">
                  <c:v>2018</c:v>
                </c:pt>
              </c:numCache>
            </c:numRef>
          </c:cat>
          <c:val>
            <c:numRef>
              <c:f>Sheet1!$B$2:$B$18</c:f>
              <c:numCache>
                <c:formatCode>General</c:formatCode>
                <c:ptCount val="17"/>
                <c:pt idx="0">
                  <c:v>4728</c:v>
                </c:pt>
                <c:pt idx="1">
                  <c:v>4765</c:v>
                </c:pt>
                <c:pt idx="2">
                  <c:v>4675</c:v>
                </c:pt>
                <c:pt idx="3">
                  <c:v>4619</c:v>
                </c:pt>
                <c:pt idx="4">
                  <c:v>4651</c:v>
                </c:pt>
                <c:pt idx="5">
                  <c:v>4516</c:v>
                </c:pt>
                <c:pt idx="6">
                  <c:v>4590</c:v>
                </c:pt>
                <c:pt idx="7">
                  <c:v>4508</c:v>
                </c:pt>
                <c:pt idx="8">
                  <c:v>4448</c:v>
                </c:pt>
                <c:pt idx="9">
                  <c:v>4355</c:v>
                </c:pt>
                <c:pt idx="10">
                  <c:v>3574</c:v>
                </c:pt>
                <c:pt idx="11">
                  <c:v>3548</c:v>
                </c:pt>
                <c:pt idx="12">
                  <c:v>3243</c:v>
                </c:pt>
                <c:pt idx="13">
                  <c:v>3172</c:v>
                </c:pt>
                <c:pt idx="14">
                  <c:v>3275</c:v>
                </c:pt>
                <c:pt idx="15">
                  <c:v>3096</c:v>
                </c:pt>
                <c:pt idx="16">
                  <c:v>3063</c:v>
                </c:pt>
              </c:numCache>
            </c:numRef>
          </c:val>
        </c:ser>
        <c:ser>
          <c:idx val="1"/>
          <c:order val="1"/>
          <c:tx>
            <c:strRef>
              <c:f>Sheet1!$C$1</c:f>
              <c:strCache>
                <c:ptCount val="1"/>
                <c:pt idx="0">
                  <c:v>Baptized</c:v>
                </c:pt>
              </c:strCache>
            </c:strRef>
          </c:tx>
          <c:cat>
            <c:numRef>
              <c:f>Sheet1!$A$2:$A$18</c:f>
              <c:numCache>
                <c:formatCode>General</c:formatCode>
                <c:ptCount val="17"/>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pt idx="15">
                  <c:v>2017</c:v>
                </c:pt>
                <c:pt idx="16">
                  <c:v>2018</c:v>
                </c:pt>
              </c:numCache>
            </c:numRef>
          </c:cat>
          <c:val>
            <c:numRef>
              <c:f>Sheet1!$C$2:$C$18</c:f>
              <c:numCache>
                <c:formatCode>General</c:formatCode>
                <c:ptCount val="17"/>
                <c:pt idx="0">
                  <c:v>1668</c:v>
                </c:pt>
                <c:pt idx="1">
                  <c:v>1964</c:v>
                </c:pt>
                <c:pt idx="2">
                  <c:v>1503</c:v>
                </c:pt>
                <c:pt idx="3">
                  <c:v>1760</c:v>
                </c:pt>
                <c:pt idx="4">
                  <c:v>1438</c:v>
                </c:pt>
                <c:pt idx="5">
                  <c:v>1349</c:v>
                </c:pt>
                <c:pt idx="6">
                  <c:v>1290</c:v>
                </c:pt>
                <c:pt idx="7">
                  <c:v>1237</c:v>
                </c:pt>
                <c:pt idx="8">
                  <c:v>1329</c:v>
                </c:pt>
                <c:pt idx="9">
                  <c:v>1302</c:v>
                </c:pt>
                <c:pt idx="10">
                  <c:v>1334</c:v>
                </c:pt>
                <c:pt idx="11">
                  <c:v>1424</c:v>
                </c:pt>
                <c:pt idx="12">
                  <c:v>1338</c:v>
                </c:pt>
                <c:pt idx="13">
                  <c:v>1180</c:v>
                </c:pt>
                <c:pt idx="14">
                  <c:v>1110</c:v>
                </c:pt>
                <c:pt idx="15">
                  <c:v>1033</c:v>
                </c:pt>
                <c:pt idx="16">
                  <c:v>1091</c:v>
                </c:pt>
              </c:numCache>
            </c:numRef>
          </c:val>
        </c:ser>
        <c:ser>
          <c:idx val="2"/>
          <c:order val="2"/>
          <c:tx>
            <c:strRef>
              <c:f>Sheet1!$D$1</c:f>
              <c:strCache>
                <c:ptCount val="1"/>
                <c:pt idx="0">
                  <c:v>Total</c:v>
                </c:pt>
              </c:strCache>
            </c:strRef>
          </c:tx>
          <c:cat>
            <c:numRef>
              <c:f>Sheet1!$A$2:$A$18</c:f>
              <c:numCache>
                <c:formatCode>General</c:formatCode>
                <c:ptCount val="17"/>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pt idx="15">
                  <c:v>2017</c:v>
                </c:pt>
                <c:pt idx="16">
                  <c:v>2018</c:v>
                </c:pt>
              </c:numCache>
            </c:numRef>
          </c:cat>
          <c:val>
            <c:numRef>
              <c:f>Sheet1!$D$2:$D$18</c:f>
              <c:numCache>
                <c:formatCode>General</c:formatCode>
                <c:ptCount val="17"/>
                <c:pt idx="0">
                  <c:v>6396</c:v>
                </c:pt>
                <c:pt idx="1">
                  <c:v>6729</c:v>
                </c:pt>
                <c:pt idx="2">
                  <c:v>6178</c:v>
                </c:pt>
                <c:pt idx="3">
                  <c:v>6379</c:v>
                </c:pt>
                <c:pt idx="4">
                  <c:v>6089</c:v>
                </c:pt>
                <c:pt idx="5">
                  <c:v>5865</c:v>
                </c:pt>
                <c:pt idx="6">
                  <c:v>5880</c:v>
                </c:pt>
                <c:pt idx="7">
                  <c:v>5745</c:v>
                </c:pt>
                <c:pt idx="8">
                  <c:v>5777</c:v>
                </c:pt>
                <c:pt idx="9">
                  <c:v>5657</c:v>
                </c:pt>
                <c:pt idx="10">
                  <c:v>4908</c:v>
                </c:pt>
                <c:pt idx="11">
                  <c:v>4972</c:v>
                </c:pt>
                <c:pt idx="12">
                  <c:v>4581</c:v>
                </c:pt>
                <c:pt idx="13">
                  <c:v>4352</c:v>
                </c:pt>
                <c:pt idx="14">
                  <c:v>4385</c:v>
                </c:pt>
                <c:pt idx="15">
                  <c:v>4129</c:v>
                </c:pt>
                <c:pt idx="16">
                  <c:v>4153</c:v>
                </c:pt>
              </c:numCache>
            </c:numRef>
          </c:val>
        </c:ser>
        <c:marker val="1"/>
        <c:axId val="236284160"/>
        <c:axId val="236408832"/>
      </c:lineChart>
      <c:catAx>
        <c:axId val="236284160"/>
        <c:scaling>
          <c:orientation val="minMax"/>
        </c:scaling>
        <c:axPos val="b"/>
        <c:numFmt formatCode="General" sourceLinked="1"/>
        <c:tickLblPos val="nextTo"/>
        <c:crossAx val="236408832"/>
        <c:crosses val="autoZero"/>
        <c:auto val="1"/>
        <c:lblAlgn val="ctr"/>
        <c:lblOffset val="100"/>
      </c:catAx>
      <c:valAx>
        <c:axId val="236408832"/>
        <c:scaling>
          <c:orientation val="minMax"/>
        </c:scaling>
        <c:axPos val="l"/>
        <c:majorGridlines/>
        <c:numFmt formatCode="General" sourceLinked="1"/>
        <c:tickLblPos val="nextTo"/>
        <c:crossAx val="236284160"/>
        <c:crosses val="autoZero"/>
        <c:crossBetween val="between"/>
      </c:valAx>
      <c:dTable>
        <c:showHorzBorder val="1"/>
        <c:showVertBorder val="1"/>
        <c:showOutline val="1"/>
        <c:txPr>
          <a:bodyPr/>
          <a:lstStyle/>
          <a:p>
            <a:pPr rtl="0">
              <a:defRPr sz="1050" b="1"/>
            </a:pPr>
            <a:endParaRPr lang="en-US"/>
          </a:p>
        </c:txPr>
      </c:dTable>
    </c:plotArea>
    <c:legend>
      <c:legendPos val="r"/>
      <c:layout/>
    </c:legend>
    <c:plotVisOnly val="1"/>
  </c:chart>
  <c:txPr>
    <a:bodyPr/>
    <a:lstStyle/>
    <a:p>
      <a:pPr>
        <a:defRPr sz="1800"/>
      </a:pPr>
      <a:endParaRPr lang="en-US"/>
    </a:p>
  </c:txPr>
  <c:externalData r:id="rId1"/>
</c:chartSpace>
</file>

<file path=ppt/drawings/drawing1.xml><?xml version="1.0" encoding="utf-8"?>
<c:userShapes xmlns:c="http://schemas.openxmlformats.org/drawingml/2006/chart">
  <cdr:relSizeAnchor xmlns:cdr="http://schemas.openxmlformats.org/drawingml/2006/chartDrawing">
    <cdr:from>
      <cdr:x>0.80583</cdr:x>
      <cdr:y>0.89873</cdr:y>
    </cdr:from>
    <cdr:to>
      <cdr:x>0.8835</cdr:x>
      <cdr:y>1</cdr:y>
    </cdr:to>
    <cdr:sp macro="" textlink="">
      <cdr:nvSpPr>
        <cdr:cNvPr id="2" name="TextBox 1"/>
        <cdr:cNvSpPr txBox="1"/>
      </cdr:nvSpPr>
      <cdr:spPr>
        <a:xfrm xmlns:a="http://schemas.openxmlformats.org/drawingml/2006/main">
          <a:off x="6324600" y="5410200"/>
          <a:ext cx="609600" cy="6096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dirty="0" smtClean="0"/>
            <a:t>-37%</a:t>
          </a:r>
        </a:p>
        <a:p xmlns:a="http://schemas.openxmlformats.org/drawingml/2006/main">
          <a:r>
            <a:rPr lang="en-US" dirty="0" smtClean="0"/>
            <a:t>-14%</a:t>
          </a:r>
        </a:p>
        <a:p xmlns:a="http://schemas.openxmlformats.org/drawingml/2006/main">
          <a:r>
            <a:rPr lang="en-US" smtClean="0"/>
            <a:t>-32%</a:t>
          </a:r>
          <a:endParaRPr lang="en-US" dirty="0"/>
        </a:p>
        <a:p xmlns:a="http://schemas.openxmlformats.org/drawingml/2006/main">
          <a:endParaRPr lang="en-US" dirty="0" smtClean="0"/>
        </a:p>
        <a:p xmlns:a="http://schemas.openxmlformats.org/drawingml/2006/main">
          <a:endParaRPr 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4C4C2A2-C681-41C6-8A0C-ADA3329B2EFE}" type="datetimeFigureOut">
              <a:rPr lang="en-US" smtClean="0"/>
              <a:pPr/>
              <a:t>6/5/2018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0D5E1D1-EDD9-4595-AA4D-AC3914924E39}"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2E0E398-D9D6-4C08-B6AB-A736A5124612}" type="datetimeFigureOut">
              <a:rPr lang="en-US" smtClean="0"/>
              <a:pPr/>
              <a:t>6/5/2018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3E69B6-BAD3-4C86-A70C-F3DF12EA8C1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E0E398-D9D6-4C08-B6AB-A736A5124612}" type="datetimeFigureOut">
              <a:rPr lang="en-US" smtClean="0"/>
              <a:pPr/>
              <a:t>6/5/2018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3E69B6-BAD3-4C86-A70C-F3DF12EA8C1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E0E398-D9D6-4C08-B6AB-A736A5124612}" type="datetimeFigureOut">
              <a:rPr lang="en-US" smtClean="0"/>
              <a:pPr/>
              <a:t>6/5/2018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3E69B6-BAD3-4C86-A70C-F3DF12EA8C1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E0E398-D9D6-4C08-B6AB-A736A5124612}" type="datetimeFigureOut">
              <a:rPr lang="en-US" smtClean="0"/>
              <a:pPr/>
              <a:t>6/5/2018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3E69B6-BAD3-4C86-A70C-F3DF12EA8C1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E0E398-D9D6-4C08-B6AB-A736A5124612}" type="datetimeFigureOut">
              <a:rPr lang="en-US" smtClean="0"/>
              <a:pPr/>
              <a:t>6/5/2018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3E69B6-BAD3-4C86-A70C-F3DF12EA8C1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2E0E398-D9D6-4C08-B6AB-A736A5124612}" type="datetimeFigureOut">
              <a:rPr lang="en-US" smtClean="0"/>
              <a:pPr/>
              <a:t>6/5/2018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3E69B6-BAD3-4C86-A70C-F3DF12EA8C1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2E0E398-D9D6-4C08-B6AB-A736A5124612}" type="datetimeFigureOut">
              <a:rPr lang="en-US" smtClean="0"/>
              <a:pPr/>
              <a:t>6/5/2018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3E69B6-BAD3-4C86-A70C-F3DF12EA8C1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2E0E398-D9D6-4C08-B6AB-A736A5124612}" type="datetimeFigureOut">
              <a:rPr lang="en-US" smtClean="0"/>
              <a:pPr/>
              <a:t>6/5/2018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3E69B6-BAD3-4C86-A70C-F3DF12EA8C1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E0E398-D9D6-4C08-B6AB-A736A5124612}" type="datetimeFigureOut">
              <a:rPr lang="en-US" smtClean="0"/>
              <a:pPr/>
              <a:t>6/5/2018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3E69B6-BAD3-4C86-A70C-F3DF12EA8C1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E0E398-D9D6-4C08-B6AB-A736A5124612}" type="datetimeFigureOut">
              <a:rPr lang="en-US" smtClean="0"/>
              <a:pPr/>
              <a:t>6/5/2018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3E69B6-BAD3-4C86-A70C-F3DF12EA8C1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E0E398-D9D6-4C08-B6AB-A736A5124612}" type="datetimeFigureOut">
              <a:rPr lang="en-US" smtClean="0"/>
              <a:pPr/>
              <a:t>6/5/2018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3E69B6-BAD3-4C86-A70C-F3DF12EA8C1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E0E398-D9D6-4C08-B6AB-A736A5124612}" type="datetimeFigureOut">
              <a:rPr lang="en-US" smtClean="0"/>
              <a:pPr/>
              <a:t>6/5/2018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3E69B6-BAD3-4C86-A70C-F3DF12EA8C19}"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s://mohammedyakubu4.files.wordpress.com/2015/09/managment-styles-pics.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457200" y="304800"/>
            <a:ext cx="4403193" cy="2554545"/>
          </a:xfrm>
          <a:prstGeom prst="rect">
            <a:avLst/>
          </a:prstGeom>
          <a:noFill/>
        </p:spPr>
        <p:txBody>
          <a:bodyPr wrap="none" rtlCol="0">
            <a:spAutoFit/>
          </a:bodyPr>
          <a:lstStyle/>
          <a:p>
            <a:r>
              <a:rPr lang="en-US" sz="4000" dirty="0" smtClean="0">
                <a:solidFill>
                  <a:srgbClr val="FF0000"/>
                </a:solidFill>
                <a:effectLst>
                  <a:outerShdw blurRad="38100" dist="38100" dir="2700000" algn="tl">
                    <a:srgbClr val="000000">
                      <a:alpha val="43137"/>
                    </a:srgbClr>
                  </a:outerShdw>
                </a:effectLst>
              </a:rPr>
              <a:t>Leadership 25 </a:t>
            </a:r>
          </a:p>
          <a:p>
            <a:r>
              <a:rPr lang="en-US" sz="4000" dirty="0">
                <a:solidFill>
                  <a:srgbClr val="FF0000"/>
                </a:solidFill>
                <a:effectLst>
                  <a:outerShdw blurRad="38100" dist="38100" dir="2700000" algn="tl">
                    <a:srgbClr val="000000">
                      <a:alpha val="43137"/>
                    </a:srgbClr>
                  </a:outerShdw>
                </a:effectLst>
              </a:rPr>
              <a:t>	</a:t>
            </a:r>
            <a:r>
              <a:rPr lang="en-US" sz="4000" dirty="0" smtClean="0">
                <a:solidFill>
                  <a:srgbClr val="FF0000"/>
                </a:solidFill>
                <a:effectLst>
                  <a:outerShdw blurRad="38100" dist="38100" dir="2700000" algn="tl">
                    <a:srgbClr val="000000">
                      <a:alpha val="43137"/>
                    </a:srgbClr>
                  </a:outerShdw>
                </a:effectLst>
              </a:rPr>
              <a:t>Things to Know </a:t>
            </a:r>
          </a:p>
          <a:p>
            <a:r>
              <a:rPr lang="en-US" sz="4000" dirty="0">
                <a:solidFill>
                  <a:srgbClr val="FF0000"/>
                </a:solidFill>
                <a:effectLst>
                  <a:outerShdw blurRad="38100" dist="38100" dir="2700000" algn="tl">
                    <a:srgbClr val="000000">
                      <a:alpha val="43137"/>
                    </a:srgbClr>
                  </a:outerShdw>
                </a:effectLst>
              </a:rPr>
              <a:t>	</a:t>
            </a:r>
            <a:r>
              <a:rPr lang="en-US" sz="4000" dirty="0" smtClean="0">
                <a:solidFill>
                  <a:srgbClr val="FF0000"/>
                </a:solidFill>
                <a:effectLst>
                  <a:outerShdw blurRad="38100" dist="38100" dir="2700000" algn="tl">
                    <a:srgbClr val="000000">
                      <a:alpha val="43137"/>
                    </a:srgbClr>
                  </a:outerShdw>
                </a:effectLst>
              </a:rPr>
              <a:t>About Change </a:t>
            </a:r>
          </a:p>
          <a:p>
            <a:r>
              <a:rPr lang="en-US" sz="4000" dirty="0">
                <a:solidFill>
                  <a:srgbClr val="FF0000"/>
                </a:solidFill>
                <a:effectLst>
                  <a:outerShdw blurRad="38100" dist="38100" dir="2700000" algn="tl">
                    <a:srgbClr val="000000">
                      <a:alpha val="43137"/>
                    </a:srgbClr>
                  </a:outerShdw>
                </a:effectLst>
              </a:rPr>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533400"/>
            <a:ext cx="8809528" cy="3785652"/>
          </a:xfrm>
          <a:prstGeom prst="rect">
            <a:avLst/>
          </a:prstGeom>
          <a:noFill/>
        </p:spPr>
        <p:txBody>
          <a:bodyPr wrap="none" rtlCol="0">
            <a:spAutoFit/>
          </a:bodyPr>
          <a:lstStyle/>
          <a:p>
            <a:r>
              <a:rPr lang="en-US" sz="4000" dirty="0" smtClean="0">
                <a:effectLst>
                  <a:outerShdw blurRad="38100" dist="38100" dir="2700000" algn="tl">
                    <a:srgbClr val="000000">
                      <a:alpha val="43137"/>
                    </a:srgbClr>
                  </a:outerShdw>
                </a:effectLst>
              </a:rPr>
              <a:t>Overcoming Complacency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The role of crisis</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Keeping the Big Picture in mind</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Long-term history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Consultants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Bombard with future opportunities </a:t>
            </a:r>
            <a:endParaRPr lang="en-US" sz="4000" dirty="0">
              <a:effectLst>
                <a:outerShdw blurRad="38100" dist="38100" dir="2700000" algn="tl">
                  <a:srgbClr val="000000">
                    <a:alpha val="43137"/>
                  </a:srgbClr>
                </a:outerShdw>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nvGraphicFramePr>
        <p:xfrm>
          <a:off x="685800" y="457200"/>
          <a:ext cx="7848600" cy="60198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nvGraphicFramePr>
        <p:xfrm>
          <a:off x="533400" y="762000"/>
          <a:ext cx="8077200" cy="5410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533400"/>
            <a:ext cx="8809528" cy="3785652"/>
          </a:xfrm>
          <a:prstGeom prst="rect">
            <a:avLst/>
          </a:prstGeom>
          <a:noFill/>
        </p:spPr>
        <p:txBody>
          <a:bodyPr wrap="none" rtlCol="0">
            <a:spAutoFit/>
          </a:bodyPr>
          <a:lstStyle/>
          <a:p>
            <a:r>
              <a:rPr lang="en-US" sz="4000" dirty="0" smtClean="0">
                <a:effectLst>
                  <a:outerShdw blurRad="38100" dist="38100" dir="2700000" algn="tl">
                    <a:srgbClr val="000000">
                      <a:alpha val="43137"/>
                    </a:srgbClr>
                  </a:outerShdw>
                </a:effectLst>
              </a:rPr>
              <a:t>Overcoming Complacency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The role of crisis</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Keeping the Big Picture in mind</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Long-term history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Consultants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Bombard with future opportunities </a:t>
            </a:r>
            <a:endParaRPr lang="en-US" sz="4000" dirty="0">
              <a:effectLst>
                <a:outerShdw blurRad="38100" dist="38100" dir="2700000" algn="tl">
                  <a:srgbClr val="000000">
                    <a:alpha val="43137"/>
                  </a:srgbClr>
                </a:outerShdw>
              </a:effectLs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381000"/>
            <a:ext cx="7568867" cy="3785652"/>
          </a:xfrm>
          <a:prstGeom prst="rect">
            <a:avLst/>
          </a:prstGeom>
          <a:noFill/>
        </p:spPr>
        <p:txBody>
          <a:bodyPr wrap="none" rtlCol="0">
            <a:spAutoFit/>
          </a:bodyPr>
          <a:lstStyle/>
          <a:p>
            <a:pPr marL="742950" indent="-742950">
              <a:buAutoNum type="arabicPeriod"/>
            </a:pPr>
            <a:r>
              <a:rPr lang="en-US" sz="4000" dirty="0" smtClean="0">
                <a:effectLst>
                  <a:outerShdw blurRad="38100" dist="38100" dir="2700000" algn="tl">
                    <a:srgbClr val="000000">
                      <a:alpha val="43137"/>
                    </a:srgbClr>
                  </a:outerShdw>
                </a:effectLst>
              </a:rPr>
              <a:t>Establishing a Sense of Urgency </a:t>
            </a:r>
          </a:p>
          <a:p>
            <a:pPr marL="742950" indent="-742950"/>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Absolute Necessary! </a:t>
            </a:r>
          </a:p>
          <a:p>
            <a:pPr marL="742950" indent="-742950"/>
            <a:r>
              <a:rPr lang="en-US" sz="4000" dirty="0" smtClean="0">
                <a:effectLst>
                  <a:outerShdw blurRad="38100" dist="38100" dir="2700000" algn="tl">
                    <a:srgbClr val="000000">
                      <a:alpha val="43137"/>
                    </a:srgbClr>
                  </a:outerShdw>
                </a:effectLst>
              </a:rPr>
              <a:t>2. Creating a Guiding </a:t>
            </a:r>
            <a:r>
              <a:rPr lang="en-US" sz="4000" dirty="0" err="1" smtClean="0">
                <a:effectLst>
                  <a:outerShdw blurRad="38100" dist="38100" dir="2700000" algn="tl">
                    <a:srgbClr val="000000">
                      <a:alpha val="43137"/>
                    </a:srgbClr>
                  </a:outerShdw>
                </a:effectLst>
              </a:rPr>
              <a:t>Coalitian</a:t>
            </a:r>
            <a:r>
              <a:rPr lang="en-US" sz="4000" dirty="0" smtClean="0">
                <a:effectLst>
                  <a:outerShdw blurRad="38100" dist="38100" dir="2700000" algn="tl">
                    <a:srgbClr val="000000">
                      <a:alpha val="43137"/>
                    </a:srgbClr>
                  </a:outerShdw>
                </a:effectLst>
              </a:rPr>
              <a:t> </a:t>
            </a:r>
          </a:p>
          <a:p>
            <a:pPr marL="742950" indent="-742950"/>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You need more than one.</a:t>
            </a:r>
          </a:p>
          <a:p>
            <a:pPr marL="742950" indent="-742950"/>
            <a:endParaRPr lang="en-US" sz="4000" dirty="0" smtClean="0">
              <a:effectLst>
                <a:outerShdw blurRad="38100" dist="38100" dir="2700000" algn="tl">
                  <a:srgbClr val="000000">
                    <a:alpha val="43137"/>
                  </a:srgbClr>
                </a:outerShdw>
              </a:effectLst>
            </a:endParaRPr>
          </a:p>
          <a:p>
            <a:pPr marL="742950" indent="-742950"/>
            <a:endParaRPr lang="en-US" sz="4000" dirty="0">
              <a:effectLst>
                <a:outerShdw blurRad="38100" dist="38100" dir="2700000" algn="tl">
                  <a:srgbClr val="000000">
                    <a:alpha val="43137"/>
                  </a:srgbClr>
                </a:outerShdw>
              </a:effectLs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838200"/>
            <a:ext cx="7265322" cy="4985980"/>
          </a:xfrm>
          <a:prstGeom prst="rect">
            <a:avLst/>
          </a:prstGeom>
          <a:noFill/>
        </p:spPr>
        <p:txBody>
          <a:bodyPr wrap="none" rtlCol="0">
            <a:spAutoFit/>
          </a:bodyPr>
          <a:lstStyle/>
          <a:p>
            <a:r>
              <a:rPr lang="en-US" sz="4000" dirty="0" smtClean="0">
                <a:effectLst>
                  <a:outerShdw blurRad="38100" dist="38100" dir="2700000" algn="tl">
                    <a:srgbClr val="000000">
                      <a:alpha val="43137"/>
                    </a:srgbClr>
                  </a:outerShdw>
                </a:effectLst>
              </a:rPr>
              <a:t>Who do you get? </a:t>
            </a:r>
          </a:p>
          <a:p>
            <a:endParaRPr lang="en-US" dirty="0">
              <a:effectLst>
                <a:outerShdw blurRad="38100" dist="38100" dir="2700000" algn="tl">
                  <a:srgbClr val="000000">
                    <a:alpha val="43137"/>
                  </a:srgbClr>
                </a:outerShdw>
              </a:effectLst>
            </a:endParaRPr>
          </a:p>
          <a:p>
            <a:r>
              <a:rPr lang="en-US" sz="4000" dirty="0" smtClean="0">
                <a:effectLst>
                  <a:outerShdw blurRad="38100" dist="38100" dir="2700000" algn="tl">
                    <a:srgbClr val="000000">
                      <a:alpha val="43137"/>
                    </a:srgbClr>
                  </a:outerShdw>
                </a:effectLst>
              </a:rPr>
              <a:t>	- Position Power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Expertise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Credibility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Leadership </a:t>
            </a:r>
          </a:p>
          <a:p>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	Not everyone, but a few. </a:t>
            </a:r>
          </a:p>
          <a:p>
            <a:endParaRPr lang="en-US" sz="2000" dirty="0">
              <a:effectLst>
                <a:outerShdw blurRad="38100" dist="38100" dir="2700000" algn="tl">
                  <a:srgbClr val="000000">
                    <a:alpha val="43137"/>
                  </a:srgbClr>
                </a:outerShdw>
              </a:effectLst>
            </a:endParaRPr>
          </a:p>
          <a:p>
            <a:r>
              <a:rPr lang="en-US" sz="4000" dirty="0" smtClean="0">
                <a:effectLst>
                  <a:outerShdw blurRad="38100" dist="38100" dir="2700000" algn="tl">
                    <a:srgbClr val="000000">
                      <a:alpha val="43137"/>
                    </a:srgbClr>
                  </a:outerShdw>
                </a:effectLst>
              </a:rPr>
              <a:t>With a common goal</a:t>
            </a:r>
            <a:endParaRPr lang="en-US" sz="4000" dirty="0">
              <a:effectLst>
                <a:outerShdw blurRad="38100" dist="38100" dir="2700000" algn="tl">
                  <a:srgbClr val="000000">
                    <a:alpha val="43137"/>
                  </a:srgbClr>
                </a:outerShdw>
              </a:effectLs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381000"/>
            <a:ext cx="7568867" cy="6247864"/>
          </a:xfrm>
          <a:prstGeom prst="rect">
            <a:avLst/>
          </a:prstGeom>
          <a:noFill/>
        </p:spPr>
        <p:txBody>
          <a:bodyPr wrap="none" rtlCol="0">
            <a:spAutoFit/>
          </a:bodyPr>
          <a:lstStyle/>
          <a:p>
            <a:pPr marL="742950" indent="-742950">
              <a:buAutoNum type="arabicPeriod"/>
            </a:pPr>
            <a:r>
              <a:rPr lang="en-US" sz="4000" dirty="0" smtClean="0">
                <a:effectLst>
                  <a:outerShdw blurRad="38100" dist="38100" dir="2700000" algn="tl">
                    <a:srgbClr val="000000">
                      <a:alpha val="43137"/>
                    </a:srgbClr>
                  </a:outerShdw>
                </a:effectLst>
              </a:rPr>
              <a:t>Establishing a Sense of Urgency </a:t>
            </a:r>
          </a:p>
          <a:p>
            <a:pPr marL="742950" indent="-742950"/>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Absolute Necessary! </a:t>
            </a:r>
          </a:p>
          <a:p>
            <a:pPr marL="742950" indent="-742950"/>
            <a:r>
              <a:rPr lang="en-US" sz="4000" dirty="0" smtClean="0">
                <a:effectLst>
                  <a:outerShdw blurRad="38100" dist="38100" dir="2700000" algn="tl">
                    <a:srgbClr val="000000">
                      <a:alpha val="43137"/>
                    </a:srgbClr>
                  </a:outerShdw>
                </a:effectLst>
              </a:rPr>
              <a:t>2. Creating a Guiding </a:t>
            </a:r>
            <a:r>
              <a:rPr lang="en-US" sz="4000" dirty="0" err="1" smtClean="0">
                <a:effectLst>
                  <a:outerShdw blurRad="38100" dist="38100" dir="2700000" algn="tl">
                    <a:srgbClr val="000000">
                      <a:alpha val="43137"/>
                    </a:srgbClr>
                  </a:outerShdw>
                </a:effectLst>
              </a:rPr>
              <a:t>Coalitian</a:t>
            </a:r>
            <a:r>
              <a:rPr lang="en-US" sz="4000" dirty="0" smtClean="0">
                <a:effectLst>
                  <a:outerShdw blurRad="38100" dist="38100" dir="2700000" algn="tl">
                    <a:srgbClr val="000000">
                      <a:alpha val="43137"/>
                    </a:srgbClr>
                  </a:outerShdw>
                </a:effectLst>
              </a:rPr>
              <a:t> </a:t>
            </a:r>
          </a:p>
          <a:p>
            <a:pPr marL="742950" indent="-742950"/>
            <a:r>
              <a:rPr lang="en-US" sz="4000" dirty="0" smtClean="0">
                <a:effectLst>
                  <a:outerShdw blurRad="38100" dist="38100" dir="2700000" algn="tl">
                    <a:srgbClr val="000000">
                      <a:alpha val="43137"/>
                    </a:srgbClr>
                  </a:outerShdw>
                </a:effectLst>
              </a:rPr>
              <a:t>3. Develop a vision and strategy </a:t>
            </a:r>
          </a:p>
          <a:p>
            <a:pPr marL="742950" indent="-742950"/>
            <a:r>
              <a:rPr lang="en-US" sz="4000" dirty="0" smtClean="0">
                <a:effectLst>
                  <a:outerShdw blurRad="38100" dist="38100" dir="2700000" algn="tl">
                    <a:srgbClr val="000000">
                      <a:alpha val="43137"/>
                    </a:srgbClr>
                  </a:outerShdw>
                </a:effectLst>
              </a:rPr>
              <a:t>4. Communicating the Vision </a:t>
            </a:r>
          </a:p>
          <a:p>
            <a:pPr marL="742950" indent="-742950"/>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use different forums </a:t>
            </a:r>
          </a:p>
          <a:p>
            <a:pPr marL="742950" indent="-742950"/>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use picture language, examples</a:t>
            </a:r>
          </a:p>
          <a:p>
            <a:pPr marL="742950" indent="-742950"/>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repeat, repeat, repeat </a:t>
            </a:r>
          </a:p>
          <a:p>
            <a:pPr marL="742950" indent="-742950"/>
            <a:endParaRPr lang="en-US" sz="4000" dirty="0" smtClean="0">
              <a:effectLst>
                <a:outerShdw blurRad="38100" dist="38100" dir="2700000" algn="tl">
                  <a:srgbClr val="000000">
                    <a:alpha val="43137"/>
                  </a:srgbClr>
                </a:outerShdw>
              </a:effectLst>
            </a:endParaRPr>
          </a:p>
          <a:p>
            <a:pPr marL="742950" indent="-742950"/>
            <a:endParaRPr lang="en-US" sz="4000" dirty="0">
              <a:effectLst>
                <a:outerShdw blurRad="38100" dist="38100" dir="2700000" algn="tl">
                  <a:srgbClr val="000000">
                    <a:alpha val="43137"/>
                  </a:srgbClr>
                </a:outerShdw>
              </a:effectLs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381000"/>
            <a:ext cx="7656391" cy="4401205"/>
          </a:xfrm>
          <a:prstGeom prst="rect">
            <a:avLst/>
          </a:prstGeom>
          <a:noFill/>
        </p:spPr>
        <p:txBody>
          <a:bodyPr wrap="none" rtlCol="0">
            <a:spAutoFit/>
          </a:bodyPr>
          <a:lstStyle/>
          <a:p>
            <a:pPr marL="742950" indent="-742950">
              <a:buAutoNum type="arabicPeriod"/>
            </a:pPr>
            <a:r>
              <a:rPr lang="en-US" sz="4000" dirty="0" smtClean="0">
                <a:effectLst>
                  <a:outerShdw blurRad="38100" dist="38100" dir="2700000" algn="tl">
                    <a:srgbClr val="000000">
                      <a:alpha val="43137"/>
                    </a:srgbClr>
                  </a:outerShdw>
                </a:effectLst>
              </a:rPr>
              <a:t>Establishing a Sense of Urgency </a:t>
            </a:r>
          </a:p>
          <a:p>
            <a:pPr marL="742950" indent="-742950"/>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Absolute Necessary! </a:t>
            </a:r>
          </a:p>
          <a:p>
            <a:pPr marL="742950" indent="-742950"/>
            <a:r>
              <a:rPr lang="en-US" sz="4000" dirty="0" smtClean="0">
                <a:effectLst>
                  <a:outerShdw blurRad="38100" dist="38100" dir="2700000" algn="tl">
                    <a:srgbClr val="000000">
                      <a:alpha val="43137"/>
                    </a:srgbClr>
                  </a:outerShdw>
                </a:effectLst>
              </a:rPr>
              <a:t>2. Creating a Guiding </a:t>
            </a:r>
            <a:r>
              <a:rPr lang="en-US" sz="4000" dirty="0" err="1" smtClean="0">
                <a:effectLst>
                  <a:outerShdw blurRad="38100" dist="38100" dir="2700000" algn="tl">
                    <a:srgbClr val="000000">
                      <a:alpha val="43137"/>
                    </a:srgbClr>
                  </a:outerShdw>
                </a:effectLst>
              </a:rPr>
              <a:t>Coalitian</a:t>
            </a:r>
            <a:r>
              <a:rPr lang="en-US" sz="4000" dirty="0" smtClean="0">
                <a:effectLst>
                  <a:outerShdw blurRad="38100" dist="38100" dir="2700000" algn="tl">
                    <a:srgbClr val="000000">
                      <a:alpha val="43137"/>
                    </a:srgbClr>
                  </a:outerShdw>
                </a:effectLst>
              </a:rPr>
              <a:t> </a:t>
            </a:r>
          </a:p>
          <a:p>
            <a:pPr marL="742950" indent="-742950"/>
            <a:r>
              <a:rPr lang="en-US" sz="4000" dirty="0" smtClean="0">
                <a:effectLst>
                  <a:outerShdw blurRad="38100" dist="38100" dir="2700000" algn="tl">
                    <a:srgbClr val="000000">
                      <a:alpha val="43137"/>
                    </a:srgbClr>
                  </a:outerShdw>
                </a:effectLst>
              </a:rPr>
              <a:t>3. Develop a vision and strategy </a:t>
            </a:r>
          </a:p>
          <a:p>
            <a:pPr marL="742950" indent="-742950"/>
            <a:r>
              <a:rPr lang="en-US" sz="4000" dirty="0" smtClean="0">
                <a:effectLst>
                  <a:outerShdw blurRad="38100" dist="38100" dir="2700000" algn="tl">
                    <a:srgbClr val="000000">
                      <a:alpha val="43137"/>
                    </a:srgbClr>
                  </a:outerShdw>
                </a:effectLst>
              </a:rPr>
              <a:t>4. Communicating the Vision </a:t>
            </a:r>
          </a:p>
          <a:p>
            <a:pPr marL="742950" indent="-742950"/>
            <a:r>
              <a:rPr lang="en-US" sz="4000" dirty="0" smtClean="0">
                <a:effectLst>
                  <a:outerShdw blurRad="38100" dist="38100" dir="2700000" algn="tl">
                    <a:srgbClr val="000000">
                      <a:alpha val="43137"/>
                    </a:srgbClr>
                  </a:outerShdw>
                </a:effectLst>
              </a:rPr>
              <a:t>5. Empower for broad-based action </a:t>
            </a:r>
          </a:p>
          <a:p>
            <a:pPr marL="742950" indent="-742950"/>
            <a:endParaRPr lang="en-US" sz="4000" dirty="0">
              <a:effectLst>
                <a:outerShdw blurRad="38100" dist="38100" dir="2700000" algn="tl">
                  <a:srgbClr val="000000">
                    <a:alpha val="43137"/>
                  </a:srgbClr>
                </a:outerShdw>
              </a:effectLs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See the source image"/>
          <p:cNvPicPr>
            <a:picLocks noChangeAspect="1" noChangeArrowheads="1"/>
          </p:cNvPicPr>
          <p:nvPr/>
        </p:nvPicPr>
        <p:blipFill>
          <a:blip r:embed="rId2" cstate="print"/>
          <a:srcRect b="11482"/>
          <a:stretch>
            <a:fillRect/>
          </a:stretch>
        </p:blipFill>
        <p:spPr bwMode="auto">
          <a:xfrm>
            <a:off x="152400" y="304800"/>
            <a:ext cx="8828776" cy="586740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990600"/>
            <a:ext cx="6567824" cy="707886"/>
          </a:xfrm>
          <a:prstGeom prst="rect">
            <a:avLst/>
          </a:prstGeom>
          <a:noFill/>
        </p:spPr>
        <p:txBody>
          <a:bodyPr wrap="none" rtlCol="0">
            <a:spAutoFit/>
          </a:bodyPr>
          <a:lstStyle/>
          <a:p>
            <a:r>
              <a:rPr lang="en-US" sz="4000" dirty="0" smtClean="0">
                <a:effectLst>
                  <a:outerShdw blurRad="38100" dist="38100" dir="2700000" algn="tl">
                    <a:srgbClr val="000000">
                      <a:alpha val="43137"/>
                    </a:srgbClr>
                  </a:outerShdw>
                </a:effectLst>
              </a:rPr>
              <a:t>This may take a culture change</a:t>
            </a:r>
            <a:endParaRPr lang="en-US" sz="4000" dirty="0">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1219200" y="762000"/>
            <a:ext cx="6019800" cy="5791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pic>
        <p:nvPicPr>
          <p:cNvPr id="1029" name="Picture 5" descr="http://clipartix.com/wp-content/uploads/2016/05/Clipart-stick-figure-walking.png"/>
          <p:cNvPicPr>
            <a:picLocks noChangeAspect="1" noChangeArrowheads="1"/>
          </p:cNvPicPr>
          <p:nvPr/>
        </p:nvPicPr>
        <p:blipFill>
          <a:blip r:embed="rId2" cstate="print"/>
          <a:srcRect/>
          <a:stretch>
            <a:fillRect/>
          </a:stretch>
        </p:blipFill>
        <p:spPr bwMode="auto">
          <a:xfrm>
            <a:off x="1371600" y="3962400"/>
            <a:ext cx="818033" cy="1433208"/>
          </a:xfrm>
          <a:prstGeom prst="rect">
            <a:avLst/>
          </a:prstGeom>
          <a:noFill/>
        </p:spPr>
      </p:pic>
      <p:pic>
        <p:nvPicPr>
          <p:cNvPr id="1031" name="Picture 7" descr="http://open.lib.umn.edu/organizationalbehavior/wp-content/uploads/sites/197/2016/11/e9888520a7799461ac9e2a38869a3b2c.jpg"/>
          <p:cNvPicPr>
            <a:picLocks noChangeAspect="1" noChangeArrowheads="1"/>
          </p:cNvPicPr>
          <p:nvPr/>
        </p:nvPicPr>
        <p:blipFill>
          <a:blip r:embed="rId3" cstate="print"/>
          <a:srcRect/>
          <a:stretch>
            <a:fillRect/>
          </a:stretch>
        </p:blipFill>
        <p:spPr bwMode="auto">
          <a:xfrm>
            <a:off x="2493334" y="3048000"/>
            <a:ext cx="2622698" cy="2971800"/>
          </a:xfrm>
          <a:prstGeom prst="rect">
            <a:avLst/>
          </a:prstGeom>
          <a:noFill/>
        </p:spPr>
      </p:pic>
      <p:pic>
        <p:nvPicPr>
          <p:cNvPr id="1033" name="Picture 9" descr="http://www.futurist.com/wp-content/uploads/2015/07/4-Star-to-Steer-By-1024x768.jpg"/>
          <p:cNvPicPr>
            <a:picLocks noChangeAspect="1" noChangeArrowheads="1"/>
          </p:cNvPicPr>
          <p:nvPr/>
        </p:nvPicPr>
        <p:blipFill>
          <a:blip r:embed="rId4" cstate="print"/>
          <a:srcRect l="18750" t="7143" r="16964" b="10714"/>
          <a:stretch>
            <a:fillRect/>
          </a:stretch>
        </p:blipFill>
        <p:spPr bwMode="auto">
          <a:xfrm>
            <a:off x="6477000" y="1676400"/>
            <a:ext cx="1600200" cy="1533525"/>
          </a:xfrm>
          <a:prstGeom prst="rect">
            <a:avLst/>
          </a:prstGeom>
          <a:noFill/>
        </p:spPr>
      </p:pic>
      <p:sp>
        <p:nvSpPr>
          <p:cNvPr id="10" name="Bent-Up Arrow 9"/>
          <p:cNvSpPr/>
          <p:nvPr/>
        </p:nvSpPr>
        <p:spPr>
          <a:xfrm>
            <a:off x="5105400" y="3124200"/>
            <a:ext cx="2514600" cy="685800"/>
          </a:xfrm>
          <a:prstGeom prst="ben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Callout 7"/>
          <p:cNvSpPr/>
          <p:nvPr/>
        </p:nvSpPr>
        <p:spPr>
          <a:xfrm>
            <a:off x="7543800" y="3048000"/>
            <a:ext cx="1600200" cy="1066800"/>
          </a:xfrm>
          <a:prstGeom prst="rightArrow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Prayer and Planning</a:t>
            </a:r>
            <a:endParaRPr lang="en-US" dirty="0">
              <a:solidFill>
                <a:schemeClr val="bg1"/>
              </a:solidFill>
            </a:endParaRPr>
          </a:p>
        </p:txBody>
      </p:sp>
      <p:sp>
        <p:nvSpPr>
          <p:cNvPr id="9" name="TextBox 8"/>
          <p:cNvSpPr txBox="1"/>
          <p:nvPr/>
        </p:nvSpPr>
        <p:spPr>
          <a:xfrm>
            <a:off x="1295400" y="3581400"/>
            <a:ext cx="1143000" cy="369332"/>
          </a:xfrm>
          <a:prstGeom prst="rect">
            <a:avLst/>
          </a:prstGeom>
          <a:noFill/>
        </p:spPr>
        <p:txBody>
          <a:bodyPr wrap="square" rtlCol="0">
            <a:spAutoFit/>
          </a:bodyPr>
          <a:lstStyle/>
          <a:p>
            <a:r>
              <a:rPr lang="en-US" dirty="0" smtClean="0">
                <a:solidFill>
                  <a:schemeClr val="bg1"/>
                </a:solidFill>
              </a:rPr>
              <a:t>Leader </a:t>
            </a:r>
            <a:endParaRPr lang="en-US" dirty="0">
              <a:solidFill>
                <a:schemeClr val="bg1"/>
              </a:solidFill>
            </a:endParaRPr>
          </a:p>
        </p:txBody>
      </p:sp>
      <p:sp>
        <p:nvSpPr>
          <p:cNvPr id="11" name="TextBox 10"/>
          <p:cNvSpPr txBox="1"/>
          <p:nvPr/>
        </p:nvSpPr>
        <p:spPr>
          <a:xfrm>
            <a:off x="3276600" y="2743200"/>
            <a:ext cx="1143000" cy="369332"/>
          </a:xfrm>
          <a:prstGeom prst="rect">
            <a:avLst/>
          </a:prstGeom>
          <a:noFill/>
        </p:spPr>
        <p:txBody>
          <a:bodyPr wrap="square" rtlCol="0">
            <a:spAutoFit/>
          </a:bodyPr>
          <a:lstStyle/>
          <a:p>
            <a:r>
              <a:rPr lang="en-US" dirty="0" smtClean="0">
                <a:solidFill>
                  <a:schemeClr val="bg1"/>
                </a:solidFill>
              </a:rPr>
              <a:t>Culture </a:t>
            </a:r>
            <a:endParaRPr lang="en-US" dirty="0">
              <a:solidFill>
                <a:schemeClr val="bg1"/>
              </a:solidFill>
            </a:endParaRPr>
          </a:p>
        </p:txBody>
      </p:sp>
      <p:sp>
        <p:nvSpPr>
          <p:cNvPr id="12" name="TextBox 11"/>
          <p:cNvSpPr txBox="1"/>
          <p:nvPr/>
        </p:nvSpPr>
        <p:spPr>
          <a:xfrm>
            <a:off x="5562600" y="2590800"/>
            <a:ext cx="755335" cy="369332"/>
          </a:xfrm>
          <a:prstGeom prst="rect">
            <a:avLst/>
          </a:prstGeom>
          <a:noFill/>
        </p:spPr>
        <p:txBody>
          <a:bodyPr wrap="none" rtlCol="0">
            <a:spAutoFit/>
          </a:bodyPr>
          <a:lstStyle/>
          <a:p>
            <a:r>
              <a:rPr lang="en-US" dirty="0" smtClean="0">
                <a:solidFill>
                  <a:schemeClr val="bg1"/>
                </a:solidFill>
              </a:rPr>
              <a:t>Vision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ight Arrow Callout 3"/>
          <p:cNvSpPr/>
          <p:nvPr/>
        </p:nvSpPr>
        <p:spPr>
          <a:xfrm>
            <a:off x="2590800" y="1219200"/>
            <a:ext cx="6553200" cy="2895600"/>
          </a:xfrm>
          <a:prstGeom prst="rightArrow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dirty="0" smtClean="0">
                <a:solidFill>
                  <a:schemeClr val="bg1"/>
                </a:solidFill>
              </a:rPr>
              <a:t>Prayer and Planning</a:t>
            </a:r>
            <a:endParaRPr lang="en-US" sz="6600"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7599" y="304800"/>
            <a:ext cx="9096401" cy="2800767"/>
          </a:xfrm>
          <a:prstGeom prst="rect">
            <a:avLst/>
          </a:prstGeom>
          <a:noFill/>
        </p:spPr>
        <p:txBody>
          <a:bodyPr wrap="none" rtlCol="0">
            <a:spAutoFit/>
          </a:bodyPr>
          <a:lstStyle/>
          <a:p>
            <a:r>
              <a:rPr lang="en-US" sz="4400" dirty="0" smtClean="0">
                <a:effectLst>
                  <a:outerShdw blurRad="38100" dist="38100" dir="2700000" algn="tl">
                    <a:srgbClr val="000000">
                      <a:alpha val="43137"/>
                    </a:srgbClr>
                  </a:outerShdw>
                </a:effectLst>
              </a:rPr>
              <a:t>Leading Change </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Old Style – unfreeze the status quo</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	e.g. of Worship Wars </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Study-based  </a:t>
            </a:r>
            <a:endParaRPr lang="en-US" sz="4400" dirty="0">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ee the source image"/>
          <p:cNvPicPr>
            <a:picLocks noChangeAspect="1" noChangeArrowheads="1"/>
          </p:cNvPicPr>
          <p:nvPr/>
        </p:nvPicPr>
        <p:blipFill>
          <a:blip r:embed="rId2" cstate="print"/>
          <a:srcRect/>
          <a:stretch>
            <a:fillRect/>
          </a:stretch>
        </p:blipFill>
        <p:spPr bwMode="auto">
          <a:xfrm>
            <a:off x="0" y="228600"/>
            <a:ext cx="9186530" cy="5219700"/>
          </a:xfrm>
          <a:prstGeom prst="rect">
            <a:avLst/>
          </a:prstGeom>
          <a:noFill/>
        </p:spPr>
      </p:pic>
      <p:sp>
        <p:nvSpPr>
          <p:cNvPr id="3" name="TextBox 2"/>
          <p:cNvSpPr txBox="1"/>
          <p:nvPr/>
        </p:nvSpPr>
        <p:spPr>
          <a:xfrm>
            <a:off x="3657600" y="5715000"/>
            <a:ext cx="2565511" cy="707886"/>
          </a:xfrm>
          <a:prstGeom prst="rect">
            <a:avLst/>
          </a:prstGeom>
          <a:noFill/>
        </p:spPr>
        <p:txBody>
          <a:bodyPr wrap="none" rtlCol="0">
            <a:spAutoFit/>
          </a:bodyPr>
          <a:lstStyle/>
          <a:p>
            <a:r>
              <a:rPr lang="en-US" sz="4000" dirty="0" smtClean="0">
                <a:effectLst>
                  <a:outerShdw blurRad="38100" dist="38100" dir="2700000" algn="tl">
                    <a:srgbClr val="000000">
                      <a:alpha val="43137"/>
                    </a:srgbClr>
                  </a:outerShdw>
                </a:effectLst>
              </a:rPr>
              <a:t>John </a:t>
            </a:r>
            <a:r>
              <a:rPr lang="en-US" sz="4000" dirty="0" err="1" smtClean="0">
                <a:effectLst>
                  <a:outerShdw blurRad="38100" dist="38100" dir="2700000" algn="tl">
                    <a:srgbClr val="000000">
                      <a:alpha val="43137"/>
                    </a:srgbClr>
                  </a:outerShdw>
                </a:effectLst>
              </a:rPr>
              <a:t>Kotter</a:t>
            </a:r>
            <a:endParaRPr lang="en-US" sz="4000" dirty="0">
              <a:effectLst>
                <a:outerShdw blurRad="38100" dist="38100" dir="2700000" algn="tl">
                  <a:srgbClr val="000000">
                    <a:alpha val="43137"/>
                  </a:srgb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04800" y="152400"/>
            <a:ext cx="8323125" cy="6555641"/>
          </a:xfrm>
          <a:prstGeom prst="rect">
            <a:avLst/>
          </a:prstGeom>
          <a:noFill/>
        </p:spPr>
        <p:txBody>
          <a:bodyPr wrap="square" rtlCol="0">
            <a:spAutoFit/>
          </a:bodyPr>
          <a:lstStyle/>
          <a:p>
            <a:r>
              <a:rPr lang="en-US" sz="3800" u="sng" dirty="0" smtClean="0">
                <a:effectLst>
                  <a:outerShdw blurRad="38100" dist="38100" dir="2700000" algn="tl">
                    <a:srgbClr val="000000">
                      <a:alpha val="43137"/>
                    </a:srgbClr>
                  </a:outerShdw>
                </a:effectLst>
              </a:rPr>
              <a:t>Leading Change		8 Steps </a:t>
            </a:r>
          </a:p>
          <a:p>
            <a:pPr marL="742950" indent="-742950">
              <a:buAutoNum type="arabicPeriod"/>
            </a:pPr>
            <a:r>
              <a:rPr lang="en-US" sz="3800" dirty="0" smtClean="0">
                <a:effectLst>
                  <a:outerShdw blurRad="38100" dist="38100" dir="2700000" algn="tl">
                    <a:srgbClr val="000000">
                      <a:alpha val="43137"/>
                    </a:srgbClr>
                  </a:outerShdw>
                </a:effectLst>
              </a:rPr>
              <a:t>Establishing a Sense of Urgency </a:t>
            </a:r>
          </a:p>
          <a:p>
            <a:pPr marL="742950" indent="-742950">
              <a:buAutoNum type="arabicPeriod"/>
            </a:pPr>
            <a:r>
              <a:rPr lang="en-US" sz="3800" dirty="0" smtClean="0">
                <a:effectLst>
                  <a:outerShdw blurRad="38100" dist="38100" dir="2700000" algn="tl">
                    <a:srgbClr val="000000">
                      <a:alpha val="43137"/>
                    </a:srgbClr>
                  </a:outerShdw>
                </a:effectLst>
              </a:rPr>
              <a:t>Creating a Guiding Coalition </a:t>
            </a:r>
          </a:p>
          <a:p>
            <a:pPr marL="742950" indent="-742950">
              <a:buAutoNum type="arabicPeriod"/>
            </a:pPr>
            <a:r>
              <a:rPr lang="en-US" sz="3800" dirty="0" smtClean="0">
                <a:effectLst>
                  <a:outerShdw blurRad="38100" dist="38100" dir="2700000" algn="tl">
                    <a:srgbClr val="000000">
                      <a:alpha val="43137"/>
                    </a:srgbClr>
                  </a:outerShdw>
                </a:effectLst>
              </a:rPr>
              <a:t>Developing a Vision and Strategy </a:t>
            </a:r>
          </a:p>
          <a:p>
            <a:pPr marL="742950" indent="-742950">
              <a:buAutoNum type="arabicPeriod"/>
            </a:pPr>
            <a:r>
              <a:rPr lang="en-US" sz="3800" dirty="0" smtClean="0">
                <a:effectLst>
                  <a:outerShdw blurRad="38100" dist="38100" dir="2700000" algn="tl">
                    <a:srgbClr val="000000">
                      <a:alpha val="43137"/>
                    </a:srgbClr>
                  </a:outerShdw>
                </a:effectLst>
              </a:rPr>
              <a:t>Communicating the Change Vision</a:t>
            </a:r>
          </a:p>
          <a:p>
            <a:pPr marL="742950" indent="-742950">
              <a:buAutoNum type="arabicPeriod"/>
            </a:pPr>
            <a:r>
              <a:rPr lang="en-US" sz="3800" dirty="0" smtClean="0">
                <a:effectLst>
                  <a:outerShdw blurRad="38100" dist="38100" dir="2700000" algn="tl">
                    <a:srgbClr val="000000">
                      <a:alpha val="43137"/>
                    </a:srgbClr>
                  </a:outerShdw>
                </a:effectLst>
              </a:rPr>
              <a:t>Empowering for Broad-based Action</a:t>
            </a:r>
          </a:p>
          <a:p>
            <a:pPr marL="742950" indent="-742950">
              <a:buAutoNum type="arabicPeriod"/>
            </a:pPr>
            <a:r>
              <a:rPr lang="en-US" sz="3800" dirty="0" smtClean="0">
                <a:effectLst>
                  <a:outerShdw blurRad="38100" dist="38100" dir="2700000" algn="tl">
                    <a:srgbClr val="000000">
                      <a:alpha val="43137"/>
                    </a:srgbClr>
                  </a:outerShdw>
                </a:effectLst>
              </a:rPr>
              <a:t>Generating Short-term Wins </a:t>
            </a:r>
          </a:p>
          <a:p>
            <a:pPr marL="742950" indent="-742950">
              <a:buAutoNum type="arabicPeriod"/>
            </a:pPr>
            <a:r>
              <a:rPr lang="en-US" sz="3800" dirty="0" smtClean="0">
                <a:effectLst>
                  <a:outerShdw blurRad="38100" dist="38100" dir="2700000" algn="tl">
                    <a:srgbClr val="000000">
                      <a:alpha val="43137"/>
                    </a:srgbClr>
                  </a:outerShdw>
                </a:effectLst>
              </a:rPr>
              <a:t>Consolidating Gains and Producing </a:t>
            </a:r>
          </a:p>
          <a:p>
            <a:pPr marL="742950" indent="-742950"/>
            <a:r>
              <a:rPr lang="en-US" sz="3800" dirty="0">
                <a:effectLst>
                  <a:outerShdw blurRad="38100" dist="38100" dir="2700000" algn="tl">
                    <a:srgbClr val="000000">
                      <a:alpha val="43137"/>
                    </a:srgbClr>
                  </a:outerShdw>
                </a:effectLst>
              </a:rPr>
              <a:t>	</a:t>
            </a:r>
            <a:r>
              <a:rPr lang="en-US" sz="3800" dirty="0" smtClean="0">
                <a:effectLst>
                  <a:outerShdw blurRad="38100" dist="38100" dir="2700000" algn="tl">
                    <a:srgbClr val="000000">
                      <a:alpha val="43137"/>
                    </a:srgbClr>
                  </a:outerShdw>
                </a:effectLst>
              </a:rPr>
              <a:t>More Change </a:t>
            </a:r>
          </a:p>
          <a:p>
            <a:pPr marL="742950" indent="-742950"/>
            <a:r>
              <a:rPr lang="en-US" sz="3800" dirty="0" smtClean="0">
                <a:effectLst>
                  <a:outerShdw blurRad="38100" dist="38100" dir="2700000" algn="tl">
                    <a:srgbClr val="000000">
                      <a:alpha val="43137"/>
                    </a:srgbClr>
                  </a:outerShdw>
                </a:effectLst>
              </a:rPr>
              <a:t>8. Anchoring the New in the Culture</a:t>
            </a:r>
          </a:p>
          <a:p>
            <a:pPr marL="742950" indent="-742950"/>
            <a:endParaRPr lang="en-US" sz="4000" dirty="0">
              <a:effectLst>
                <a:outerShdw blurRad="38100" dist="38100" dir="2700000" algn="tl">
                  <a:srgbClr val="000000">
                    <a:alpha val="43137"/>
                  </a:srgbClr>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914400"/>
            <a:ext cx="7568867" cy="1938992"/>
          </a:xfrm>
          <a:prstGeom prst="rect">
            <a:avLst/>
          </a:prstGeom>
          <a:noFill/>
        </p:spPr>
        <p:txBody>
          <a:bodyPr wrap="none" rtlCol="0">
            <a:spAutoFit/>
          </a:bodyPr>
          <a:lstStyle/>
          <a:p>
            <a:pPr marL="742950" indent="-742950">
              <a:buAutoNum type="arabicPeriod"/>
            </a:pPr>
            <a:r>
              <a:rPr lang="en-US" sz="4000" dirty="0" smtClean="0">
                <a:effectLst>
                  <a:outerShdw blurRad="38100" dist="38100" dir="2700000" algn="tl">
                    <a:srgbClr val="000000">
                      <a:alpha val="43137"/>
                    </a:srgbClr>
                  </a:outerShdw>
                </a:effectLst>
              </a:rPr>
              <a:t>Establishing a Sense of Urgency </a:t>
            </a:r>
          </a:p>
          <a:p>
            <a:pPr marL="742950" indent="-742950"/>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Absolute Necessary! </a:t>
            </a:r>
          </a:p>
          <a:p>
            <a:pPr marL="742950" indent="-742950"/>
            <a:endParaRPr lang="en-US" sz="4000" dirty="0">
              <a:effectLst>
                <a:outerShdw blurRad="38100" dist="38100" dir="2700000" algn="tl">
                  <a:srgbClr val="000000">
                    <a:alpha val="43137"/>
                  </a:srgbClr>
                </a:outerShdw>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52400"/>
            <a:ext cx="8382000" cy="7478970"/>
          </a:xfrm>
          <a:prstGeom prst="rect">
            <a:avLst/>
          </a:prstGeom>
          <a:noFill/>
        </p:spPr>
        <p:txBody>
          <a:bodyPr wrap="square" rtlCol="0">
            <a:spAutoFit/>
          </a:bodyPr>
          <a:lstStyle/>
          <a:p>
            <a:pPr marL="742950" indent="-742950">
              <a:buAutoNum type="arabicPeriod"/>
            </a:pPr>
            <a:r>
              <a:rPr lang="en-US" sz="4000" dirty="0" smtClean="0">
                <a:effectLst>
                  <a:outerShdw blurRad="38100" dist="38100" dir="2700000" algn="tl">
                    <a:srgbClr val="000000">
                      <a:alpha val="43137"/>
                    </a:srgbClr>
                  </a:outerShdw>
                </a:effectLst>
              </a:rPr>
              <a:t>Establishing a Sense of Urgency </a:t>
            </a:r>
          </a:p>
          <a:p>
            <a:pPr marL="742950" indent="-742950"/>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Complacency</a:t>
            </a:r>
          </a:p>
          <a:p>
            <a:pPr marL="742950" indent="-742950"/>
            <a:r>
              <a:rPr lang="en-US" sz="4000" dirty="0">
                <a:effectLst>
                  <a:outerShdw blurRad="38100" dist="38100" dir="2700000" algn="tl">
                    <a:srgbClr val="000000">
                      <a:alpha val="43137"/>
                    </a:srgbClr>
                  </a:outerShdw>
                </a:effectLst>
              </a:rPr>
              <a:t>	</a:t>
            </a:r>
            <a:r>
              <a:rPr lang="en-US" sz="4000" dirty="0" smtClean="0">
                <a:effectLst>
                  <a:outerShdw blurRad="38100" dist="38100" dir="2700000" algn="tl">
                    <a:srgbClr val="000000">
                      <a:alpha val="43137"/>
                    </a:srgbClr>
                  </a:outerShdw>
                </a:effectLst>
              </a:rPr>
              <a:t>“I cannot count the number of times I have  heard an executive claim that all of the people on his or her management team recognize the need for major change only to discover myself that half of that “team” thinks the status quo isn’t really so bad.” </a:t>
            </a:r>
          </a:p>
          <a:p>
            <a:pPr marL="742950" indent="-742950"/>
            <a:endParaRPr lang="en-US" sz="4000" dirty="0" smtClean="0">
              <a:effectLst>
                <a:outerShdw blurRad="38100" dist="38100" dir="2700000" algn="tl">
                  <a:srgbClr val="000000">
                    <a:alpha val="43137"/>
                  </a:srgbClr>
                </a:outerShdw>
              </a:effectLst>
            </a:endParaRPr>
          </a:p>
          <a:p>
            <a:pPr marL="742950" indent="-742950"/>
            <a:endParaRPr lang="en-US" sz="4000" dirty="0">
              <a:effectLst>
                <a:outerShdw blurRad="38100" dist="38100" dir="2700000" algn="tl">
                  <a:srgbClr val="000000">
                    <a:alpha val="43137"/>
                  </a:srgbClr>
                </a:outerShdw>
              </a:effectLs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152400"/>
            <a:ext cx="5688096" cy="1938992"/>
          </a:xfrm>
          <a:prstGeom prst="rect">
            <a:avLst/>
          </a:prstGeom>
          <a:noFill/>
        </p:spPr>
        <p:txBody>
          <a:bodyPr wrap="none" rtlCol="0">
            <a:spAutoFit/>
          </a:bodyPr>
          <a:lstStyle/>
          <a:p>
            <a:r>
              <a:rPr lang="en-US" sz="4000" dirty="0" smtClean="0">
                <a:effectLst>
                  <a:outerShdw blurRad="38100" dist="38100" dir="2700000" algn="tl">
                    <a:srgbClr val="000000">
                      <a:alpha val="43137"/>
                    </a:srgbClr>
                  </a:outerShdw>
                </a:effectLst>
              </a:rPr>
              <a:t>Complacency comes from:</a:t>
            </a:r>
          </a:p>
          <a:p>
            <a:endParaRPr lang="en-US" sz="4000" dirty="0">
              <a:effectLst>
                <a:outerShdw blurRad="38100" dist="38100" dir="2700000" algn="tl">
                  <a:srgbClr val="000000">
                    <a:alpha val="43137"/>
                  </a:srgbClr>
                </a:outerShdw>
              </a:effectLst>
            </a:endParaRPr>
          </a:p>
          <a:p>
            <a:endParaRPr lang="en-US" sz="4000" dirty="0">
              <a:effectLst>
                <a:outerShdw blurRad="38100" dist="38100" dir="2700000" algn="tl">
                  <a:srgbClr val="000000">
                    <a:alpha val="43137"/>
                  </a:srgbClr>
                </a:outerShdw>
              </a:effectLst>
            </a:endParaRPr>
          </a:p>
        </p:txBody>
      </p:sp>
      <p:pic>
        <p:nvPicPr>
          <p:cNvPr id="20482" name="Picture 2" descr="See the source image"/>
          <p:cNvPicPr>
            <a:picLocks noChangeAspect="1" noChangeArrowheads="1"/>
          </p:cNvPicPr>
          <p:nvPr/>
        </p:nvPicPr>
        <p:blipFill>
          <a:blip r:embed="rId2" cstate="print"/>
          <a:srcRect/>
          <a:stretch>
            <a:fillRect/>
          </a:stretch>
        </p:blipFill>
        <p:spPr bwMode="auto">
          <a:xfrm>
            <a:off x="228600" y="1066800"/>
            <a:ext cx="8610600" cy="510540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3634</TotalTime>
  <Words>71</Words>
  <Application>Microsoft Office PowerPoint</Application>
  <PresentationFormat>On-screen Show (4:3)</PresentationFormat>
  <Paragraphs>75</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Authorized</dc:creator>
  <cp:lastModifiedBy>Authorized</cp:lastModifiedBy>
  <cp:revision>3</cp:revision>
  <dcterms:created xsi:type="dcterms:W3CDTF">2018-06-03T01:00:51Z</dcterms:created>
  <dcterms:modified xsi:type="dcterms:W3CDTF">2018-06-06T00:00:14Z</dcterms:modified>
</cp:coreProperties>
</file>