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8" r:id="rId2"/>
    <p:sldId id="259" r:id="rId3"/>
    <p:sldId id="260" r:id="rId4"/>
    <p:sldId id="256" r:id="rId5"/>
    <p:sldId id="257" r:id="rId6"/>
    <p:sldId id="263" r:id="rId7"/>
    <p:sldId id="261" r:id="rId8"/>
    <p:sldId id="264" r:id="rId9"/>
    <p:sldId id="262" r:id="rId10"/>
    <p:sldId id="265" r:id="rId11"/>
    <p:sldId id="273" r:id="rId12"/>
    <p:sldId id="275" r:id="rId13"/>
    <p:sldId id="274" r:id="rId14"/>
    <p:sldId id="266" r:id="rId15"/>
    <p:sldId id="267" r:id="rId16"/>
    <p:sldId id="270" r:id="rId17"/>
    <p:sldId id="271" r:id="rId18"/>
    <p:sldId id="268"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86" d="100"/>
          <a:sy n="86"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Sheet1!$B$1</c:f>
              <c:strCache>
                <c:ptCount val="1"/>
                <c:pt idx="0">
                  <c:v>Professing</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Sheet1!$B$2:$B$18</c:f>
              <c:numCache>
                <c:formatCode>General</c:formatCode>
                <c:ptCount val="17"/>
                <c:pt idx="0">
                  <c:v>350</c:v>
                </c:pt>
                <c:pt idx="1">
                  <c:v>343</c:v>
                </c:pt>
                <c:pt idx="2">
                  <c:v>297</c:v>
                </c:pt>
                <c:pt idx="3">
                  <c:v>325</c:v>
                </c:pt>
                <c:pt idx="4">
                  <c:v>325</c:v>
                </c:pt>
                <c:pt idx="5">
                  <c:v>228</c:v>
                </c:pt>
                <c:pt idx="6">
                  <c:v>245</c:v>
                </c:pt>
                <c:pt idx="7">
                  <c:v>245</c:v>
                </c:pt>
                <c:pt idx="8">
                  <c:v>234</c:v>
                </c:pt>
                <c:pt idx="9">
                  <c:v>219</c:v>
                </c:pt>
                <c:pt idx="10">
                  <c:v>179</c:v>
                </c:pt>
                <c:pt idx="11">
                  <c:v>159</c:v>
                </c:pt>
                <c:pt idx="12">
                  <c:v>152</c:v>
                </c:pt>
                <c:pt idx="13">
                  <c:v>183</c:v>
                </c:pt>
                <c:pt idx="14">
                  <c:v>175</c:v>
                </c:pt>
                <c:pt idx="15">
                  <c:v>153</c:v>
                </c:pt>
                <c:pt idx="16">
                  <c:v>126</c:v>
                </c:pt>
              </c:numCache>
            </c:numRef>
          </c:val>
        </c:ser>
        <c:ser>
          <c:idx val="1"/>
          <c:order val="1"/>
          <c:tx>
            <c:strRef>
              <c:f>Sheet1!$C$1</c:f>
              <c:strCache>
                <c:ptCount val="1"/>
                <c:pt idx="0">
                  <c:v>Baptized</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Sheet1!$C$2:$C$18</c:f>
              <c:numCache>
                <c:formatCode>General</c:formatCode>
                <c:ptCount val="17"/>
                <c:pt idx="0">
                  <c:v>96</c:v>
                </c:pt>
                <c:pt idx="1">
                  <c:v>105</c:v>
                </c:pt>
                <c:pt idx="2">
                  <c:v>106</c:v>
                </c:pt>
                <c:pt idx="3">
                  <c:v>110</c:v>
                </c:pt>
                <c:pt idx="4">
                  <c:v>110</c:v>
                </c:pt>
                <c:pt idx="5">
                  <c:v>83</c:v>
                </c:pt>
                <c:pt idx="6">
                  <c:v>83</c:v>
                </c:pt>
                <c:pt idx="7">
                  <c:v>108</c:v>
                </c:pt>
                <c:pt idx="8">
                  <c:v>89</c:v>
                </c:pt>
                <c:pt idx="9">
                  <c:v>83</c:v>
                </c:pt>
                <c:pt idx="10">
                  <c:v>83</c:v>
                </c:pt>
                <c:pt idx="11">
                  <c:v>80</c:v>
                </c:pt>
                <c:pt idx="12">
                  <c:v>83</c:v>
                </c:pt>
                <c:pt idx="13">
                  <c:v>70</c:v>
                </c:pt>
                <c:pt idx="14">
                  <c:v>70</c:v>
                </c:pt>
                <c:pt idx="15">
                  <c:v>46</c:v>
                </c:pt>
                <c:pt idx="16">
                  <c:v>45</c:v>
                </c:pt>
              </c:numCache>
            </c:numRef>
          </c:val>
        </c:ser>
        <c:ser>
          <c:idx val="2"/>
          <c:order val="2"/>
          <c:tx>
            <c:strRef>
              <c:f>Sheet1!$D$1</c:f>
              <c:strCache>
                <c:ptCount val="1"/>
                <c:pt idx="0">
                  <c:v>Total</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Sheet1!$D$2:$D$18</c:f>
              <c:numCache>
                <c:formatCode>General</c:formatCode>
                <c:ptCount val="17"/>
                <c:pt idx="0">
                  <c:v>446</c:v>
                </c:pt>
                <c:pt idx="1">
                  <c:v>448</c:v>
                </c:pt>
                <c:pt idx="2">
                  <c:v>403</c:v>
                </c:pt>
                <c:pt idx="3">
                  <c:v>435</c:v>
                </c:pt>
                <c:pt idx="4">
                  <c:v>435</c:v>
                </c:pt>
                <c:pt idx="5">
                  <c:v>311</c:v>
                </c:pt>
                <c:pt idx="6">
                  <c:v>328</c:v>
                </c:pt>
                <c:pt idx="7">
                  <c:v>353</c:v>
                </c:pt>
                <c:pt idx="8">
                  <c:v>323</c:v>
                </c:pt>
                <c:pt idx="9">
                  <c:v>302</c:v>
                </c:pt>
                <c:pt idx="10">
                  <c:v>262</c:v>
                </c:pt>
                <c:pt idx="11">
                  <c:v>239</c:v>
                </c:pt>
                <c:pt idx="12">
                  <c:v>235</c:v>
                </c:pt>
                <c:pt idx="13">
                  <c:v>253</c:v>
                </c:pt>
                <c:pt idx="14">
                  <c:v>245</c:v>
                </c:pt>
                <c:pt idx="15">
                  <c:v>199</c:v>
                </c:pt>
                <c:pt idx="16">
                  <c:v>171</c:v>
                </c:pt>
              </c:numCache>
            </c:numRef>
          </c:val>
        </c:ser>
        <c:marker val="1"/>
        <c:axId val="228833152"/>
        <c:axId val="228834688"/>
      </c:lineChart>
      <c:catAx>
        <c:axId val="228833152"/>
        <c:scaling>
          <c:orientation val="minMax"/>
        </c:scaling>
        <c:axPos val="b"/>
        <c:numFmt formatCode="General" sourceLinked="1"/>
        <c:tickLblPos val="nextTo"/>
        <c:txPr>
          <a:bodyPr/>
          <a:lstStyle/>
          <a:p>
            <a:pPr>
              <a:defRPr sz="1000"/>
            </a:pPr>
            <a:endParaRPr lang="en-US"/>
          </a:p>
        </c:txPr>
        <c:crossAx val="228834688"/>
        <c:crosses val="autoZero"/>
        <c:auto val="1"/>
        <c:lblAlgn val="ctr"/>
        <c:lblOffset val="100"/>
      </c:catAx>
      <c:valAx>
        <c:axId val="228834688"/>
        <c:scaling>
          <c:orientation val="minMax"/>
        </c:scaling>
        <c:axPos val="l"/>
        <c:majorGridlines/>
        <c:numFmt formatCode="General" sourceLinked="1"/>
        <c:tickLblPos val="nextTo"/>
        <c:crossAx val="228833152"/>
        <c:crosses val="autoZero"/>
        <c:crossBetween val="between"/>
      </c:valAx>
      <c:dTable>
        <c:showHorzBorder val="1"/>
        <c:showVertBorder val="1"/>
        <c:showOutline val="1"/>
        <c:txPr>
          <a:bodyPr/>
          <a:lstStyle/>
          <a:p>
            <a:pPr rtl="0">
              <a:defRPr sz="1000"/>
            </a:pPr>
            <a:endParaRPr lang="en-US"/>
          </a:p>
        </c:txPr>
      </c:dTable>
    </c:plotArea>
    <c:legend>
      <c:legendPos val="r"/>
      <c:layout/>
    </c:legend>
    <c:plotVisOnly val="1"/>
  </c:chart>
  <c:txPr>
    <a:bodyPr/>
    <a:lstStyle/>
    <a:p>
      <a:pPr>
        <a:defRPr sz="1800"/>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t>Totals</a:t>
            </a:r>
            <a:endParaRPr lang="en-US" dirty="0"/>
          </a:p>
        </c:rich>
      </c:tx>
      <c:layout/>
    </c:title>
    <c:plotArea>
      <c:layout/>
      <c:lineChart>
        <c:grouping val="standard"/>
        <c:ser>
          <c:idx val="0"/>
          <c:order val="0"/>
          <c:tx>
            <c:strRef>
              <c:f>Sheet1!$B$1</c:f>
              <c:strCache>
                <c:ptCount val="1"/>
                <c:pt idx="0">
                  <c:v>Professing</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Sheet1!$B$2:$B$18</c:f>
              <c:numCache>
                <c:formatCode>General</c:formatCode>
                <c:ptCount val="17"/>
                <c:pt idx="0">
                  <c:v>4728</c:v>
                </c:pt>
                <c:pt idx="1">
                  <c:v>4765</c:v>
                </c:pt>
                <c:pt idx="2">
                  <c:v>4675</c:v>
                </c:pt>
                <c:pt idx="3">
                  <c:v>4619</c:v>
                </c:pt>
                <c:pt idx="4">
                  <c:v>4651</c:v>
                </c:pt>
                <c:pt idx="5">
                  <c:v>4516</c:v>
                </c:pt>
                <c:pt idx="6">
                  <c:v>4590</c:v>
                </c:pt>
                <c:pt idx="7">
                  <c:v>4508</c:v>
                </c:pt>
                <c:pt idx="8">
                  <c:v>4448</c:v>
                </c:pt>
                <c:pt idx="9">
                  <c:v>4355</c:v>
                </c:pt>
                <c:pt idx="10">
                  <c:v>3574</c:v>
                </c:pt>
                <c:pt idx="11">
                  <c:v>3548</c:v>
                </c:pt>
                <c:pt idx="12">
                  <c:v>3243</c:v>
                </c:pt>
                <c:pt idx="13">
                  <c:v>3172</c:v>
                </c:pt>
                <c:pt idx="14">
                  <c:v>3275</c:v>
                </c:pt>
                <c:pt idx="15">
                  <c:v>3096</c:v>
                </c:pt>
                <c:pt idx="16">
                  <c:v>3063</c:v>
                </c:pt>
              </c:numCache>
            </c:numRef>
          </c:val>
        </c:ser>
        <c:ser>
          <c:idx val="1"/>
          <c:order val="1"/>
          <c:tx>
            <c:strRef>
              <c:f>Sheet1!$C$1</c:f>
              <c:strCache>
                <c:ptCount val="1"/>
                <c:pt idx="0">
                  <c:v>Baptized</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Sheet1!$C$2:$C$18</c:f>
              <c:numCache>
                <c:formatCode>General</c:formatCode>
                <c:ptCount val="17"/>
                <c:pt idx="0">
                  <c:v>1668</c:v>
                </c:pt>
                <c:pt idx="1">
                  <c:v>1964</c:v>
                </c:pt>
                <c:pt idx="2">
                  <c:v>1503</c:v>
                </c:pt>
                <c:pt idx="3">
                  <c:v>1760</c:v>
                </c:pt>
                <c:pt idx="4">
                  <c:v>1438</c:v>
                </c:pt>
                <c:pt idx="5">
                  <c:v>1349</c:v>
                </c:pt>
                <c:pt idx="6">
                  <c:v>1290</c:v>
                </c:pt>
                <c:pt idx="7">
                  <c:v>1237</c:v>
                </c:pt>
                <c:pt idx="8">
                  <c:v>1329</c:v>
                </c:pt>
                <c:pt idx="9">
                  <c:v>1302</c:v>
                </c:pt>
                <c:pt idx="10">
                  <c:v>1334</c:v>
                </c:pt>
                <c:pt idx="11">
                  <c:v>1424</c:v>
                </c:pt>
                <c:pt idx="12">
                  <c:v>1338</c:v>
                </c:pt>
                <c:pt idx="13">
                  <c:v>1180</c:v>
                </c:pt>
                <c:pt idx="14">
                  <c:v>1110</c:v>
                </c:pt>
                <c:pt idx="15">
                  <c:v>1033</c:v>
                </c:pt>
                <c:pt idx="16">
                  <c:v>1091</c:v>
                </c:pt>
              </c:numCache>
            </c:numRef>
          </c:val>
        </c:ser>
        <c:ser>
          <c:idx val="2"/>
          <c:order val="2"/>
          <c:tx>
            <c:strRef>
              <c:f>Sheet1!$D$1</c:f>
              <c:strCache>
                <c:ptCount val="1"/>
                <c:pt idx="0">
                  <c:v>Total</c:v>
                </c:pt>
              </c:strCache>
            </c:strRef>
          </c:tx>
          <c:cat>
            <c:numRef>
              <c:f>Sheet1!$A$2:$A$18</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Sheet1!$D$2:$D$18</c:f>
              <c:numCache>
                <c:formatCode>General</c:formatCode>
                <c:ptCount val="17"/>
                <c:pt idx="0">
                  <c:v>6396</c:v>
                </c:pt>
                <c:pt idx="1">
                  <c:v>6729</c:v>
                </c:pt>
                <c:pt idx="2">
                  <c:v>6178</c:v>
                </c:pt>
                <c:pt idx="3">
                  <c:v>6379</c:v>
                </c:pt>
                <c:pt idx="4">
                  <c:v>6089</c:v>
                </c:pt>
                <c:pt idx="5">
                  <c:v>5865</c:v>
                </c:pt>
                <c:pt idx="6">
                  <c:v>5880</c:v>
                </c:pt>
                <c:pt idx="7">
                  <c:v>5745</c:v>
                </c:pt>
                <c:pt idx="8">
                  <c:v>5777</c:v>
                </c:pt>
                <c:pt idx="9">
                  <c:v>5657</c:v>
                </c:pt>
                <c:pt idx="10">
                  <c:v>4908</c:v>
                </c:pt>
                <c:pt idx="11">
                  <c:v>4972</c:v>
                </c:pt>
                <c:pt idx="12">
                  <c:v>4581</c:v>
                </c:pt>
                <c:pt idx="13">
                  <c:v>4352</c:v>
                </c:pt>
                <c:pt idx="14">
                  <c:v>4385</c:v>
                </c:pt>
                <c:pt idx="15">
                  <c:v>4129</c:v>
                </c:pt>
                <c:pt idx="16">
                  <c:v>4153</c:v>
                </c:pt>
              </c:numCache>
            </c:numRef>
          </c:val>
        </c:ser>
        <c:marker val="1"/>
        <c:axId val="236284160"/>
        <c:axId val="236408832"/>
      </c:lineChart>
      <c:catAx>
        <c:axId val="236284160"/>
        <c:scaling>
          <c:orientation val="minMax"/>
        </c:scaling>
        <c:axPos val="b"/>
        <c:numFmt formatCode="General" sourceLinked="1"/>
        <c:tickLblPos val="nextTo"/>
        <c:crossAx val="236408832"/>
        <c:crosses val="autoZero"/>
        <c:auto val="1"/>
        <c:lblAlgn val="ctr"/>
        <c:lblOffset val="100"/>
      </c:catAx>
      <c:valAx>
        <c:axId val="236408832"/>
        <c:scaling>
          <c:orientation val="minMax"/>
        </c:scaling>
        <c:axPos val="l"/>
        <c:majorGridlines/>
        <c:numFmt formatCode="General" sourceLinked="1"/>
        <c:tickLblPos val="nextTo"/>
        <c:crossAx val="236284160"/>
        <c:crosses val="autoZero"/>
        <c:crossBetween val="between"/>
      </c:valAx>
      <c:dTable>
        <c:showHorzBorder val="1"/>
        <c:showVertBorder val="1"/>
        <c:showOutline val="1"/>
        <c:txPr>
          <a:bodyPr/>
          <a:lstStyle/>
          <a:p>
            <a:pPr rtl="0">
              <a:defRPr sz="1050" b="1"/>
            </a:pPr>
            <a:endParaRPr lang="en-US"/>
          </a:p>
        </c:txPr>
      </c:dTable>
    </c:plotArea>
    <c:legend>
      <c:legendPos val="r"/>
      <c:layout/>
    </c:legend>
    <c:plotVisOnly val="1"/>
  </c:chart>
  <c:txPr>
    <a:bodyPr/>
    <a:lstStyle/>
    <a:p>
      <a:pPr>
        <a:defRPr sz="1800"/>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0.80583</cdr:x>
      <cdr:y>0.89873</cdr:y>
    </cdr:from>
    <cdr:to>
      <cdr:x>0.8835</cdr:x>
      <cdr:y>1</cdr:y>
    </cdr:to>
    <cdr:sp macro="" textlink="">
      <cdr:nvSpPr>
        <cdr:cNvPr id="2" name="TextBox 1"/>
        <cdr:cNvSpPr txBox="1"/>
      </cdr:nvSpPr>
      <cdr:spPr>
        <a:xfrm xmlns:a="http://schemas.openxmlformats.org/drawingml/2006/main">
          <a:off x="6324600" y="5410200"/>
          <a:ext cx="609600" cy="609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dirty="0" smtClean="0"/>
            <a:t>-37%</a:t>
          </a:r>
        </a:p>
        <a:p xmlns:a="http://schemas.openxmlformats.org/drawingml/2006/main">
          <a:r>
            <a:rPr lang="en-US" dirty="0" smtClean="0"/>
            <a:t>-14%</a:t>
          </a:r>
        </a:p>
        <a:p xmlns:a="http://schemas.openxmlformats.org/drawingml/2006/main">
          <a:r>
            <a:rPr lang="en-US" smtClean="0"/>
            <a:t>-32%</a:t>
          </a:r>
          <a:endParaRPr lang="en-US" dirty="0"/>
        </a:p>
        <a:p xmlns:a="http://schemas.openxmlformats.org/drawingml/2006/main">
          <a:endParaRPr lang="en-US" dirty="0" smtClean="0"/>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C4C2A2-C681-41C6-8A0C-ADA3329B2EFE}" type="datetimeFigureOut">
              <a:rPr lang="en-US" smtClean="0"/>
              <a:pPr/>
              <a:t>6/5/2018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D5E1D1-EDD9-4595-AA4D-AC3914924E3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E0E398-D9D6-4C08-B6AB-A736A5124612}" type="datetimeFigureOut">
              <a:rPr lang="en-US" smtClean="0"/>
              <a:pPr/>
              <a:t>6/5/2018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E0E398-D9D6-4C08-B6AB-A736A5124612}" type="datetimeFigureOut">
              <a:rPr lang="en-US" smtClean="0"/>
              <a:pPr/>
              <a:t>6/5/2018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E0E398-D9D6-4C08-B6AB-A736A5124612}" type="datetimeFigureOut">
              <a:rPr lang="en-US" smtClean="0"/>
              <a:pPr/>
              <a:t>6/5/2018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E0E398-D9D6-4C08-B6AB-A736A5124612}" type="datetimeFigureOut">
              <a:rPr lang="en-US" smtClean="0"/>
              <a:pPr/>
              <a:t>6/5/2018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E0E398-D9D6-4C08-B6AB-A736A5124612}" type="datetimeFigureOut">
              <a:rPr lang="en-US" smtClean="0"/>
              <a:pPr/>
              <a:t>6/5/2018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E0E398-D9D6-4C08-B6AB-A736A5124612}" type="datetimeFigureOut">
              <a:rPr lang="en-US" smtClean="0"/>
              <a:pPr/>
              <a:t>6/5/2018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E0E398-D9D6-4C08-B6AB-A736A5124612}" type="datetimeFigureOut">
              <a:rPr lang="en-US" smtClean="0"/>
              <a:pPr/>
              <a:t>6/5/2018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E0E398-D9D6-4C08-B6AB-A736A5124612}" type="datetimeFigureOut">
              <a:rPr lang="en-US" smtClean="0"/>
              <a:pPr/>
              <a:t>6/5/2018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0E398-D9D6-4C08-B6AB-A736A5124612}" type="datetimeFigureOut">
              <a:rPr lang="en-US" smtClean="0"/>
              <a:pPr/>
              <a:t>6/5/2018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E0E398-D9D6-4C08-B6AB-A736A5124612}" type="datetimeFigureOut">
              <a:rPr lang="en-US" smtClean="0"/>
              <a:pPr/>
              <a:t>6/5/2018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E0E398-D9D6-4C08-B6AB-A736A5124612}" type="datetimeFigureOut">
              <a:rPr lang="en-US" smtClean="0"/>
              <a:pPr/>
              <a:t>6/5/2018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E69B6-BAD3-4C86-A70C-F3DF12EA8C1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E0E398-D9D6-4C08-B6AB-A736A5124612}" type="datetimeFigureOut">
              <a:rPr lang="en-US" smtClean="0"/>
              <a:pPr/>
              <a:t>6/5/2018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E69B6-BAD3-4C86-A70C-F3DF12EA8C1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mohammedyakubu4.files.wordpress.com/2015/09/managment-styles-pic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457200" y="304800"/>
            <a:ext cx="4403193" cy="2554545"/>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Leadership 25 </a:t>
            </a:r>
          </a:p>
          <a:p>
            <a:r>
              <a:rPr lang="en-US" sz="4000" dirty="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Things to Know </a:t>
            </a:r>
          </a:p>
          <a:p>
            <a:r>
              <a:rPr lang="en-US" sz="4000" dirty="0">
                <a:solidFill>
                  <a:srgbClr val="FF0000"/>
                </a:solidFill>
                <a:effectLst>
                  <a:outerShdw blurRad="38100" dist="38100" dir="2700000" algn="tl">
                    <a:srgbClr val="000000">
                      <a:alpha val="43137"/>
                    </a:srgbClr>
                  </a:outerShdw>
                </a:effectLst>
              </a:rPr>
              <a:t>	</a:t>
            </a:r>
            <a:r>
              <a:rPr lang="en-US" sz="4000" dirty="0" smtClean="0">
                <a:solidFill>
                  <a:srgbClr val="FF0000"/>
                </a:solidFill>
                <a:effectLst>
                  <a:outerShdw blurRad="38100" dist="38100" dir="2700000" algn="tl">
                    <a:srgbClr val="000000">
                      <a:alpha val="43137"/>
                    </a:srgbClr>
                  </a:outerShdw>
                </a:effectLst>
              </a:rPr>
              <a:t>About Change </a:t>
            </a:r>
          </a:p>
          <a:p>
            <a:r>
              <a:rPr lang="en-US" sz="4000" dirty="0">
                <a:solidFill>
                  <a:srgbClr val="FF0000"/>
                </a:solidFill>
                <a:effectLst>
                  <a:outerShdw blurRad="38100" dist="38100" dir="2700000" algn="tl">
                    <a:srgbClr val="000000">
                      <a:alpha val="43137"/>
                    </a:srgbClr>
                  </a:outerShdw>
                </a:effectLst>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533400"/>
            <a:ext cx="8809528" cy="378565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Overcoming Complacency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The role of crisis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Keeping the Big Picture in mind</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Long-term history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Consultants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Bombard with future opportunities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685800" y="457200"/>
          <a:ext cx="7848600" cy="6019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533400" y="762000"/>
          <a:ext cx="80772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533400"/>
            <a:ext cx="8809528" cy="378565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Overcoming Complacency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The role of crisis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Keeping the Big Picture in mind</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Long-term history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Consultants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Bombard with future opportunities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7568867" cy="3785652"/>
          </a:xfrm>
          <a:prstGeom prst="rect">
            <a:avLst/>
          </a:prstGeom>
          <a:noFill/>
        </p:spPr>
        <p:txBody>
          <a:bodyPr wrap="none" rtlCol="0">
            <a:spAutoFit/>
          </a:bodyPr>
          <a:lstStyle/>
          <a:p>
            <a:pPr marL="742950" indent="-742950">
              <a:buAutoNum type="arabicPeriod"/>
            </a:pPr>
            <a:r>
              <a:rPr lang="en-US" sz="4000" dirty="0" smtClean="0">
                <a:effectLst>
                  <a:outerShdw blurRad="38100" dist="38100" dir="2700000" algn="tl">
                    <a:srgbClr val="000000">
                      <a:alpha val="43137"/>
                    </a:srgbClr>
                  </a:outerShdw>
                </a:effectLst>
              </a:rPr>
              <a:t>Establishing a Sense of Urgency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Absolute Necessary! </a:t>
            </a:r>
          </a:p>
          <a:p>
            <a:pPr marL="742950" indent="-742950"/>
            <a:r>
              <a:rPr lang="en-US" sz="4000" dirty="0" smtClean="0">
                <a:effectLst>
                  <a:outerShdw blurRad="38100" dist="38100" dir="2700000" algn="tl">
                    <a:srgbClr val="000000">
                      <a:alpha val="43137"/>
                    </a:srgbClr>
                  </a:outerShdw>
                </a:effectLst>
              </a:rPr>
              <a:t>2. Creating a Guiding </a:t>
            </a:r>
            <a:r>
              <a:rPr lang="en-US" sz="4000" dirty="0" err="1" smtClean="0">
                <a:effectLst>
                  <a:outerShdw blurRad="38100" dist="38100" dir="2700000" algn="tl">
                    <a:srgbClr val="000000">
                      <a:alpha val="43137"/>
                    </a:srgbClr>
                  </a:outerShdw>
                </a:effectLst>
              </a:rPr>
              <a:t>Coalitian</a:t>
            </a:r>
            <a:r>
              <a:rPr lang="en-US" sz="4000" dirty="0" smtClean="0">
                <a:effectLst>
                  <a:outerShdw blurRad="38100" dist="38100" dir="2700000" algn="tl">
                    <a:srgbClr val="000000">
                      <a:alpha val="43137"/>
                    </a:srgbClr>
                  </a:outerShdw>
                </a:effectLst>
              </a:rPr>
              <a:t>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You need more than one.</a:t>
            </a:r>
          </a:p>
          <a:p>
            <a:pPr marL="742950" indent="-742950"/>
            <a:endParaRPr lang="en-US" sz="4000" dirty="0" smtClean="0">
              <a:effectLst>
                <a:outerShdw blurRad="38100" dist="38100" dir="2700000" algn="tl">
                  <a:srgbClr val="000000">
                    <a:alpha val="43137"/>
                  </a:srgbClr>
                </a:outerShdw>
              </a:effectLst>
            </a:endParaRP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838200"/>
            <a:ext cx="7265322" cy="4985980"/>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Who do you get? </a:t>
            </a:r>
          </a:p>
          <a:p>
            <a:endParaRPr lang="en-US"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	- Position Power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Expertise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Credibility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Leadership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Not everyone, but a few. </a:t>
            </a:r>
          </a:p>
          <a:p>
            <a:endParaRPr lang="en-US" sz="2000" dirty="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With a common goal</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7568867" cy="6247864"/>
          </a:xfrm>
          <a:prstGeom prst="rect">
            <a:avLst/>
          </a:prstGeom>
          <a:noFill/>
        </p:spPr>
        <p:txBody>
          <a:bodyPr wrap="none" rtlCol="0">
            <a:spAutoFit/>
          </a:bodyPr>
          <a:lstStyle/>
          <a:p>
            <a:pPr marL="742950" indent="-742950">
              <a:buAutoNum type="arabicPeriod"/>
            </a:pPr>
            <a:r>
              <a:rPr lang="en-US" sz="4000" dirty="0" smtClean="0">
                <a:effectLst>
                  <a:outerShdw blurRad="38100" dist="38100" dir="2700000" algn="tl">
                    <a:srgbClr val="000000">
                      <a:alpha val="43137"/>
                    </a:srgbClr>
                  </a:outerShdw>
                </a:effectLst>
              </a:rPr>
              <a:t>Establishing a Sense of Urgency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Absolute Necessary! </a:t>
            </a:r>
          </a:p>
          <a:p>
            <a:pPr marL="742950" indent="-742950"/>
            <a:r>
              <a:rPr lang="en-US" sz="4000" dirty="0" smtClean="0">
                <a:effectLst>
                  <a:outerShdw blurRad="38100" dist="38100" dir="2700000" algn="tl">
                    <a:srgbClr val="000000">
                      <a:alpha val="43137"/>
                    </a:srgbClr>
                  </a:outerShdw>
                </a:effectLst>
              </a:rPr>
              <a:t>2. Creating a Guiding </a:t>
            </a:r>
            <a:r>
              <a:rPr lang="en-US" sz="4000" dirty="0" err="1" smtClean="0">
                <a:effectLst>
                  <a:outerShdw blurRad="38100" dist="38100" dir="2700000" algn="tl">
                    <a:srgbClr val="000000">
                      <a:alpha val="43137"/>
                    </a:srgbClr>
                  </a:outerShdw>
                </a:effectLst>
              </a:rPr>
              <a:t>Coalitian</a:t>
            </a:r>
            <a:r>
              <a:rPr lang="en-US" sz="4000" dirty="0" smtClean="0">
                <a:effectLst>
                  <a:outerShdw blurRad="38100" dist="38100" dir="2700000" algn="tl">
                    <a:srgbClr val="000000">
                      <a:alpha val="43137"/>
                    </a:srgbClr>
                  </a:outerShdw>
                </a:effectLst>
              </a:rPr>
              <a:t> </a:t>
            </a:r>
          </a:p>
          <a:p>
            <a:pPr marL="742950" indent="-742950"/>
            <a:r>
              <a:rPr lang="en-US" sz="4000" dirty="0" smtClean="0">
                <a:effectLst>
                  <a:outerShdw blurRad="38100" dist="38100" dir="2700000" algn="tl">
                    <a:srgbClr val="000000">
                      <a:alpha val="43137"/>
                    </a:srgbClr>
                  </a:outerShdw>
                </a:effectLst>
              </a:rPr>
              <a:t>3. Develop a vision and strategy </a:t>
            </a:r>
          </a:p>
          <a:p>
            <a:pPr marL="742950" indent="-742950"/>
            <a:r>
              <a:rPr lang="en-US" sz="4000" dirty="0" smtClean="0">
                <a:effectLst>
                  <a:outerShdw blurRad="38100" dist="38100" dir="2700000" algn="tl">
                    <a:srgbClr val="000000">
                      <a:alpha val="43137"/>
                    </a:srgbClr>
                  </a:outerShdw>
                </a:effectLst>
              </a:rPr>
              <a:t>4. Communicating the Vision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use different forums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use picture language, examples</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repeat, repeat, repeat </a:t>
            </a:r>
          </a:p>
          <a:p>
            <a:pPr marL="742950" indent="-742950"/>
            <a:endParaRPr lang="en-US" sz="4000" dirty="0" smtClean="0">
              <a:effectLst>
                <a:outerShdw blurRad="38100" dist="38100" dir="2700000" algn="tl">
                  <a:srgbClr val="000000">
                    <a:alpha val="43137"/>
                  </a:srgbClr>
                </a:outerShdw>
              </a:effectLst>
            </a:endParaRP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7656391" cy="4401205"/>
          </a:xfrm>
          <a:prstGeom prst="rect">
            <a:avLst/>
          </a:prstGeom>
          <a:noFill/>
        </p:spPr>
        <p:txBody>
          <a:bodyPr wrap="none" rtlCol="0">
            <a:spAutoFit/>
          </a:bodyPr>
          <a:lstStyle/>
          <a:p>
            <a:pPr marL="742950" indent="-742950">
              <a:buAutoNum type="arabicPeriod"/>
            </a:pPr>
            <a:r>
              <a:rPr lang="en-US" sz="4000" dirty="0" smtClean="0">
                <a:effectLst>
                  <a:outerShdw blurRad="38100" dist="38100" dir="2700000" algn="tl">
                    <a:srgbClr val="000000">
                      <a:alpha val="43137"/>
                    </a:srgbClr>
                  </a:outerShdw>
                </a:effectLst>
              </a:rPr>
              <a:t>Establishing a Sense of Urgency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Absolute Necessary! </a:t>
            </a:r>
          </a:p>
          <a:p>
            <a:pPr marL="742950" indent="-742950"/>
            <a:r>
              <a:rPr lang="en-US" sz="4000" dirty="0" smtClean="0">
                <a:effectLst>
                  <a:outerShdw blurRad="38100" dist="38100" dir="2700000" algn="tl">
                    <a:srgbClr val="000000">
                      <a:alpha val="43137"/>
                    </a:srgbClr>
                  </a:outerShdw>
                </a:effectLst>
              </a:rPr>
              <a:t>2. Creating a Guiding </a:t>
            </a:r>
            <a:r>
              <a:rPr lang="en-US" sz="4000" dirty="0" err="1" smtClean="0">
                <a:effectLst>
                  <a:outerShdw blurRad="38100" dist="38100" dir="2700000" algn="tl">
                    <a:srgbClr val="000000">
                      <a:alpha val="43137"/>
                    </a:srgbClr>
                  </a:outerShdw>
                </a:effectLst>
              </a:rPr>
              <a:t>Coalitian</a:t>
            </a:r>
            <a:r>
              <a:rPr lang="en-US" sz="4000" dirty="0" smtClean="0">
                <a:effectLst>
                  <a:outerShdw blurRad="38100" dist="38100" dir="2700000" algn="tl">
                    <a:srgbClr val="000000">
                      <a:alpha val="43137"/>
                    </a:srgbClr>
                  </a:outerShdw>
                </a:effectLst>
              </a:rPr>
              <a:t> </a:t>
            </a:r>
          </a:p>
          <a:p>
            <a:pPr marL="742950" indent="-742950"/>
            <a:r>
              <a:rPr lang="en-US" sz="4000" dirty="0" smtClean="0">
                <a:effectLst>
                  <a:outerShdw blurRad="38100" dist="38100" dir="2700000" algn="tl">
                    <a:srgbClr val="000000">
                      <a:alpha val="43137"/>
                    </a:srgbClr>
                  </a:outerShdw>
                </a:effectLst>
              </a:rPr>
              <a:t>3. Develop a vision and strategy </a:t>
            </a:r>
          </a:p>
          <a:p>
            <a:pPr marL="742950" indent="-742950"/>
            <a:r>
              <a:rPr lang="en-US" sz="4000" dirty="0" smtClean="0">
                <a:effectLst>
                  <a:outerShdw blurRad="38100" dist="38100" dir="2700000" algn="tl">
                    <a:srgbClr val="000000">
                      <a:alpha val="43137"/>
                    </a:srgbClr>
                  </a:outerShdw>
                </a:effectLst>
              </a:rPr>
              <a:t>4. Communicating the Vision </a:t>
            </a:r>
          </a:p>
          <a:p>
            <a:pPr marL="742950" indent="-742950"/>
            <a:r>
              <a:rPr lang="en-US" sz="4000" dirty="0" smtClean="0">
                <a:effectLst>
                  <a:outerShdw blurRad="38100" dist="38100" dir="2700000" algn="tl">
                    <a:srgbClr val="000000">
                      <a:alpha val="43137"/>
                    </a:srgbClr>
                  </a:outerShdw>
                </a:effectLst>
              </a:rPr>
              <a:t>5. Empower for broad-based action </a:t>
            </a: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ee the source image"/>
          <p:cNvPicPr>
            <a:picLocks noChangeAspect="1" noChangeArrowheads="1"/>
          </p:cNvPicPr>
          <p:nvPr/>
        </p:nvPicPr>
        <p:blipFill>
          <a:blip r:embed="rId2" cstate="print"/>
          <a:srcRect b="11482"/>
          <a:stretch>
            <a:fillRect/>
          </a:stretch>
        </p:blipFill>
        <p:spPr bwMode="auto">
          <a:xfrm>
            <a:off x="152400" y="304800"/>
            <a:ext cx="8828776" cy="58674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990600"/>
            <a:ext cx="6567824"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This may take a culture change</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3716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3048000"/>
            <a:ext cx="2622698" cy="29718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2590800" y="1219200"/>
            <a:ext cx="6553200" cy="28956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smtClean="0">
                <a:solidFill>
                  <a:schemeClr val="bg1"/>
                </a:solidFill>
              </a:rPr>
              <a:t>Prayer and Planning</a:t>
            </a:r>
            <a:endParaRPr lang="en-US" sz="66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599" y="304800"/>
            <a:ext cx="9096401" cy="2800767"/>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Leading Change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Old Style – unfreeze the status quo</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	e.g. of Worship Wars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Study-based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 the source image"/>
          <p:cNvPicPr>
            <a:picLocks noChangeAspect="1" noChangeArrowheads="1"/>
          </p:cNvPicPr>
          <p:nvPr/>
        </p:nvPicPr>
        <p:blipFill>
          <a:blip r:embed="rId2" cstate="print"/>
          <a:srcRect/>
          <a:stretch>
            <a:fillRect/>
          </a:stretch>
        </p:blipFill>
        <p:spPr bwMode="auto">
          <a:xfrm>
            <a:off x="0" y="228600"/>
            <a:ext cx="9186530" cy="5219700"/>
          </a:xfrm>
          <a:prstGeom prst="rect">
            <a:avLst/>
          </a:prstGeom>
          <a:noFill/>
        </p:spPr>
      </p:pic>
      <p:sp>
        <p:nvSpPr>
          <p:cNvPr id="3" name="TextBox 2"/>
          <p:cNvSpPr txBox="1"/>
          <p:nvPr/>
        </p:nvSpPr>
        <p:spPr>
          <a:xfrm>
            <a:off x="3657600" y="5715000"/>
            <a:ext cx="2565511"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John </a:t>
            </a:r>
            <a:r>
              <a:rPr lang="en-US" sz="4000" dirty="0" err="1" smtClean="0">
                <a:effectLst>
                  <a:outerShdw blurRad="38100" dist="38100" dir="2700000" algn="tl">
                    <a:srgbClr val="000000">
                      <a:alpha val="43137"/>
                    </a:srgbClr>
                  </a:outerShdw>
                </a:effectLst>
              </a:rPr>
              <a:t>Kotter</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152400"/>
            <a:ext cx="8323125" cy="6555641"/>
          </a:xfrm>
          <a:prstGeom prst="rect">
            <a:avLst/>
          </a:prstGeom>
          <a:noFill/>
        </p:spPr>
        <p:txBody>
          <a:bodyPr wrap="square" rtlCol="0">
            <a:spAutoFit/>
          </a:bodyPr>
          <a:lstStyle/>
          <a:p>
            <a:r>
              <a:rPr lang="en-US" sz="3800" u="sng" dirty="0" smtClean="0">
                <a:effectLst>
                  <a:outerShdw blurRad="38100" dist="38100" dir="2700000" algn="tl">
                    <a:srgbClr val="000000">
                      <a:alpha val="43137"/>
                    </a:srgbClr>
                  </a:outerShdw>
                </a:effectLst>
              </a:rPr>
              <a:t>Leading Change		8 Steps </a:t>
            </a:r>
          </a:p>
          <a:p>
            <a:pPr marL="742950" indent="-742950">
              <a:buAutoNum type="arabicPeriod"/>
            </a:pPr>
            <a:r>
              <a:rPr lang="en-US" sz="3800" dirty="0" smtClean="0">
                <a:effectLst>
                  <a:outerShdw blurRad="38100" dist="38100" dir="2700000" algn="tl">
                    <a:srgbClr val="000000">
                      <a:alpha val="43137"/>
                    </a:srgbClr>
                  </a:outerShdw>
                </a:effectLst>
              </a:rPr>
              <a:t>Establishing a Sense of Urgency </a:t>
            </a:r>
          </a:p>
          <a:p>
            <a:pPr marL="742950" indent="-742950">
              <a:buAutoNum type="arabicPeriod"/>
            </a:pPr>
            <a:r>
              <a:rPr lang="en-US" sz="3800" dirty="0" smtClean="0">
                <a:effectLst>
                  <a:outerShdw blurRad="38100" dist="38100" dir="2700000" algn="tl">
                    <a:srgbClr val="000000">
                      <a:alpha val="43137"/>
                    </a:srgbClr>
                  </a:outerShdw>
                </a:effectLst>
              </a:rPr>
              <a:t>Creating a Guiding Coalition </a:t>
            </a:r>
          </a:p>
          <a:p>
            <a:pPr marL="742950" indent="-742950">
              <a:buAutoNum type="arabicPeriod"/>
            </a:pPr>
            <a:r>
              <a:rPr lang="en-US" sz="3800" dirty="0" smtClean="0">
                <a:effectLst>
                  <a:outerShdw blurRad="38100" dist="38100" dir="2700000" algn="tl">
                    <a:srgbClr val="000000">
                      <a:alpha val="43137"/>
                    </a:srgbClr>
                  </a:outerShdw>
                </a:effectLst>
              </a:rPr>
              <a:t>Developing a Vision and Strategy </a:t>
            </a:r>
          </a:p>
          <a:p>
            <a:pPr marL="742950" indent="-742950">
              <a:buAutoNum type="arabicPeriod"/>
            </a:pPr>
            <a:r>
              <a:rPr lang="en-US" sz="3800" dirty="0" smtClean="0">
                <a:effectLst>
                  <a:outerShdw blurRad="38100" dist="38100" dir="2700000" algn="tl">
                    <a:srgbClr val="000000">
                      <a:alpha val="43137"/>
                    </a:srgbClr>
                  </a:outerShdw>
                </a:effectLst>
              </a:rPr>
              <a:t>Communicating the Change Vision</a:t>
            </a:r>
          </a:p>
          <a:p>
            <a:pPr marL="742950" indent="-742950">
              <a:buAutoNum type="arabicPeriod"/>
            </a:pPr>
            <a:r>
              <a:rPr lang="en-US" sz="3800" dirty="0" smtClean="0">
                <a:effectLst>
                  <a:outerShdw blurRad="38100" dist="38100" dir="2700000" algn="tl">
                    <a:srgbClr val="000000">
                      <a:alpha val="43137"/>
                    </a:srgbClr>
                  </a:outerShdw>
                </a:effectLst>
              </a:rPr>
              <a:t>Empowering for Broad-based Action</a:t>
            </a:r>
          </a:p>
          <a:p>
            <a:pPr marL="742950" indent="-742950">
              <a:buAutoNum type="arabicPeriod"/>
            </a:pPr>
            <a:r>
              <a:rPr lang="en-US" sz="3800" dirty="0" smtClean="0">
                <a:effectLst>
                  <a:outerShdw blurRad="38100" dist="38100" dir="2700000" algn="tl">
                    <a:srgbClr val="000000">
                      <a:alpha val="43137"/>
                    </a:srgbClr>
                  </a:outerShdw>
                </a:effectLst>
              </a:rPr>
              <a:t>Generating Short-term Wins </a:t>
            </a:r>
          </a:p>
          <a:p>
            <a:pPr marL="742950" indent="-742950">
              <a:buAutoNum type="arabicPeriod"/>
            </a:pPr>
            <a:r>
              <a:rPr lang="en-US" sz="3800" dirty="0" smtClean="0">
                <a:effectLst>
                  <a:outerShdw blurRad="38100" dist="38100" dir="2700000" algn="tl">
                    <a:srgbClr val="000000">
                      <a:alpha val="43137"/>
                    </a:srgbClr>
                  </a:outerShdw>
                </a:effectLst>
              </a:rPr>
              <a:t>Consolidating Gains and Producing </a:t>
            </a:r>
          </a:p>
          <a:p>
            <a:pPr marL="742950" indent="-742950"/>
            <a:r>
              <a:rPr lang="en-US" sz="3800" dirty="0">
                <a:effectLst>
                  <a:outerShdw blurRad="38100" dist="38100" dir="2700000" algn="tl">
                    <a:srgbClr val="000000">
                      <a:alpha val="43137"/>
                    </a:srgbClr>
                  </a:outerShdw>
                </a:effectLst>
              </a:rPr>
              <a:t>	</a:t>
            </a:r>
            <a:r>
              <a:rPr lang="en-US" sz="3800" dirty="0" smtClean="0">
                <a:effectLst>
                  <a:outerShdw blurRad="38100" dist="38100" dir="2700000" algn="tl">
                    <a:srgbClr val="000000">
                      <a:alpha val="43137"/>
                    </a:srgbClr>
                  </a:outerShdw>
                </a:effectLst>
              </a:rPr>
              <a:t>More Change </a:t>
            </a:r>
          </a:p>
          <a:p>
            <a:pPr marL="742950" indent="-742950"/>
            <a:r>
              <a:rPr lang="en-US" sz="3800" dirty="0" smtClean="0">
                <a:effectLst>
                  <a:outerShdw blurRad="38100" dist="38100" dir="2700000" algn="tl">
                    <a:srgbClr val="000000">
                      <a:alpha val="43137"/>
                    </a:srgbClr>
                  </a:outerShdw>
                </a:effectLst>
              </a:rPr>
              <a:t>8. Anchoring the New in the Culture</a:t>
            </a: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914400"/>
            <a:ext cx="7568867" cy="1938992"/>
          </a:xfrm>
          <a:prstGeom prst="rect">
            <a:avLst/>
          </a:prstGeom>
          <a:noFill/>
        </p:spPr>
        <p:txBody>
          <a:bodyPr wrap="none" rtlCol="0">
            <a:spAutoFit/>
          </a:bodyPr>
          <a:lstStyle/>
          <a:p>
            <a:pPr marL="742950" indent="-742950">
              <a:buAutoNum type="arabicPeriod"/>
            </a:pPr>
            <a:r>
              <a:rPr lang="en-US" sz="4000" dirty="0" smtClean="0">
                <a:effectLst>
                  <a:outerShdw blurRad="38100" dist="38100" dir="2700000" algn="tl">
                    <a:srgbClr val="000000">
                      <a:alpha val="43137"/>
                    </a:srgbClr>
                  </a:outerShdw>
                </a:effectLst>
              </a:rPr>
              <a:t>Establishing a Sense of Urgency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Absolute Necessary! </a:t>
            </a: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52400"/>
            <a:ext cx="8382000" cy="7478970"/>
          </a:xfrm>
          <a:prstGeom prst="rect">
            <a:avLst/>
          </a:prstGeom>
          <a:noFill/>
        </p:spPr>
        <p:txBody>
          <a:bodyPr wrap="square" rtlCol="0">
            <a:spAutoFit/>
          </a:bodyPr>
          <a:lstStyle/>
          <a:p>
            <a:pPr marL="742950" indent="-742950">
              <a:buAutoNum type="arabicPeriod"/>
            </a:pPr>
            <a:r>
              <a:rPr lang="en-US" sz="4000" dirty="0" smtClean="0">
                <a:effectLst>
                  <a:outerShdw blurRad="38100" dist="38100" dir="2700000" algn="tl">
                    <a:srgbClr val="000000">
                      <a:alpha val="43137"/>
                    </a:srgbClr>
                  </a:outerShdw>
                </a:effectLst>
              </a:rPr>
              <a:t>Establishing a Sense of Urgency </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Complacency</a:t>
            </a:r>
          </a:p>
          <a:p>
            <a:pPr marL="742950" indent="-742950"/>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“I cannot count the number of times I have  heard an executive claim that all of the people on his or her management team recognize the need for major change only to discover myself that half of that “team” thinks the status quo isn’t really so bad.” </a:t>
            </a:r>
          </a:p>
          <a:p>
            <a:pPr marL="742950" indent="-742950"/>
            <a:endParaRPr lang="en-US" sz="4000" dirty="0" smtClean="0">
              <a:effectLst>
                <a:outerShdw blurRad="38100" dist="38100" dir="2700000" algn="tl">
                  <a:srgbClr val="000000">
                    <a:alpha val="43137"/>
                  </a:srgbClr>
                </a:outerShdw>
              </a:effectLst>
            </a:endParaRPr>
          </a:p>
          <a:p>
            <a:pPr marL="742950" indent="-742950"/>
            <a:endParaRPr lang="en-US" sz="4000" dirty="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52400"/>
            <a:ext cx="5688096" cy="193899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Complacency comes from:</a:t>
            </a:r>
          </a:p>
          <a:p>
            <a:endParaRPr lang="en-US" sz="4000" dirty="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pic>
        <p:nvPicPr>
          <p:cNvPr id="20482" name="Picture 2" descr="See the source image"/>
          <p:cNvPicPr>
            <a:picLocks noChangeAspect="1" noChangeArrowheads="1"/>
          </p:cNvPicPr>
          <p:nvPr/>
        </p:nvPicPr>
        <p:blipFill>
          <a:blip r:embed="rId2" cstate="print"/>
          <a:srcRect/>
          <a:stretch>
            <a:fillRect/>
          </a:stretch>
        </p:blipFill>
        <p:spPr bwMode="auto">
          <a:xfrm>
            <a:off x="228600" y="1066800"/>
            <a:ext cx="8610600" cy="51054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3634</TotalTime>
  <Words>71</Words>
  <Application>Microsoft Office PowerPoint</Application>
  <PresentationFormat>On-screen Show (4:3)</PresentationFormat>
  <Paragraphs>75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3</cp:revision>
  <dcterms:created xsi:type="dcterms:W3CDTF">2018-06-03T01:00:51Z</dcterms:created>
  <dcterms:modified xsi:type="dcterms:W3CDTF">2018-06-06T00:00:14Z</dcterms:modified>
</cp:coreProperties>
</file>