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62" r:id="rId2"/>
    <p:sldId id="257" r:id="rId3"/>
    <p:sldId id="267" r:id="rId4"/>
    <p:sldId id="273" r:id="rId5"/>
    <p:sldId id="274" r:id="rId6"/>
    <p:sldId id="276" r:id="rId7"/>
    <p:sldId id="265" r:id="rId8"/>
    <p:sldId id="270" r:id="rId9"/>
    <p:sldId id="272" r:id="rId10"/>
    <p:sldId id="269" r:id="rId11"/>
    <p:sldId id="271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-22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995E29-8AD1-9847-A9D7-B6CBD34CEB00}" type="datetimeFigureOut">
              <a:rPr lang="en-US" smtClean="0"/>
              <a:pPr/>
              <a:t>10/3/11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E6FF4-597C-8847-AEF3-743924DFC4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677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D54407-D425-384F-9221-8FBD463DFCFC}" type="datetimeFigureOut">
              <a:rPr lang="en-US"/>
              <a:pPr/>
              <a:t>10/3/11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596C4C-D3A5-824B-93FF-D51E8B8F90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9E62C6-2446-314A-9FD6-930D00E5213C}" type="datetimeFigureOut">
              <a:rPr lang="en-US"/>
              <a:pPr/>
              <a:t>10/3/11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C12CA-CD27-0E4E-B9A6-7DA8825914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3600" b="1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30CC7A-E53C-794C-A495-A30223CDDC2A}" type="datetimeFigureOut">
              <a:rPr lang="en-US"/>
              <a:pPr/>
              <a:t>10/3/11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559D61-A6D9-B848-A491-6BA1D0050D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fld id="{A99D06A8-8CB5-AD4B-9D91-BFED897BDCA4}" type="datetimeFigureOut">
              <a:rPr lang="en-US"/>
              <a:pPr/>
              <a:t>10/3/11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5A9D48A6-2E6C-B048-A449-3D61D5900E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fld id="{56C63C68-A86F-A84E-A743-2C75BF152B3A}" type="datetimeFigureOut">
              <a:rPr lang="en-US"/>
              <a:pPr/>
              <a:t>10/3/11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0DCB057B-8C9E-464F-9077-DA1F1756E1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606718-22AC-5348-B1B1-6FBEC41BDD7F}" type="datetimeFigureOut">
              <a:rPr lang="en-US"/>
              <a:pPr/>
              <a:t>10/3/11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46FFA2-197B-6D47-92CD-1E4360F262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C95422F-2451-714A-8747-73221DD0CC7B}" type="datetimeFigureOut">
              <a:rPr lang="en-US"/>
              <a:pPr/>
              <a:t>10/3/11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7EAA3F-9B11-AF46-99AB-0C6E21650F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8" name="Freeform 7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 rot="60000">
            <a:off x="4468813" y="604838"/>
            <a:ext cx="3789362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 rot="60000">
            <a:off x="4471988" y="603250"/>
            <a:ext cx="3787775" cy="5722938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 rot="21540000">
            <a:off x="749300" y="576263"/>
            <a:ext cx="3789363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300" y="576263"/>
            <a:ext cx="3789363" cy="5721350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435684">
            <a:off x="2371725" y="293688"/>
            <a:ext cx="566738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4096196">
            <a:off x="6280150" y="333375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buFont typeface="Arial"/>
              <a:buChar char="•"/>
              <a:defRPr sz="2200"/>
            </a:lvl1pPr>
            <a:lvl2pPr>
              <a:buFont typeface="Arial"/>
              <a:buChar char="•"/>
              <a:defRPr sz="2000"/>
            </a:lvl2pPr>
            <a:lvl3pPr>
              <a:buFont typeface="Arial"/>
              <a:buChar char="•"/>
              <a:defRPr sz="1800"/>
            </a:lvl3pPr>
            <a:lvl4pPr>
              <a:buFont typeface="Arial"/>
              <a:buChar char="•"/>
              <a:defRPr sz="1600"/>
            </a:lvl4pPr>
            <a:lvl5pPr>
              <a:buFont typeface="Arial"/>
              <a:buChar char="•"/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2063" y="5886450"/>
            <a:ext cx="1212850" cy="365125"/>
          </a:xfrm>
        </p:spPr>
        <p:txBody>
          <a:bodyPr/>
          <a:lstStyle>
            <a:lvl1pPr>
              <a:defRPr/>
            </a:lvl1pPr>
          </a:lstStyle>
          <a:p>
            <a:fld id="{C7B3B02E-9C60-554E-8B7D-3CD9C6137E16}" type="datetimeFigureOut">
              <a:rPr lang="en-US"/>
              <a:pPr/>
              <a:t>10/3/11</a:t>
            </a:fld>
            <a:endParaRPr lang="en-US"/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11"/>
          </p:nvPr>
        </p:nvSpPr>
        <p:spPr>
          <a:xfrm rot="21540000">
            <a:off x="914400" y="5829300"/>
            <a:ext cx="35226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8088" y="5897563"/>
            <a:ext cx="554037" cy="365125"/>
          </a:xfrm>
        </p:spPr>
        <p:txBody>
          <a:bodyPr/>
          <a:lstStyle>
            <a:lvl1pPr>
              <a:defRPr/>
            </a:lvl1pPr>
          </a:lstStyle>
          <a:p>
            <a:fld id="{A8519784-57CC-CA48-8D6F-159C15B9B1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6" name="Rectangle 5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8" name="Freeform 7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 rot="21540000">
            <a:off x="749300" y="576263"/>
            <a:ext cx="3789363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 rot="21540000">
            <a:off x="744538" y="576263"/>
            <a:ext cx="3789362" cy="5721350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 rot="60000">
            <a:off x="4468813" y="604838"/>
            <a:ext cx="3789362" cy="5722937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 rot="60000">
            <a:off x="4464050" y="603250"/>
            <a:ext cx="3789363" cy="5722938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435684">
            <a:off x="2371725" y="293688"/>
            <a:ext cx="566738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4096196">
            <a:off x="6280150" y="333375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2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238" y="5888038"/>
            <a:ext cx="1214437" cy="365125"/>
          </a:xfrm>
        </p:spPr>
        <p:txBody>
          <a:bodyPr/>
          <a:lstStyle>
            <a:lvl1pPr>
              <a:defRPr/>
            </a:lvl1pPr>
          </a:lstStyle>
          <a:p>
            <a:fld id="{167A66A5-5E05-7245-8695-48F30B08166D}" type="datetimeFigureOut">
              <a:rPr lang="en-US"/>
              <a:pPr/>
              <a:t>10/3/11</a:t>
            </a:fld>
            <a:endParaRPr lang="en-US"/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11"/>
          </p:nvPr>
        </p:nvSpPr>
        <p:spPr>
          <a:xfrm rot="21540000">
            <a:off x="914400" y="5830888"/>
            <a:ext cx="331946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850" y="5900738"/>
            <a:ext cx="554038" cy="365125"/>
          </a:xfrm>
        </p:spPr>
        <p:txBody>
          <a:bodyPr/>
          <a:lstStyle>
            <a:lvl1pPr>
              <a:defRPr/>
            </a:lvl1pPr>
          </a:lstStyle>
          <a:p>
            <a:fld id="{750B6A0A-9195-864B-BA93-669CA69EB7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>
              <a:buFont typeface="Arial"/>
              <a:buChar char="•"/>
              <a:defRPr/>
            </a:lvl1pPr>
            <a:lvl2pPr>
              <a:buFont typeface="Arial"/>
              <a:buChar char="•"/>
              <a:defRPr/>
            </a:lvl2pPr>
            <a:lvl3pPr>
              <a:buFont typeface="Arial"/>
              <a:buChar char="•"/>
              <a:defRPr/>
            </a:lvl3pPr>
            <a:lvl4pPr>
              <a:buFont typeface="Arial"/>
              <a:buChar char="•"/>
              <a:defRPr/>
            </a:lvl4pPr>
            <a:lvl5pPr>
              <a:buFont typeface="Arial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E9422B-0BFD-4343-A17C-A07836723BB6}" type="datetimeFigureOut">
              <a:rPr lang="en-US"/>
              <a:pPr/>
              <a:t>10/3/11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E42053-FD6A-4F47-BE93-74F123D5C0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theme" Target="../theme/theme1.xml"/><Relationship Id="rId12" Type="http://schemas.openxmlformats.org/officeDocument/2006/relationships/image" Target="../media/image3.jpeg"/><Relationship Id="rId13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838" y="574675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838" y="576263"/>
            <a:ext cx="7696200" cy="5715000"/>
          </a:xfrm>
          <a:prstGeom prst="rect">
            <a:avLst/>
          </a:prstGeom>
          <a:blipFill dpi="0" rotWithShape="1">
            <a:blip r:embed="rId1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32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 rot="1435684">
            <a:off x="544513" y="273050"/>
            <a:ext cx="566737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 rot="4096196">
            <a:off x="8115300" y="298450"/>
            <a:ext cx="566738" cy="56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" name="Title Placeholder 1"/>
          <p:cNvSpPr>
            <a:spLocks noGrp="1"/>
          </p:cNvSpPr>
          <p:nvPr>
            <p:ph type="title"/>
          </p:nvPr>
        </p:nvSpPr>
        <p:spPr bwMode="auto">
          <a:xfrm>
            <a:off x="1095375" y="817563"/>
            <a:ext cx="6964363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3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463675" y="2119313"/>
            <a:ext cx="6196013" cy="360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775" y="5808663"/>
            <a:ext cx="12128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2"/>
                </a:solidFill>
                <a:latin typeface="Rage Italic" charset="0"/>
              </a:defRPr>
            </a:lvl1pPr>
          </a:lstStyle>
          <a:p>
            <a:fld id="{B6D4405B-2D21-5C43-8171-D01E95E03A28}" type="datetimeFigureOut">
              <a:rPr lang="en-US"/>
              <a:pPr/>
              <a:t>10/3/11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0" y="5808663"/>
            <a:ext cx="5540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 dirty="0">
                <a:solidFill>
                  <a:schemeClr val="tx2"/>
                </a:solidFill>
                <a:latin typeface="Rage Italic" pitchFamily="66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800" y="5808663"/>
            <a:ext cx="55403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2"/>
                </a:solidFill>
                <a:latin typeface="Rage Italic" charset="0"/>
              </a:defRPr>
            </a:lvl1pPr>
          </a:lstStyle>
          <a:p>
            <a:fld id="{C03DF64F-BF0B-1349-A4C7-0A2F8B1FECF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4" r:id="rId7"/>
    <p:sldLayoutId id="2147483685" r:id="rId8"/>
    <p:sldLayoutId id="2147483681" r:id="rId9"/>
    <p:sldLayoutId id="2147483682" r:id="rId10"/>
  </p:sldLayoutIdLst>
  <p:txStyles>
    <p:titleStyle>
      <a:lvl1pPr algn="ctr" rtl="0" fontAlgn="base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charset="0"/>
          <a:ea typeface="ＭＳ Ｐゴシック" charset="-128"/>
          <a:cs typeface="ＭＳ Ｐゴシック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charset="0"/>
          <a:ea typeface="ＭＳ Ｐゴシック" charset="-128"/>
          <a:cs typeface="ＭＳ Ｐゴシック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charset="0"/>
          <a:ea typeface="ＭＳ Ｐゴシック" charset="-128"/>
          <a:cs typeface="ＭＳ Ｐゴシック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nstantia" charset="0"/>
          <a:ea typeface="ＭＳ Ｐゴシック" charset="-128"/>
          <a:cs typeface="ＭＳ Ｐゴシック" charset="-128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/>
        <a:buChar char="•"/>
        <a:defRPr sz="28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/>
        <a:buChar char="•"/>
        <a:defRPr sz="22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9144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/>
        <a:buChar char="•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/>
        <a:buChar char="•"/>
        <a:defRPr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6446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/>
        <a:buChar char="•"/>
        <a:defRPr sz="16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726084"/>
            <a:ext cx="7772400" cy="1524000"/>
          </a:xfrm>
        </p:spPr>
        <p:txBody>
          <a:bodyPr/>
          <a:lstStyle/>
          <a:p>
            <a:pPr eaLnBrk="1" hangingPunct="1"/>
            <a:r>
              <a:rPr lang="en-US" sz="4400" b="1" dirty="0" smtClean="0">
                <a:ea typeface="ＭＳ Ｐゴシック" charset="-128"/>
                <a:cs typeface="ＭＳ Ｐゴシック" charset="-128"/>
              </a:rPr>
              <a:t>Technology and Hospitality </a:t>
            </a:r>
            <a:endParaRPr lang="en-US" sz="4400" b="1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831224"/>
            <a:ext cx="7772400" cy="104557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 dirty="0" smtClean="0">
                <a:ea typeface="ＭＳ Ｐゴシック" charset="-128"/>
                <a:cs typeface="ＭＳ Ｐゴシック" charset="-128"/>
              </a:rPr>
              <a:t>Henry Reyenga</a:t>
            </a:r>
            <a:endParaRPr lang="en-US" sz="3600" dirty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Facebook Social Media Boundaries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871598" y="2019301"/>
            <a:ext cx="7470843" cy="4219206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If you really got this going you can be on this all day, don’t be</a:t>
            </a:r>
          </a:p>
          <a:p>
            <a:pPr marL="514350" indent="-514350">
              <a:buAutoNum type="arabicPeriod"/>
            </a:pPr>
            <a:r>
              <a:rPr lang="en-US" dirty="0" smtClean="0"/>
              <a:t>Get a Smart phone to give virtual updates when you have something to say.</a:t>
            </a:r>
          </a:p>
          <a:p>
            <a:pPr marL="514350" indent="-514350">
              <a:buAutoNum type="arabicPeriod"/>
            </a:pPr>
            <a:r>
              <a:rPr lang="en-US" dirty="0" smtClean="0"/>
              <a:t>Keep real life meetings as a central feature of your hospitality</a:t>
            </a:r>
          </a:p>
          <a:p>
            <a:pPr marL="514350" indent="-514350">
              <a:buAutoNum type="arabicPeriod"/>
            </a:pPr>
            <a:r>
              <a:rPr lang="en-US" dirty="0" smtClean="0"/>
              <a:t>Don’t flirt or be bold in an inappropriate way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28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Updates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871598" y="2019301"/>
            <a:ext cx="7470843" cy="4219206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Bible Verses out of your walk with God</a:t>
            </a:r>
          </a:p>
          <a:p>
            <a:pPr marL="514350" indent="-514350">
              <a:buAutoNum type="arabicPeriod"/>
            </a:pPr>
            <a:r>
              <a:rPr lang="en-US" dirty="0" smtClean="0"/>
              <a:t>A cool quote from a book</a:t>
            </a:r>
          </a:p>
          <a:p>
            <a:pPr marL="514350" indent="-514350">
              <a:buAutoNum type="arabicPeriod"/>
            </a:pPr>
            <a:r>
              <a:rPr lang="en-US" dirty="0" smtClean="0"/>
              <a:t>Window into your interesting life</a:t>
            </a:r>
          </a:p>
          <a:p>
            <a:pPr marL="514350" indent="-514350">
              <a:buAutoNum type="arabicPeriod"/>
            </a:pPr>
            <a:r>
              <a:rPr lang="en-US" dirty="0" smtClean="0"/>
              <a:t>Post articles that you think will bless others</a:t>
            </a:r>
          </a:p>
          <a:p>
            <a:pPr marL="514350" indent="-514350">
              <a:buAutoNum type="arabicPeriod"/>
            </a:pPr>
            <a:r>
              <a:rPr lang="en-US" dirty="0" smtClean="0"/>
              <a:t>Comment on others as much as possible</a:t>
            </a:r>
          </a:p>
          <a:p>
            <a:pPr marL="514350" indent="-514350">
              <a:buAutoNum type="arabicPeriod"/>
            </a:pPr>
            <a:r>
              <a:rPr lang="en-US" dirty="0" smtClean="0"/>
              <a:t>Tag to recognize </a:t>
            </a:r>
            <a:r>
              <a:rPr lang="en-US" smtClean="0"/>
              <a:t>encouraging aspects </a:t>
            </a:r>
            <a:r>
              <a:rPr lang="en-US" dirty="0" smtClean="0"/>
              <a:t>in others life</a:t>
            </a:r>
          </a:p>
          <a:p>
            <a:pPr marL="514350" indent="-514350">
              <a:buAutoNum type="arabicPeriod"/>
            </a:pPr>
            <a:r>
              <a:rPr lang="en-US" dirty="0" smtClean="0"/>
              <a:t>Post Church media regularly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3402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Media is Here to Stay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1463675" y="2119313"/>
            <a:ext cx="6196013" cy="3982221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Social Media is About People</a:t>
            </a:r>
          </a:p>
          <a:p>
            <a:pPr>
              <a:buNone/>
            </a:pPr>
            <a:r>
              <a:rPr lang="en-US" dirty="0" smtClean="0"/>
              <a:t>It is a new relationship highway.</a:t>
            </a:r>
          </a:p>
          <a:p>
            <a:pPr>
              <a:buNone/>
            </a:pPr>
            <a:r>
              <a:rPr lang="en-US" dirty="0" smtClean="0"/>
              <a:t>It is a directory with pictures</a:t>
            </a:r>
          </a:p>
          <a:p>
            <a:pPr>
              <a:buNone/>
            </a:pPr>
            <a:r>
              <a:rPr lang="en-US" dirty="0" smtClean="0"/>
              <a:t>It offers new opportunities for encouragement</a:t>
            </a:r>
            <a:endParaRPr lang="en-US" dirty="0"/>
          </a:p>
          <a:p>
            <a:pPr>
              <a:buNone/>
            </a:pPr>
            <a:r>
              <a:rPr lang="en-US" dirty="0" smtClean="0"/>
              <a:t>It is a communication tool</a:t>
            </a:r>
          </a:p>
          <a:p>
            <a:pPr>
              <a:buNone/>
            </a:pPr>
            <a:r>
              <a:rPr lang="en-US" dirty="0" smtClean="0"/>
              <a:t>It is a leadership development tool</a:t>
            </a:r>
          </a:p>
          <a:p>
            <a:pPr>
              <a:buNone/>
            </a:pPr>
            <a:r>
              <a:rPr lang="en-US" dirty="0" smtClean="0"/>
              <a:t>It is an evangelism tool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Media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Get a Simple Profile: 	Facebook</a:t>
            </a:r>
          </a:p>
          <a:p>
            <a:pPr>
              <a:buNone/>
            </a:pPr>
            <a:r>
              <a:rPr lang="en-US" dirty="0" smtClean="0"/>
              <a:t>2. Invite your friends, these sites even have figured out how you can do that easy as ever.</a:t>
            </a:r>
          </a:p>
          <a:p>
            <a:pPr>
              <a:buNone/>
            </a:pPr>
            <a:r>
              <a:rPr lang="en-US" dirty="0" smtClean="0"/>
              <a:t>3. Be a producer not a time waster</a:t>
            </a:r>
          </a:p>
          <a:p>
            <a:pPr>
              <a:buNone/>
            </a:pPr>
            <a:r>
              <a:rPr lang="en-US" dirty="0" smtClean="0"/>
              <a:t>4. Tag, Connect, Communicate the Culture of your Church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124740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Media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4. Chat for a few minutes, be sensitive about interrupting people</a:t>
            </a:r>
          </a:p>
          <a:p>
            <a:pPr>
              <a:buNone/>
            </a:pPr>
            <a:r>
              <a:rPr lang="en-US" dirty="0" smtClean="0"/>
              <a:t>5. Longer Chats are excellent and will save you a meeting. </a:t>
            </a:r>
          </a:p>
          <a:p>
            <a:pPr>
              <a:buNone/>
            </a:pPr>
            <a:r>
              <a:rPr lang="en-US" dirty="0" smtClean="0"/>
              <a:t>6. Take interest in birthdays and click through your church attendee profiles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844471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Media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1463675" y="2119313"/>
            <a:ext cx="6196013" cy="38577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7. Click the “like” button as often as you can but only when you mean it. </a:t>
            </a:r>
          </a:p>
          <a:p>
            <a:pPr>
              <a:buNone/>
            </a:pPr>
            <a:r>
              <a:rPr lang="en-US" dirty="0" smtClean="0"/>
              <a:t>8. Be Encouraging and not negative</a:t>
            </a:r>
          </a:p>
          <a:p>
            <a:pPr>
              <a:buNone/>
            </a:pPr>
            <a:r>
              <a:rPr lang="en-US" dirty="0" smtClean="0"/>
              <a:t>9. Use the Event Features to communicate another threat of invitation</a:t>
            </a:r>
          </a:p>
          <a:p>
            <a:pPr>
              <a:buNone/>
            </a:pPr>
            <a:r>
              <a:rPr lang="en-US" dirty="0" smtClean="0"/>
              <a:t>10. Set up a closed private not secret group.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621242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Media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1463675" y="2119313"/>
            <a:ext cx="6196013" cy="38577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11. Post pictures and encourage </a:t>
            </a:r>
            <a:r>
              <a:rPr lang="en-US" dirty="0" smtClean="0"/>
              <a:t>your </a:t>
            </a:r>
            <a:r>
              <a:rPr lang="en-US" dirty="0" smtClean="0"/>
              <a:t>church members to post pictures of events at the church.  You have replaced a newsletter but with all sorts of volunteers having fun. </a:t>
            </a:r>
          </a:p>
          <a:p>
            <a:pPr>
              <a:buNone/>
            </a:pPr>
            <a:r>
              <a:rPr lang="en-US" dirty="0" smtClean="0"/>
              <a:t>12. Share prayer requests</a:t>
            </a:r>
          </a:p>
          <a:p>
            <a:pPr>
              <a:buNone/>
            </a:pPr>
            <a:r>
              <a:rPr lang="en-US" dirty="0" smtClean="0"/>
              <a:t>13. Share your messages</a:t>
            </a:r>
          </a:p>
          <a:p>
            <a:pPr>
              <a:buNone/>
            </a:pPr>
            <a:r>
              <a:rPr lang="en-US" dirty="0" smtClean="0"/>
              <a:t>14. Share your life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398571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Twitter Versus Facebook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Facebook is more horizontal, Twitter is more vertical.  </a:t>
            </a:r>
          </a:p>
          <a:p>
            <a:pPr>
              <a:buNone/>
            </a:pPr>
            <a:r>
              <a:rPr lang="en-US" dirty="0" smtClean="0"/>
              <a:t>Facebook has expanded out to multiple list or groups. </a:t>
            </a:r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882652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 Up a Group on Facebook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871598" y="2019301"/>
            <a:ext cx="7470843" cy="421920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You be the administrator</a:t>
            </a:r>
          </a:p>
          <a:p>
            <a:pPr marL="0" indent="0">
              <a:buNone/>
            </a:pPr>
            <a:r>
              <a:rPr lang="en-US" dirty="0" smtClean="0"/>
              <a:t>Set the Ground rule going in.  See the sample ground rules I have included as a file in this section.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1306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Evangelism</a:t>
            </a:r>
            <a:endParaRPr lang="en-US" dirty="0"/>
          </a:p>
        </p:txBody>
      </p:sp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871598" y="2019301"/>
            <a:ext cx="7470843" cy="421920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After you connect with someone, ask them if you can be their Facebook Friend. </a:t>
            </a:r>
          </a:p>
          <a:p>
            <a:pPr marL="0" indent="0">
              <a:buNone/>
            </a:pPr>
            <a:r>
              <a:rPr lang="en-US" dirty="0" smtClean="0"/>
              <a:t>Take an interest in their life</a:t>
            </a:r>
          </a:p>
          <a:p>
            <a:pPr marL="0" indent="0">
              <a:buNone/>
            </a:pPr>
            <a:r>
              <a:rPr lang="en-US" dirty="0" smtClean="0"/>
              <a:t>Invite them to events that you are involved with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15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li_pp_template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cli_pp_template.pot</Template>
  <TotalTime>3292</TotalTime>
  <Words>392</Words>
  <Application>Microsoft Macintosh PowerPoint</Application>
  <PresentationFormat>On-screen Show (4:3)</PresentationFormat>
  <Paragraphs>58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cli_pp_template</vt:lpstr>
      <vt:lpstr>Technology and Hospitality </vt:lpstr>
      <vt:lpstr>Social Media is Here to Stay</vt:lpstr>
      <vt:lpstr>Social Media</vt:lpstr>
      <vt:lpstr>Social Media</vt:lpstr>
      <vt:lpstr>Social Media</vt:lpstr>
      <vt:lpstr>Social Media</vt:lpstr>
      <vt:lpstr>Twitter Versus Facebook</vt:lpstr>
      <vt:lpstr>Setting Up a Group on Facebook</vt:lpstr>
      <vt:lpstr>Evangelism</vt:lpstr>
      <vt:lpstr>Facebook Social Media Boundaries</vt:lpstr>
      <vt:lpstr>Updates</vt:lpstr>
    </vt:vector>
  </TitlesOfParts>
  <Company>Christian Leaders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Hello </dc:title>
  <dc:creator>David Feddes</dc:creator>
  <cp:lastModifiedBy>Jerry Lorenz</cp:lastModifiedBy>
  <cp:revision>32</cp:revision>
  <dcterms:created xsi:type="dcterms:W3CDTF">2011-01-08T19:04:41Z</dcterms:created>
  <dcterms:modified xsi:type="dcterms:W3CDTF">2011-10-03T18:30:43Z</dcterms:modified>
</cp:coreProperties>
</file>