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350" r:id="rId2"/>
    <p:sldId id="335" r:id="rId3"/>
    <p:sldId id="345" r:id="rId4"/>
    <p:sldId id="349" r:id="rId5"/>
    <p:sldId id="338" r:id="rId6"/>
    <p:sldId id="336" r:id="rId7"/>
    <p:sldId id="337" r:id="rId8"/>
    <p:sldId id="339" r:id="rId9"/>
    <p:sldId id="340" r:id="rId10"/>
    <p:sldId id="341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26" r:id="rId19"/>
    <p:sldId id="327" r:id="rId20"/>
    <p:sldId id="328" r:id="rId21"/>
    <p:sldId id="329" r:id="rId22"/>
    <p:sldId id="331" r:id="rId23"/>
    <p:sldId id="330" r:id="rId24"/>
    <p:sldId id="342" r:id="rId25"/>
    <p:sldId id="347" r:id="rId26"/>
    <p:sldId id="348" r:id="rId27"/>
    <p:sldId id="343" r:id="rId28"/>
    <p:sldId id="344" r:id="rId29"/>
    <p:sldId id="346" r:id="rId3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502" y="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682" cy="4641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1136" y="0"/>
            <a:ext cx="3037682" cy="4641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0627"/>
            <a:ext cx="3037682" cy="4641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1136" y="8830627"/>
            <a:ext cx="3037682" cy="4641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3C3E14-D351-4955-A275-17B9F5A1AB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793305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682" cy="4641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1136" y="0"/>
            <a:ext cx="3037682" cy="4641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8500"/>
            <a:ext cx="4646612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882" y="4416108"/>
            <a:ext cx="5608636" cy="4182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0627"/>
            <a:ext cx="3037682" cy="4641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1136" y="8830627"/>
            <a:ext cx="3037682" cy="4641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36D8C6-31D5-45B3-B6A9-64E87E5F8D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61223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36D8C6-31D5-45B3-B6A9-64E87E5F8D97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555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36D8C6-31D5-45B3-B6A9-64E87E5F8D9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06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CB65E-8984-4B2D-8EAB-DAB4EE628FEC}" type="datetime1">
              <a:rPr lang="en-US" smtClean="0"/>
              <a:pPr/>
              <a:t>5/30/2018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Alex Barrón 2012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97917-B44C-4CC7-8FAB-AD519586504B}" type="datetime1">
              <a:rPr lang="en-US" smtClean="0"/>
              <a:pPr/>
              <a:t>5/30/2018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Alex Barrón 2012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3FF12-27C4-4199-842C-8D1902FDF073}" type="datetime1">
              <a:rPr lang="en-US" smtClean="0"/>
              <a:pPr/>
              <a:t>5/30/2018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Alex Barrón 2012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4FC4C-3160-40B1-9D6D-07A955B186D0}" type="datetime1">
              <a:rPr lang="en-US" smtClean="0"/>
              <a:pPr/>
              <a:t>5/30/2018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Alex Barrón 2012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D52DB-C3A5-4A68-8413-D4E658136DB4}" type="datetime1">
              <a:rPr lang="en-US" smtClean="0"/>
              <a:pPr/>
              <a:t>5/30/2018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Alex Barrón 2012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16C01-ED84-4625-9425-E81AA196092C}" type="datetime1">
              <a:rPr lang="en-US" smtClean="0"/>
              <a:pPr/>
              <a:t>5/30/2018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Alex Barrón 2012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1685-17F5-409D-877C-2E7D9B69A474}" type="datetime1">
              <a:rPr lang="en-US" smtClean="0"/>
              <a:pPr/>
              <a:t>5/30/2018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Alex Barrón 2012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2D321-6E58-49B2-8E9D-76185AF26AD8}" type="datetime1">
              <a:rPr lang="en-US" smtClean="0"/>
              <a:pPr/>
              <a:t>5/30/2018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Alex Barrón 2012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5562-5773-4541-993D-948DB7505667}" type="datetime1">
              <a:rPr lang="en-US" smtClean="0"/>
              <a:pPr/>
              <a:t>5/30/2018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Alex Barrón 2012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9B8F9-F63B-4A11-AE8E-6C80C0C94210}" type="datetime1">
              <a:rPr lang="en-US" smtClean="0"/>
              <a:pPr/>
              <a:t>5/30/2018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Alex Barrón 2012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537F6-861D-4583-BBFE-871A61E2FFF4}" type="datetime1">
              <a:rPr lang="en-US" smtClean="0"/>
              <a:pPr/>
              <a:t>5/30/2018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Alex Barrón 2012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BE770-F9F8-4E8B-9D03-9E4028AAD8F1}" type="datetime1">
              <a:rPr lang="en-US" smtClean="0"/>
              <a:pPr/>
              <a:t>5/30/2018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Alex Barrón 2012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92660-07D7-4D1A-9A00-6246F487E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5.jpeg"/><Relationship Id="rId7" Type="http://schemas.openxmlformats.org/officeDocument/2006/relationships/image" Target="../media/image29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daretoprosper1/" TargetMode="External"/><Relationship Id="rId2" Type="http://schemas.openxmlformats.org/officeDocument/2006/relationships/hyperlink" Target="http://www.atreveteaprosperar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mailto:seminars@financial-freedom.org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7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799" y="4544700"/>
            <a:ext cx="7772400" cy="1470025"/>
          </a:xfrm>
        </p:spPr>
        <p:txBody>
          <a:bodyPr>
            <a:normAutofit/>
          </a:bodyPr>
          <a:lstStyle/>
          <a:p>
            <a:r>
              <a:rPr lang="en-US" sz="3200" b="1" dirty="0"/>
              <a:t>By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94607" y="6035675"/>
            <a:ext cx="6400800" cy="91440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Alex Barrón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3007" y="1482526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Financial Freedom &amp; Success Institute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latin typeface="+mj-lt"/>
                <a:ea typeface="+mj-ea"/>
                <a:cs typeface="+mj-cs"/>
              </a:rPr>
              <a:t>Presents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2895600" cy="365125"/>
          </a:xfrm>
        </p:spPr>
        <p:txBody>
          <a:bodyPr/>
          <a:lstStyle/>
          <a:p>
            <a:pPr algn="l"/>
            <a:r>
              <a:rPr lang="en-US" dirty="0"/>
              <a:t>© Alex </a:t>
            </a:r>
            <a:r>
              <a:rPr lang="en-US" dirty="0" err="1"/>
              <a:t>Barrón</a:t>
            </a:r>
            <a:r>
              <a:rPr lang="en-US" dirty="0"/>
              <a:t> 2018</a:t>
            </a:r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26992660-07D7-4D1A-9A00-6246F487EF94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602CB7-609F-4B0B-89AA-DAA61CB177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799" y="11111"/>
            <a:ext cx="1676401" cy="16764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6882935-B52A-4721-ACA7-66B743E749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644" y="2667000"/>
            <a:ext cx="3978281" cy="206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853424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THE SAD REALITY</a:t>
            </a:r>
            <a:br>
              <a:rPr lang="es-ES" b="1" dirty="0"/>
            </a:br>
            <a:r>
              <a:rPr lang="es-ES" sz="4000" b="1" dirty="0" err="1"/>
              <a:t>Is</a:t>
            </a:r>
            <a:r>
              <a:rPr lang="es-ES" sz="4000" b="1" dirty="0"/>
              <a:t> </a:t>
            </a:r>
            <a:r>
              <a:rPr lang="es-ES" sz="4000" b="1" dirty="0" err="1"/>
              <a:t>this</a:t>
            </a:r>
            <a:r>
              <a:rPr lang="es-ES" sz="4000" b="1" dirty="0"/>
              <a:t> </a:t>
            </a:r>
            <a:r>
              <a:rPr lang="es-ES" sz="4000" b="1" dirty="0" err="1"/>
              <a:t>what</a:t>
            </a:r>
            <a:r>
              <a:rPr lang="es-ES" sz="4000" b="1" dirty="0"/>
              <a:t> </a:t>
            </a:r>
            <a:r>
              <a:rPr lang="es-ES" sz="4000" b="1" dirty="0" err="1"/>
              <a:t>the</a:t>
            </a:r>
            <a:r>
              <a:rPr lang="es-ES" sz="4000" b="1" dirty="0"/>
              <a:t> </a:t>
            </a:r>
            <a:r>
              <a:rPr lang="en-US" sz="4000" b="1" dirty="0"/>
              <a:t>American Dream is all about?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76600" y="1569891"/>
            <a:ext cx="1944254" cy="639762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en-US" dirty="0"/>
              <a:t>The Rat Race?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8601" y="4114801"/>
            <a:ext cx="3030246" cy="609600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es-ES" dirty="0"/>
              <a:t>S</a:t>
            </a:r>
            <a:r>
              <a:rPr lang="en-US" dirty="0" err="1"/>
              <a:t>tressed</a:t>
            </a:r>
            <a:r>
              <a:rPr lang="en-US" dirty="0"/>
              <a:t> about Finances?</a:t>
            </a:r>
          </a:p>
        </p:txBody>
      </p:sp>
      <p:pic>
        <p:nvPicPr>
          <p:cNvPr id="8" name="Content Placeholder 7" descr="debt-slave.jpg"/>
          <p:cNvPicPr>
            <a:picLocks noGrp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5943601" y="2414008"/>
            <a:ext cx="2514600" cy="14962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722297"/>
            <a:ext cx="2853602" cy="17292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220" y="2209653"/>
            <a:ext cx="1465958" cy="1905001"/>
          </a:xfrm>
          <a:prstGeom prst="rect">
            <a:avLst/>
          </a:prstGeom>
        </p:spPr>
      </p:pic>
      <p:sp>
        <p:nvSpPr>
          <p:cNvPr id="9" name="Text Placeholder 2"/>
          <p:cNvSpPr txBox="1">
            <a:spLocks/>
          </p:cNvSpPr>
          <p:nvPr/>
        </p:nvSpPr>
        <p:spPr>
          <a:xfrm>
            <a:off x="457200" y="1569891"/>
            <a:ext cx="2285999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Education Costs Too Much?</a:t>
            </a: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5867401" y="1676400"/>
            <a:ext cx="2590800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dirty="0" err="1"/>
              <a:t>There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Not</a:t>
            </a:r>
            <a:r>
              <a:rPr lang="es-ES" dirty="0"/>
              <a:t> </a:t>
            </a:r>
            <a:r>
              <a:rPr lang="es-ES" dirty="0" err="1"/>
              <a:t>Enough</a:t>
            </a:r>
            <a:r>
              <a:rPr lang="es-ES" dirty="0"/>
              <a:t> Money</a:t>
            </a:r>
            <a:r>
              <a:rPr lang="en-US" dirty="0"/>
              <a:t>?</a:t>
            </a: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3367344" y="4148601"/>
            <a:ext cx="2543175" cy="609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Investments Are Not Working?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4708707"/>
            <a:ext cx="2590800" cy="172809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344" y="4722297"/>
            <a:ext cx="2543175" cy="1714500"/>
          </a:xfrm>
          <a:prstGeom prst="rect">
            <a:avLst/>
          </a:prstGeom>
        </p:spPr>
      </p:pic>
      <p:pic>
        <p:nvPicPr>
          <p:cNvPr id="16" name="Content Placeholder 15"/>
          <p:cNvPicPr>
            <a:picLocks noGrp="1" noChangeAspect="1"/>
          </p:cNvPicPr>
          <p:nvPr>
            <p:ph sz="half" idx="2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362" y="2211127"/>
            <a:ext cx="1923304" cy="1903527"/>
          </a:xfrm>
        </p:spPr>
      </p:pic>
      <p:sp>
        <p:nvSpPr>
          <p:cNvPr id="17" name="Text Placeholder 4"/>
          <p:cNvSpPr txBox="1">
            <a:spLocks/>
          </p:cNvSpPr>
          <p:nvPr/>
        </p:nvSpPr>
        <p:spPr>
          <a:xfrm>
            <a:off x="6172200" y="4008144"/>
            <a:ext cx="2743199" cy="7500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dirty="0" err="1"/>
              <a:t>Worried</a:t>
            </a:r>
            <a:r>
              <a:rPr lang="es-ES" dirty="0"/>
              <a:t> </a:t>
            </a:r>
            <a:r>
              <a:rPr lang="es-ES" dirty="0" err="1"/>
              <a:t>About</a:t>
            </a:r>
            <a:r>
              <a:rPr lang="es-ES" dirty="0"/>
              <a:t> </a:t>
            </a:r>
            <a:r>
              <a:rPr lang="es-ES" dirty="0" err="1"/>
              <a:t>Having</a:t>
            </a:r>
            <a:r>
              <a:rPr lang="es-ES" dirty="0"/>
              <a:t> </a:t>
            </a:r>
            <a:r>
              <a:rPr lang="es-ES" dirty="0" err="1"/>
              <a:t>Enough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Retirement</a:t>
            </a:r>
            <a:r>
              <a:rPr lang="en-US" dirty="0"/>
              <a:t>?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677805A-AA31-4965-8B5C-41EBE1D7CF3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00200" cy="83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78544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r>
              <a:rPr lang="en-US" b="1" dirty="0"/>
              <a:t>The Great Social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458200" cy="5181600"/>
          </a:xfrm>
        </p:spPr>
        <p:txBody>
          <a:bodyPr>
            <a:normAutofit/>
          </a:bodyPr>
          <a:lstStyle/>
          <a:p>
            <a:r>
              <a:rPr lang="en-US" dirty="0"/>
              <a:t>Many of the institutions we trusted in have let us down: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b="1" dirty="0"/>
              <a:t>Families</a:t>
            </a:r>
            <a:r>
              <a:rPr lang="en-US" dirty="0"/>
              <a:t> – The family should be the bedrock of every nation. Today many families are “broken” – mothers work and fathers are absent. There is not enough money.</a:t>
            </a:r>
          </a:p>
        </p:txBody>
      </p:sp>
      <p:pic>
        <p:nvPicPr>
          <p:cNvPr id="5" name="Picture 4" descr="broken famili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81600" y="4343400"/>
            <a:ext cx="3257332" cy="2174748"/>
          </a:xfrm>
          <a:prstGeom prst="rect">
            <a:avLst/>
          </a:prstGeom>
        </p:spPr>
      </p:pic>
      <p:pic>
        <p:nvPicPr>
          <p:cNvPr id="6" name="Picture 5" descr="couple-worry-mone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4400" y="4343400"/>
            <a:ext cx="3962400" cy="21605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C94416-E2FC-454A-A780-6D7C7DB8DB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00200" cy="83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314700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978"/>
            <a:ext cx="8229600" cy="1143000"/>
          </a:xfrm>
        </p:spPr>
        <p:txBody>
          <a:bodyPr/>
          <a:lstStyle/>
          <a:p>
            <a:r>
              <a:rPr lang="en-US" b="1" dirty="0"/>
              <a:t>The Great Social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9059917" cy="2590800"/>
          </a:xfrm>
        </p:spPr>
        <p:txBody>
          <a:bodyPr>
            <a:normAutofit/>
          </a:bodyPr>
          <a:lstStyle/>
          <a:p>
            <a:r>
              <a:rPr lang="en-US" dirty="0"/>
              <a:t>Many of the institutions we trusted in have let us down: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b="1" dirty="0"/>
              <a:t>Churches</a:t>
            </a:r>
            <a:r>
              <a:rPr lang="en-US" dirty="0"/>
              <a:t> – Many churches do not teach right vs wrong. Many leaders do not lead moral lives. Too much emphasis on money. People no longer believe in God. </a:t>
            </a:r>
          </a:p>
        </p:txBody>
      </p:sp>
      <p:pic>
        <p:nvPicPr>
          <p:cNvPr id="5" name="Picture 4" descr="right wro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4114800"/>
            <a:ext cx="4114800" cy="2304288"/>
          </a:xfrm>
          <a:prstGeom prst="rect">
            <a:avLst/>
          </a:prstGeom>
        </p:spPr>
      </p:pic>
      <p:pic>
        <p:nvPicPr>
          <p:cNvPr id="6" name="Picture 5" descr="preachers mone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4114800"/>
            <a:ext cx="4064000" cy="2286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E55EAF5-CD91-45E4-BBA7-CC2351576A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00200" cy="83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902177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r>
              <a:rPr lang="en-US" b="1" dirty="0"/>
              <a:t>The Great Social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686800" cy="5181600"/>
          </a:xfrm>
        </p:spPr>
        <p:txBody>
          <a:bodyPr>
            <a:normAutofit/>
          </a:bodyPr>
          <a:lstStyle/>
          <a:p>
            <a:r>
              <a:rPr lang="en-US" dirty="0"/>
              <a:t>Many of the institutions we trusted in have let us down: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b="1" dirty="0"/>
              <a:t>Schools</a:t>
            </a:r>
            <a:r>
              <a:rPr lang="en-US" dirty="0"/>
              <a:t> – Schools do not educate. What they teach is not practical. Tuition is expensive and going higher. There are few jobs and most don’t pay well.</a:t>
            </a:r>
          </a:p>
        </p:txBody>
      </p:sp>
      <p:pic>
        <p:nvPicPr>
          <p:cNvPr id="5" name="Picture 4" descr="chart-wage-tuition3.to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4195" y="4191000"/>
            <a:ext cx="4268580" cy="25431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B8E32BB-8186-44A8-854D-ADA3A832D6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00200" cy="83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81502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r>
              <a:rPr lang="en-US" b="1" dirty="0"/>
              <a:t>The Great Social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458200" cy="5181600"/>
          </a:xfrm>
        </p:spPr>
        <p:txBody>
          <a:bodyPr>
            <a:normAutofit/>
          </a:bodyPr>
          <a:lstStyle/>
          <a:p>
            <a:r>
              <a:rPr lang="en-US" dirty="0"/>
              <a:t>Many of the institutions we trusted in have let us down: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b="1" dirty="0"/>
              <a:t>Government</a:t>
            </a:r>
            <a:r>
              <a:rPr lang="en-US" dirty="0"/>
              <a:t> – There is no justice. Too much corruption. They charge unfair taxes. They spend ineptly. They put us in debt. They teach socialism. They Buy votes.</a:t>
            </a:r>
          </a:p>
        </p:txBody>
      </p:sp>
      <p:pic>
        <p:nvPicPr>
          <p:cNvPr id="5" name="Picture 4" descr="government-debt-spend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6800" y="4495800"/>
            <a:ext cx="3549923" cy="1995487"/>
          </a:xfrm>
          <a:prstGeom prst="rect">
            <a:avLst/>
          </a:prstGeom>
        </p:spPr>
      </p:pic>
      <p:pic>
        <p:nvPicPr>
          <p:cNvPr id="6" name="Picture 5" descr="US-national-debt1980-20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00600" y="3962400"/>
            <a:ext cx="3671349" cy="26098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4EBDC07-2A36-4750-ADC4-DAAF432D28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00200" cy="83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22682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31836"/>
            <a:ext cx="8229600" cy="68580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Too Many Financial Problems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There are Few Jobs and they don’t pay well</a:t>
            </a:r>
          </a:p>
          <a:p>
            <a:r>
              <a:rPr lang="en-US" dirty="0"/>
              <a:t>Not enough to pay for Education</a:t>
            </a:r>
          </a:p>
          <a:p>
            <a:r>
              <a:rPr lang="en-US" dirty="0"/>
              <a:t>Not enough to pay for everything</a:t>
            </a:r>
          </a:p>
          <a:p>
            <a:r>
              <a:rPr lang="en-US" dirty="0"/>
              <a:t>Everyone is in Debt</a:t>
            </a:r>
          </a:p>
          <a:p>
            <a:r>
              <a:rPr lang="en-US" dirty="0"/>
              <a:t>Not enough to save for retirement</a:t>
            </a:r>
          </a:p>
          <a:p>
            <a:r>
              <a:rPr lang="en-US" dirty="0"/>
              <a:t>Stock market goes up and down</a:t>
            </a:r>
          </a:p>
          <a:p>
            <a:r>
              <a:rPr lang="en-US" dirty="0"/>
              <a:t>Traditional Financial Advice Does Not Work</a:t>
            </a:r>
          </a:p>
          <a:p>
            <a:r>
              <a:rPr lang="en-US" dirty="0"/>
              <a:t>How Can We Make the Most of Money???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E05A28-18CE-46AA-BB73-EB2D6CE9C1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00200" cy="83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272785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381000"/>
            <a:ext cx="7467600" cy="1143000"/>
          </a:xfrm>
        </p:spPr>
        <p:txBody>
          <a:bodyPr>
            <a:noAutofit/>
          </a:bodyPr>
          <a:lstStyle/>
          <a:p>
            <a:r>
              <a:rPr lang="en-US" sz="3600" b="1" dirty="0"/>
              <a:t>The Cost of Socio-Economic Ignorance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51054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People suffer due to corruption, but even more due to social and economic ignorance.</a:t>
            </a:r>
          </a:p>
          <a:p>
            <a:r>
              <a:rPr lang="en-US" dirty="0"/>
              <a:t>Due to the ignorance people vote for politicians with socialist mindsets who promise that government is the solution to their problems. </a:t>
            </a:r>
          </a:p>
          <a:p>
            <a:r>
              <a:rPr lang="en-US" dirty="0"/>
              <a:t>The more the government gets involved in people’s lives, the less Freedom there is.</a:t>
            </a:r>
          </a:p>
          <a:p>
            <a:r>
              <a:rPr lang="en-US" dirty="0"/>
              <a:t>Government now controls </a:t>
            </a:r>
          </a:p>
          <a:p>
            <a:pPr lvl="1"/>
            <a:r>
              <a:rPr lang="en-US" dirty="0"/>
              <a:t>Education, Commerce, Defense, Healthcare, Social Security, Agriculture, Banks, Social Help </a:t>
            </a:r>
          </a:p>
          <a:p>
            <a:r>
              <a:rPr lang="en-US" dirty="0"/>
              <a:t>The result is: </a:t>
            </a:r>
          </a:p>
          <a:p>
            <a:pPr lvl="1"/>
            <a:r>
              <a:rPr lang="en-US" dirty="0"/>
              <a:t>Socialist Mindset, Poverty, Wars, Abortion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65DA62-9A8E-4753-B87C-C17D4F7F82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00200" cy="83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203858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90CA8C3-17C4-4949-AB65-00296F77E4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00200" cy="8323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The Solution: Moral and Financial Education and Personal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839200" cy="51054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The world needs hope.  The Bible says God wants you to prosper:</a:t>
            </a:r>
          </a:p>
          <a:p>
            <a:r>
              <a:rPr lang="en-US" i="1" dirty="0">
                <a:solidFill>
                  <a:srgbClr val="0000FF"/>
                </a:solidFill>
              </a:rPr>
              <a:t>“Beloved I desire that you prosper in all things, and be in health, even as your soul prospers.” </a:t>
            </a:r>
          </a:p>
          <a:p>
            <a:pPr marL="0" indent="0" algn="r">
              <a:buNone/>
            </a:pPr>
            <a:r>
              <a:rPr lang="en-US" dirty="0">
                <a:solidFill>
                  <a:srgbClr val="0000FF"/>
                </a:solidFill>
              </a:rPr>
              <a:t>– 3 John 2</a:t>
            </a:r>
          </a:p>
          <a:p>
            <a:r>
              <a:rPr lang="en-US" dirty="0"/>
              <a:t>Our solution is to </a:t>
            </a:r>
            <a:r>
              <a:rPr lang="en-US" b="1" dirty="0"/>
              <a:t>Create Prosperity </a:t>
            </a:r>
            <a:r>
              <a:rPr lang="en-US" dirty="0"/>
              <a:t>through </a:t>
            </a:r>
            <a:r>
              <a:rPr lang="en-US" b="1" dirty="0"/>
              <a:t>Financial and Moral Education</a:t>
            </a:r>
            <a:r>
              <a:rPr lang="en-US" dirty="0"/>
              <a:t>, and through </a:t>
            </a:r>
            <a:r>
              <a:rPr lang="en-US" b="1" dirty="0"/>
              <a:t>Personal Development </a:t>
            </a:r>
            <a:r>
              <a:rPr lang="en-US" dirty="0"/>
              <a:t>– This will result in a new mindset and a positive attitude.</a:t>
            </a:r>
          </a:p>
          <a:p>
            <a:r>
              <a:rPr lang="en-US" dirty="0"/>
              <a:t>We believe by sharing a positive message that is practical, logical and moral we can take control of our minds and our own finances and can change the world one person at a time – this will result in Personal Prosperity, Greater Happiness and Financial Freedom. </a:t>
            </a:r>
          </a:p>
        </p:txBody>
      </p:sp>
    </p:spTree>
    <p:extLst>
      <p:ext uri="{BB962C8B-B14F-4D97-AF65-F5344CB8AC3E}">
        <p14:creationId xmlns:p14="http://schemas.microsoft.com/office/powerpoint/2010/main" val="224111612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ucces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76800" y="4648200"/>
            <a:ext cx="4267200" cy="2133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Our Vision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067800" cy="56388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Our Vision at Financial Freedom &amp; Success Institute is to be light in a dark world. Our vision is to create an army of people who are debt free,</a:t>
            </a:r>
            <a:r>
              <a:rPr lang="es-ES" dirty="0"/>
              <a:t> </a:t>
            </a:r>
            <a:r>
              <a:rPr lang="es-ES" dirty="0" err="1"/>
              <a:t>prosperous</a:t>
            </a:r>
            <a:r>
              <a:rPr lang="es-ES" dirty="0"/>
              <a:t> and </a:t>
            </a:r>
            <a:r>
              <a:rPr lang="es-ES" dirty="0" err="1"/>
              <a:t>successful</a:t>
            </a:r>
            <a:r>
              <a:rPr lang="es-ES" dirty="0"/>
              <a:t> - </a:t>
            </a:r>
            <a:r>
              <a:rPr lang="es-ES" dirty="0" err="1"/>
              <a:t>willing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serve</a:t>
            </a:r>
            <a:r>
              <a:rPr lang="es-ES" dirty="0"/>
              <a:t> </a:t>
            </a:r>
            <a:r>
              <a:rPr lang="es-ES" dirty="0" err="1"/>
              <a:t>others</a:t>
            </a:r>
            <a:r>
              <a:rPr lang="es-ES" dirty="0"/>
              <a:t> </a:t>
            </a:r>
            <a:r>
              <a:rPr lang="es-ES" dirty="0" err="1"/>
              <a:t>without</a:t>
            </a:r>
            <a:r>
              <a:rPr lang="es-ES" dirty="0"/>
              <a:t> </a:t>
            </a:r>
            <a:r>
              <a:rPr lang="es-ES" dirty="0" err="1"/>
              <a:t>borders</a:t>
            </a:r>
            <a:r>
              <a:rPr lang="es-ES" dirty="0"/>
              <a:t> </a:t>
            </a:r>
            <a:r>
              <a:rPr lang="es-ES" dirty="0" err="1"/>
              <a:t>or</a:t>
            </a:r>
            <a:r>
              <a:rPr lang="es-ES" dirty="0"/>
              <a:t> </a:t>
            </a:r>
            <a:r>
              <a:rPr lang="es-ES" dirty="0" err="1"/>
              <a:t>limits</a:t>
            </a:r>
            <a:r>
              <a:rPr lang="es-ES" dirty="0"/>
              <a:t>. </a:t>
            </a:r>
          </a:p>
          <a:p>
            <a:r>
              <a:rPr lang="es-ES" dirty="0" err="1"/>
              <a:t>We</a:t>
            </a:r>
            <a:r>
              <a:rPr lang="es-ES" dirty="0"/>
              <a:t> </a:t>
            </a:r>
            <a:r>
              <a:rPr lang="es-ES" dirty="0" err="1"/>
              <a:t>believe</a:t>
            </a:r>
            <a:r>
              <a:rPr lang="es-ES" dirty="0"/>
              <a:t> a free and </a:t>
            </a:r>
            <a:r>
              <a:rPr lang="es-ES" dirty="0" err="1"/>
              <a:t>prosperous</a:t>
            </a:r>
            <a:r>
              <a:rPr lang="es-ES" dirty="0"/>
              <a:t> </a:t>
            </a:r>
            <a:r>
              <a:rPr lang="es-ES" dirty="0" err="1"/>
              <a:t>society</a:t>
            </a:r>
            <a:r>
              <a:rPr lang="es-ES" dirty="0"/>
              <a:t> can be  </a:t>
            </a:r>
            <a:r>
              <a:rPr lang="es-ES" dirty="0" err="1"/>
              <a:t>generous</a:t>
            </a:r>
            <a:r>
              <a:rPr lang="es-ES" dirty="0"/>
              <a:t> and can </a:t>
            </a:r>
            <a:r>
              <a:rPr lang="es-ES" dirty="0" err="1"/>
              <a:t>accomplish</a:t>
            </a:r>
            <a:r>
              <a:rPr lang="es-ES" dirty="0"/>
              <a:t> </a:t>
            </a:r>
            <a:r>
              <a:rPr lang="es-ES" dirty="0" err="1"/>
              <a:t>many</a:t>
            </a:r>
            <a:r>
              <a:rPr lang="es-ES" dirty="0"/>
              <a:t> more </a:t>
            </a:r>
            <a:r>
              <a:rPr lang="es-ES" dirty="0" err="1"/>
              <a:t>things</a:t>
            </a:r>
            <a:r>
              <a:rPr lang="es-ES" dirty="0"/>
              <a:t> </a:t>
            </a:r>
            <a:r>
              <a:rPr lang="es-ES" dirty="0" err="1"/>
              <a:t>than</a:t>
            </a:r>
            <a:r>
              <a:rPr lang="es-ES" dirty="0"/>
              <a:t> </a:t>
            </a:r>
            <a:r>
              <a:rPr lang="es-ES" dirty="0" err="1"/>
              <a:t>one</a:t>
            </a:r>
            <a:r>
              <a:rPr lang="es-ES" dirty="0"/>
              <a:t> </a:t>
            </a:r>
            <a:r>
              <a:rPr lang="es-ES" dirty="0" err="1"/>
              <a:t>that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a </a:t>
            </a:r>
            <a:r>
              <a:rPr lang="es-ES" dirty="0" err="1"/>
              <a:t>slave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debt</a:t>
            </a:r>
            <a:r>
              <a:rPr lang="es-ES" dirty="0"/>
              <a:t>, </a:t>
            </a:r>
            <a:r>
              <a:rPr lang="es-ES" dirty="0" err="1"/>
              <a:t>poverty</a:t>
            </a:r>
            <a:r>
              <a:rPr lang="es-ES" dirty="0"/>
              <a:t> and </a:t>
            </a:r>
            <a:r>
              <a:rPr lang="es-ES" dirty="0" err="1"/>
              <a:t>consumption</a:t>
            </a:r>
            <a:r>
              <a:rPr lang="es-ES" dirty="0"/>
              <a:t> and </a:t>
            </a:r>
            <a:r>
              <a:rPr lang="es-ES" dirty="0" err="1"/>
              <a:t>selfish</a:t>
            </a:r>
            <a:r>
              <a:rPr lang="es-ES" dirty="0"/>
              <a:t> </a:t>
            </a:r>
            <a:r>
              <a:rPr lang="es-ES" dirty="0" err="1"/>
              <a:t>desires</a:t>
            </a:r>
            <a:r>
              <a:rPr lang="es-ES" dirty="0"/>
              <a:t>. </a:t>
            </a:r>
          </a:p>
          <a:p>
            <a:r>
              <a:rPr lang="es-ES" dirty="0" err="1"/>
              <a:t>We</a:t>
            </a:r>
            <a:r>
              <a:rPr lang="es-ES" dirty="0"/>
              <a:t> </a:t>
            </a:r>
            <a:r>
              <a:rPr lang="es-ES" dirty="0" err="1"/>
              <a:t>want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share </a:t>
            </a:r>
            <a:r>
              <a:rPr lang="es-ES" dirty="0" err="1"/>
              <a:t>financial</a:t>
            </a:r>
            <a:r>
              <a:rPr lang="es-ES" dirty="0"/>
              <a:t> </a:t>
            </a:r>
          </a:p>
          <a:p>
            <a:pPr marL="0" indent="0">
              <a:buNone/>
            </a:pPr>
            <a:r>
              <a:rPr lang="es-ES" dirty="0"/>
              <a:t>    </a:t>
            </a:r>
            <a:r>
              <a:rPr lang="es-ES" dirty="0" err="1"/>
              <a:t>education</a:t>
            </a:r>
            <a:r>
              <a:rPr lang="es-ES" dirty="0"/>
              <a:t>, </a:t>
            </a:r>
            <a:r>
              <a:rPr lang="es-ES" dirty="0" err="1"/>
              <a:t>principles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</a:t>
            </a:r>
          </a:p>
          <a:p>
            <a:pPr marL="0" indent="0">
              <a:buNone/>
            </a:pPr>
            <a:r>
              <a:rPr lang="es-ES" dirty="0"/>
              <a:t>    living, and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laws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</a:p>
          <a:p>
            <a:pPr marL="0" indent="0">
              <a:buNone/>
            </a:pPr>
            <a:r>
              <a:rPr lang="es-ES" dirty="0"/>
              <a:t>    </a:t>
            </a:r>
            <a:r>
              <a:rPr lang="es-ES" dirty="0" err="1"/>
              <a:t>success</a:t>
            </a:r>
            <a:r>
              <a:rPr lang="es-ES" dirty="0"/>
              <a:t> in </a:t>
            </a:r>
            <a:r>
              <a:rPr lang="es-ES" dirty="0" err="1"/>
              <a:t>life</a:t>
            </a:r>
            <a:r>
              <a:rPr lang="es-ES" dirty="0"/>
              <a:t>. 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8430DA-E9A0-44CE-B728-CBC8801ABC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00200" cy="83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193366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b="1" dirty="0"/>
              <a:t>God Wants Your to Prosper, and Be in Health Even as Your Soul Prospers</a:t>
            </a:r>
          </a:p>
        </p:txBody>
      </p:sp>
      <p:sp>
        <p:nvSpPr>
          <p:cNvPr id="3" name="Oval 2"/>
          <p:cNvSpPr/>
          <p:nvPr/>
        </p:nvSpPr>
        <p:spPr>
          <a:xfrm>
            <a:off x="1676400" y="1524000"/>
            <a:ext cx="5943600" cy="5334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3505200" y="3200400"/>
            <a:ext cx="2133600" cy="2057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114800" y="3733800"/>
            <a:ext cx="990600" cy="9144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GOD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81400" y="4648200"/>
            <a:ext cx="1981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DEVELOPMENT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76600" y="3352800"/>
            <a:ext cx="2624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PERSONAL</a:t>
            </a: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5486400" y="2514600"/>
            <a:ext cx="1447800" cy="12192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 flipV="1">
            <a:off x="2133600" y="2819400"/>
            <a:ext cx="1524000" cy="91439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3" idx="4"/>
          </p:cNvCxnSpPr>
          <p:nvPr/>
        </p:nvCxnSpPr>
        <p:spPr>
          <a:xfrm flipH="1" flipV="1">
            <a:off x="4572000" y="5257802"/>
            <a:ext cx="76200" cy="160019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0" y="5486400"/>
            <a:ext cx="205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B050"/>
                </a:solidFill>
              </a:rPr>
              <a:t>PROSPERITY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467600" y="5410200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00CC"/>
                </a:solidFill>
              </a:rPr>
              <a:t>HEALTH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962400" y="1066800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SOUL</a:t>
            </a:r>
          </a:p>
        </p:txBody>
      </p:sp>
      <p:cxnSp>
        <p:nvCxnSpPr>
          <p:cNvPr id="22" name="Straight Connector 21"/>
          <p:cNvCxnSpPr/>
          <p:nvPr/>
        </p:nvCxnSpPr>
        <p:spPr>
          <a:xfrm flipH="1" flipV="1">
            <a:off x="2971800" y="1981200"/>
            <a:ext cx="990600" cy="13716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 flipV="1">
            <a:off x="4038600" y="1600200"/>
            <a:ext cx="381000" cy="1600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5181600" y="1905000"/>
            <a:ext cx="914400" cy="14478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4800600" y="1600200"/>
            <a:ext cx="304800" cy="16002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 rot="16200000">
            <a:off x="3880366" y="2215634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SPIRITUAL</a:t>
            </a:r>
          </a:p>
        </p:txBody>
      </p:sp>
      <p:sp>
        <p:nvSpPr>
          <p:cNvPr id="35" name="TextBox 34"/>
          <p:cNvSpPr txBox="1"/>
          <p:nvPr/>
        </p:nvSpPr>
        <p:spPr>
          <a:xfrm rot="17328615">
            <a:off x="4561114" y="2388914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SOCIAL</a:t>
            </a:r>
          </a:p>
        </p:txBody>
      </p:sp>
      <p:sp>
        <p:nvSpPr>
          <p:cNvPr id="36" name="TextBox 35"/>
          <p:cNvSpPr txBox="1"/>
          <p:nvPr/>
        </p:nvSpPr>
        <p:spPr>
          <a:xfrm rot="18640346">
            <a:off x="5221950" y="2694527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EDUCATION</a:t>
            </a:r>
          </a:p>
        </p:txBody>
      </p:sp>
      <p:sp>
        <p:nvSpPr>
          <p:cNvPr id="37" name="TextBox 36"/>
          <p:cNvSpPr txBox="1"/>
          <p:nvPr/>
        </p:nvSpPr>
        <p:spPr>
          <a:xfrm rot="3985329">
            <a:off x="3167020" y="2380819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RECREATION</a:t>
            </a:r>
          </a:p>
        </p:txBody>
      </p:sp>
      <p:sp>
        <p:nvSpPr>
          <p:cNvPr id="38" name="TextBox 37"/>
          <p:cNvSpPr txBox="1"/>
          <p:nvPr/>
        </p:nvSpPr>
        <p:spPr>
          <a:xfrm rot="2783592">
            <a:off x="2429705" y="2747184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PERSONAL</a:t>
            </a:r>
          </a:p>
        </p:txBody>
      </p:sp>
      <p:cxnSp>
        <p:nvCxnSpPr>
          <p:cNvPr id="41" name="Straight Connector 40"/>
          <p:cNvCxnSpPr/>
          <p:nvPr/>
        </p:nvCxnSpPr>
        <p:spPr>
          <a:xfrm flipH="1" flipV="1">
            <a:off x="5105400" y="5181600"/>
            <a:ext cx="685800" cy="14478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 flipV="1">
            <a:off x="5410200" y="4876800"/>
            <a:ext cx="1371600" cy="1143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 flipV="1">
            <a:off x="5638800" y="4495800"/>
            <a:ext cx="1905000" cy="381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>
            <a:off x="5638800" y="3581400"/>
            <a:ext cx="1905000" cy="5334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 rot="20266883">
            <a:off x="5807278" y="3308025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MENTAL</a:t>
            </a:r>
          </a:p>
        </p:txBody>
      </p:sp>
      <p:sp>
        <p:nvSpPr>
          <p:cNvPr id="66" name="TextBox 65"/>
          <p:cNvSpPr txBox="1"/>
          <p:nvPr/>
        </p:nvSpPr>
        <p:spPr>
          <a:xfrm rot="21396506">
            <a:off x="6029457" y="4081102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IDENTITY</a:t>
            </a:r>
          </a:p>
        </p:txBody>
      </p:sp>
      <p:sp>
        <p:nvSpPr>
          <p:cNvPr id="67" name="TextBox 66"/>
          <p:cNvSpPr txBox="1"/>
          <p:nvPr/>
        </p:nvSpPr>
        <p:spPr>
          <a:xfrm rot="1492414">
            <a:off x="5725523" y="4935556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EMOTIONAL</a:t>
            </a:r>
          </a:p>
        </p:txBody>
      </p:sp>
      <p:sp>
        <p:nvSpPr>
          <p:cNvPr id="68" name="TextBox 67"/>
          <p:cNvSpPr txBox="1"/>
          <p:nvPr/>
        </p:nvSpPr>
        <p:spPr>
          <a:xfrm rot="3398097">
            <a:off x="4921595" y="5552973"/>
            <a:ext cx="1728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RELATIONSHIPS</a:t>
            </a:r>
          </a:p>
        </p:txBody>
      </p:sp>
      <p:sp>
        <p:nvSpPr>
          <p:cNvPr id="69" name="TextBox 68"/>
          <p:cNvSpPr txBox="1"/>
          <p:nvPr/>
        </p:nvSpPr>
        <p:spPr>
          <a:xfrm rot="4603931">
            <a:off x="4346375" y="5820092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PHYSICAL</a:t>
            </a:r>
          </a:p>
        </p:txBody>
      </p:sp>
      <p:cxnSp>
        <p:nvCxnSpPr>
          <p:cNvPr id="70" name="Straight Connector 69"/>
          <p:cNvCxnSpPr/>
          <p:nvPr/>
        </p:nvCxnSpPr>
        <p:spPr>
          <a:xfrm flipH="1" flipV="1">
            <a:off x="1676400" y="3886200"/>
            <a:ext cx="1828800" cy="2286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H="1">
            <a:off x="1828800" y="4572000"/>
            <a:ext cx="1752600" cy="5334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stCxn id="3" idx="3"/>
            <a:endCxn id="4" idx="3"/>
          </p:cNvCxnSpPr>
          <p:nvPr/>
        </p:nvCxnSpPr>
        <p:spPr>
          <a:xfrm flipV="1">
            <a:off x="2546821" y="4956501"/>
            <a:ext cx="1270838" cy="112035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3581400" y="5181600"/>
            <a:ext cx="533400" cy="1524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 rot="1492414">
            <a:off x="1915523" y="3335355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CAREER</a:t>
            </a:r>
          </a:p>
        </p:txBody>
      </p:sp>
      <p:sp>
        <p:nvSpPr>
          <p:cNvPr id="83" name="TextBox 82"/>
          <p:cNvSpPr txBox="1"/>
          <p:nvPr/>
        </p:nvSpPr>
        <p:spPr>
          <a:xfrm rot="21396506">
            <a:off x="1838457" y="4233502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FINANCIAL</a:t>
            </a:r>
          </a:p>
        </p:txBody>
      </p:sp>
      <p:sp>
        <p:nvSpPr>
          <p:cNvPr id="84" name="TextBox 83"/>
          <p:cNvSpPr txBox="1"/>
          <p:nvPr/>
        </p:nvSpPr>
        <p:spPr>
          <a:xfrm rot="19684447">
            <a:off x="2067057" y="5071702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BUSINESS</a:t>
            </a:r>
          </a:p>
        </p:txBody>
      </p:sp>
      <p:sp>
        <p:nvSpPr>
          <p:cNvPr id="85" name="TextBox 84"/>
          <p:cNvSpPr txBox="1"/>
          <p:nvPr/>
        </p:nvSpPr>
        <p:spPr>
          <a:xfrm rot="16618989">
            <a:off x="3509806" y="5890315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GIVE</a:t>
            </a:r>
          </a:p>
        </p:txBody>
      </p:sp>
      <p:sp>
        <p:nvSpPr>
          <p:cNvPr id="86" name="TextBox 85"/>
          <p:cNvSpPr txBox="1"/>
          <p:nvPr/>
        </p:nvSpPr>
        <p:spPr>
          <a:xfrm rot="18045746">
            <a:off x="2743455" y="5493371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ECONOMIC/POLITICAL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FC3CDE2E-5DCD-49F1-B5E2-6828D8422E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62" y="6023151"/>
            <a:ext cx="1600200" cy="83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80213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0"/>
            <a:ext cx="7848600" cy="914400"/>
          </a:xfrm>
        </p:spPr>
        <p:txBody>
          <a:bodyPr>
            <a:normAutofit/>
          </a:bodyPr>
          <a:lstStyle/>
          <a:p>
            <a:r>
              <a:rPr lang="en-US" sz="3600" b="1" dirty="0"/>
              <a:t>Financial Freedom &amp; Success Institute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Founded in 2012 by Alex </a:t>
            </a:r>
            <a:r>
              <a:rPr lang="en-US" dirty="0" err="1"/>
              <a:t>Barrón</a:t>
            </a:r>
            <a:endParaRPr lang="en-US" dirty="0"/>
          </a:p>
          <a:p>
            <a:r>
              <a:rPr lang="en-US" dirty="0"/>
              <a:t>Slogan: </a:t>
            </a:r>
            <a:r>
              <a:rPr lang="en-US" i="1" dirty="0"/>
              <a:t>“¡Dare to Prosper!”</a:t>
            </a:r>
          </a:p>
          <a:p>
            <a:r>
              <a:rPr lang="en-US" dirty="0"/>
              <a:t>Web: </a:t>
            </a:r>
            <a:r>
              <a:rPr lang="en-US" dirty="0">
                <a:hlinkClick r:id="rId2"/>
              </a:rPr>
              <a:t>www.daretoprosper.com</a:t>
            </a:r>
            <a:endParaRPr lang="en-US" dirty="0"/>
          </a:p>
          <a:p>
            <a:r>
              <a:rPr lang="en-US" dirty="0"/>
              <a:t>Facebook: </a:t>
            </a:r>
            <a:r>
              <a:rPr lang="en-US" dirty="0">
                <a:hlinkClick r:id="rId3"/>
              </a:rPr>
              <a:t>https://www.facebook.com/daretoprosper1/</a:t>
            </a:r>
            <a:endParaRPr lang="en-US" dirty="0"/>
          </a:p>
          <a:p>
            <a:r>
              <a:rPr lang="en-US" dirty="0"/>
              <a:t>Twitter: @</a:t>
            </a:r>
            <a:r>
              <a:rPr lang="en-US" dirty="0" err="1"/>
              <a:t>daretoprosper</a:t>
            </a:r>
            <a:endParaRPr lang="en-US" dirty="0"/>
          </a:p>
          <a:p>
            <a:r>
              <a:rPr lang="en-US" dirty="0"/>
              <a:t>Telephone: (915) 637-5040</a:t>
            </a:r>
          </a:p>
          <a:p>
            <a:r>
              <a:rPr lang="en-US" dirty="0"/>
              <a:t>Email: </a:t>
            </a:r>
            <a:r>
              <a:rPr lang="en-US" dirty="0">
                <a:hlinkClick r:id="rId4"/>
              </a:rPr>
              <a:t>seminars@financial-freedom.org</a:t>
            </a:r>
            <a:endParaRPr lang="en-US" dirty="0"/>
          </a:p>
          <a:p>
            <a:r>
              <a:rPr lang="en-US" dirty="0"/>
              <a:t>Office: 13 Diamond Crest, El Paso TX 79902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2846B9-2601-43D7-814A-E092AD0757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886"/>
            <a:ext cx="1981200" cy="1030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036813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b="1" dirty="0"/>
              <a:t>Our Mission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839200" cy="5257800"/>
          </a:xfrm>
        </p:spPr>
        <p:txBody>
          <a:bodyPr>
            <a:normAutofit fontScale="92500" lnSpcReduction="10000"/>
          </a:bodyPr>
          <a:lstStyle/>
          <a:p>
            <a:r>
              <a:rPr lang="es-ES" dirty="0" err="1"/>
              <a:t>Our</a:t>
            </a:r>
            <a:r>
              <a:rPr lang="es-ES" dirty="0"/>
              <a:t> </a:t>
            </a:r>
            <a:r>
              <a:rPr lang="es-ES" dirty="0" err="1"/>
              <a:t>mission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empowering</a:t>
            </a:r>
            <a:r>
              <a:rPr lang="es-ES" dirty="0"/>
              <a:t> </a:t>
            </a:r>
            <a:r>
              <a:rPr lang="es-ES" dirty="0" err="1"/>
              <a:t>people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prosper</a:t>
            </a:r>
            <a:r>
              <a:rPr lang="es-ES" dirty="0"/>
              <a:t> </a:t>
            </a:r>
            <a:r>
              <a:rPr lang="es-ES" dirty="0" err="1"/>
              <a:t>by</a:t>
            </a:r>
            <a:r>
              <a:rPr lang="es-ES" dirty="0"/>
              <a:t> </a:t>
            </a:r>
            <a:r>
              <a:rPr lang="es-ES" dirty="0" err="1"/>
              <a:t>changing</a:t>
            </a:r>
            <a:r>
              <a:rPr lang="es-ES" dirty="0"/>
              <a:t> </a:t>
            </a:r>
            <a:r>
              <a:rPr lang="es-ES" dirty="0" err="1"/>
              <a:t>their</a:t>
            </a:r>
            <a:r>
              <a:rPr lang="es-ES" dirty="0"/>
              <a:t> </a:t>
            </a:r>
            <a:r>
              <a:rPr lang="es-ES" dirty="0" err="1"/>
              <a:t>way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thinking</a:t>
            </a:r>
            <a:r>
              <a:rPr lang="es-ES" dirty="0"/>
              <a:t>. </a:t>
            </a:r>
          </a:p>
          <a:p>
            <a:r>
              <a:rPr lang="es-ES" dirty="0" err="1"/>
              <a:t>We</a:t>
            </a:r>
            <a:r>
              <a:rPr lang="es-ES" dirty="0"/>
              <a:t> </a:t>
            </a:r>
            <a:r>
              <a:rPr lang="es-ES" dirty="0" err="1"/>
              <a:t>want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teach</a:t>
            </a:r>
            <a:r>
              <a:rPr lang="es-ES" dirty="0"/>
              <a:t> </a:t>
            </a:r>
            <a:r>
              <a:rPr lang="es-ES" dirty="0" err="1"/>
              <a:t>people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universal and eternal </a:t>
            </a:r>
            <a:r>
              <a:rPr lang="es-ES" dirty="0" err="1"/>
              <a:t>Laws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Success</a:t>
            </a:r>
            <a:r>
              <a:rPr lang="es-ES" dirty="0"/>
              <a:t> –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principles</a:t>
            </a:r>
            <a:r>
              <a:rPr lang="es-ES" dirty="0"/>
              <a:t> </a:t>
            </a:r>
            <a:r>
              <a:rPr lang="es-ES" dirty="0" err="1"/>
              <a:t>that</a:t>
            </a:r>
            <a:r>
              <a:rPr lang="es-ES" dirty="0"/>
              <a:t> lead </a:t>
            </a:r>
            <a:r>
              <a:rPr lang="es-ES" dirty="0" err="1"/>
              <a:t>to</a:t>
            </a:r>
            <a:r>
              <a:rPr lang="es-ES" dirty="0"/>
              <a:t> individual Liberty, </a:t>
            </a:r>
            <a:r>
              <a:rPr lang="es-ES" dirty="0" err="1"/>
              <a:t>financial</a:t>
            </a:r>
            <a:r>
              <a:rPr lang="es-ES" dirty="0"/>
              <a:t> </a:t>
            </a:r>
            <a:r>
              <a:rPr lang="es-ES" dirty="0" err="1"/>
              <a:t>freedom</a:t>
            </a:r>
            <a:r>
              <a:rPr lang="es-ES" dirty="0"/>
              <a:t>, personal </a:t>
            </a:r>
            <a:r>
              <a:rPr lang="es-ES" dirty="0" err="1"/>
              <a:t>development</a:t>
            </a:r>
            <a:r>
              <a:rPr lang="es-ES" dirty="0"/>
              <a:t>, </a:t>
            </a:r>
            <a:r>
              <a:rPr lang="es-ES" dirty="0" err="1"/>
              <a:t>prosperity</a:t>
            </a:r>
            <a:r>
              <a:rPr lang="es-ES" dirty="0"/>
              <a:t>, </a:t>
            </a:r>
            <a:r>
              <a:rPr lang="es-ES" dirty="0" err="1"/>
              <a:t>success</a:t>
            </a:r>
            <a:r>
              <a:rPr lang="es-ES" dirty="0"/>
              <a:t> and </a:t>
            </a:r>
            <a:r>
              <a:rPr lang="es-ES" dirty="0" err="1"/>
              <a:t>abundance</a:t>
            </a:r>
            <a:r>
              <a:rPr lang="es-ES" dirty="0"/>
              <a:t>. </a:t>
            </a:r>
          </a:p>
          <a:p>
            <a:r>
              <a:rPr lang="es-ES" dirty="0" err="1"/>
              <a:t>We</a:t>
            </a:r>
            <a:r>
              <a:rPr lang="es-ES" dirty="0"/>
              <a:t> </a:t>
            </a:r>
            <a:r>
              <a:rPr lang="es-ES" dirty="0" err="1"/>
              <a:t>want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help</a:t>
            </a:r>
            <a:r>
              <a:rPr lang="es-ES" dirty="0"/>
              <a:t> </a:t>
            </a:r>
            <a:r>
              <a:rPr lang="es-ES" dirty="0" err="1"/>
              <a:t>people</a:t>
            </a:r>
            <a:r>
              <a:rPr lang="es-ES" dirty="0"/>
              <a:t> </a:t>
            </a:r>
            <a:r>
              <a:rPr lang="es-ES" dirty="0" err="1"/>
              <a:t>help</a:t>
            </a:r>
            <a:r>
              <a:rPr lang="es-ES" dirty="0"/>
              <a:t> </a:t>
            </a:r>
            <a:r>
              <a:rPr lang="es-ES" dirty="0" err="1"/>
              <a:t>themselves</a:t>
            </a:r>
            <a:r>
              <a:rPr lang="es-ES" dirty="0"/>
              <a:t>.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think</a:t>
            </a:r>
            <a:r>
              <a:rPr lang="es-ES" dirty="0"/>
              <a:t> and </a:t>
            </a:r>
            <a:r>
              <a:rPr lang="es-ES" dirty="0" err="1"/>
              <a:t>grow</a:t>
            </a:r>
            <a:r>
              <a:rPr lang="es-ES" dirty="0"/>
              <a:t> </a:t>
            </a:r>
            <a:r>
              <a:rPr lang="es-ES" dirty="0" err="1"/>
              <a:t>rich</a:t>
            </a:r>
            <a:r>
              <a:rPr lang="es-ES" dirty="0"/>
              <a:t> </a:t>
            </a:r>
            <a:r>
              <a:rPr lang="es-ES" dirty="0" err="1"/>
              <a:t>because</a:t>
            </a:r>
            <a:r>
              <a:rPr lang="es-ES" dirty="0"/>
              <a:t> </a:t>
            </a:r>
            <a:r>
              <a:rPr lang="es-ES" dirty="0" err="1"/>
              <a:t>we</a:t>
            </a:r>
            <a:r>
              <a:rPr lang="es-ES" dirty="0"/>
              <a:t> </a:t>
            </a:r>
            <a:r>
              <a:rPr lang="es-ES" dirty="0" err="1"/>
              <a:t>become</a:t>
            </a:r>
            <a:r>
              <a:rPr lang="es-ES" dirty="0"/>
              <a:t> </a:t>
            </a:r>
            <a:r>
              <a:rPr lang="es-ES" dirty="0" err="1"/>
              <a:t>what</a:t>
            </a:r>
            <a:r>
              <a:rPr lang="es-ES" dirty="0"/>
              <a:t> </a:t>
            </a:r>
            <a:r>
              <a:rPr lang="es-ES" dirty="0" err="1"/>
              <a:t>we</a:t>
            </a:r>
            <a:r>
              <a:rPr lang="es-ES" dirty="0"/>
              <a:t> </a:t>
            </a:r>
            <a:r>
              <a:rPr lang="es-ES" dirty="0" err="1"/>
              <a:t>think</a:t>
            </a:r>
            <a:r>
              <a:rPr lang="es-ES" dirty="0"/>
              <a:t> </a:t>
            </a:r>
            <a:r>
              <a:rPr lang="es-ES" dirty="0" err="1"/>
              <a:t>about</a:t>
            </a:r>
            <a:r>
              <a:rPr lang="es-ES" dirty="0"/>
              <a:t> </a:t>
            </a:r>
            <a:r>
              <a:rPr lang="es-ES" dirty="0" err="1"/>
              <a:t>all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time. </a:t>
            </a:r>
            <a:r>
              <a:rPr lang="es-ES" dirty="0" err="1"/>
              <a:t>We</a:t>
            </a:r>
            <a:r>
              <a:rPr lang="es-ES" dirty="0"/>
              <a:t> </a:t>
            </a:r>
            <a:r>
              <a:rPr lang="es-ES" dirty="0" err="1"/>
              <a:t>want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change</a:t>
            </a:r>
            <a:r>
              <a:rPr lang="es-ES" dirty="0"/>
              <a:t> </a:t>
            </a:r>
            <a:r>
              <a:rPr lang="es-ES" dirty="0" err="1"/>
              <a:t>people’s</a:t>
            </a:r>
            <a:r>
              <a:rPr lang="es-ES" dirty="0"/>
              <a:t> </a:t>
            </a:r>
            <a:r>
              <a:rPr lang="es-ES" dirty="0" err="1"/>
              <a:t>mindset</a:t>
            </a:r>
            <a:r>
              <a:rPr lang="es-ES" dirty="0"/>
              <a:t>.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see</a:t>
            </a:r>
            <a:r>
              <a:rPr lang="es-ES" dirty="0"/>
              <a:t> </a:t>
            </a:r>
            <a:r>
              <a:rPr lang="es-ES" dirty="0" err="1"/>
              <a:t>themselves</a:t>
            </a:r>
            <a:r>
              <a:rPr lang="es-ES" dirty="0"/>
              <a:t> as </a:t>
            </a:r>
            <a:r>
              <a:rPr lang="es-ES" dirty="0" err="1"/>
              <a:t>responsible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their</a:t>
            </a:r>
            <a:r>
              <a:rPr lang="es-ES" dirty="0"/>
              <a:t> </a:t>
            </a:r>
            <a:r>
              <a:rPr lang="es-ES" dirty="0" err="1"/>
              <a:t>own</a:t>
            </a:r>
            <a:r>
              <a:rPr lang="es-ES" dirty="0"/>
              <a:t> </a:t>
            </a:r>
            <a:r>
              <a:rPr lang="es-ES" dirty="0" err="1"/>
              <a:t>well</a:t>
            </a:r>
            <a:r>
              <a:rPr lang="es-ES" dirty="0"/>
              <a:t> </a:t>
            </a:r>
            <a:r>
              <a:rPr lang="es-ES" dirty="0" err="1"/>
              <a:t>being</a:t>
            </a:r>
            <a:r>
              <a:rPr lang="es-ES" dirty="0"/>
              <a:t>, </a:t>
            </a:r>
            <a:r>
              <a:rPr lang="es-ES" dirty="0" err="1"/>
              <a:t>not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government</a:t>
            </a:r>
            <a:r>
              <a:rPr lang="es-ES" dirty="0"/>
              <a:t>, </a:t>
            </a:r>
            <a:r>
              <a:rPr lang="es-ES" dirty="0" err="1"/>
              <a:t>or</a:t>
            </a:r>
            <a:r>
              <a:rPr lang="es-ES" dirty="0"/>
              <a:t> </a:t>
            </a:r>
            <a:r>
              <a:rPr lang="es-ES" dirty="0" err="1"/>
              <a:t>any</a:t>
            </a:r>
            <a:r>
              <a:rPr lang="es-ES" dirty="0"/>
              <a:t> </a:t>
            </a:r>
            <a:r>
              <a:rPr lang="es-ES" dirty="0" err="1"/>
              <a:t>other</a:t>
            </a:r>
            <a:r>
              <a:rPr lang="es-ES" dirty="0"/>
              <a:t> </a:t>
            </a:r>
            <a:r>
              <a:rPr lang="es-ES" dirty="0" err="1"/>
              <a:t>person</a:t>
            </a:r>
            <a:r>
              <a:rPr lang="es-ES" dirty="0"/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665" y="0"/>
            <a:ext cx="2299335" cy="1295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2B626F3-2DC1-4617-A170-44121FD893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00200" cy="83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151333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b="1" dirty="0"/>
              <a:t>Our Mission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839200" cy="5257800"/>
          </a:xfrm>
        </p:spPr>
        <p:txBody>
          <a:bodyPr>
            <a:normAutofit/>
          </a:bodyPr>
          <a:lstStyle/>
          <a:p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know</a:t>
            </a:r>
            <a:r>
              <a:rPr lang="es-ES" dirty="0"/>
              <a:t> </a:t>
            </a:r>
            <a:r>
              <a:rPr lang="es-ES" dirty="0" err="1"/>
              <a:t>that</a:t>
            </a:r>
            <a:r>
              <a:rPr lang="es-ES" dirty="0"/>
              <a:t> </a:t>
            </a:r>
            <a:r>
              <a:rPr lang="es-ES" dirty="0" err="1"/>
              <a:t>by</a:t>
            </a:r>
            <a:r>
              <a:rPr lang="es-ES" dirty="0"/>
              <a:t> </a:t>
            </a:r>
            <a:r>
              <a:rPr lang="es-ES" dirty="0" err="1"/>
              <a:t>continuously</a:t>
            </a:r>
            <a:r>
              <a:rPr lang="es-ES" dirty="0"/>
              <a:t> </a:t>
            </a:r>
            <a:r>
              <a:rPr lang="es-ES" dirty="0" err="1"/>
              <a:t>observing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principles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financial</a:t>
            </a:r>
            <a:r>
              <a:rPr lang="es-ES" dirty="0"/>
              <a:t> </a:t>
            </a:r>
            <a:r>
              <a:rPr lang="es-ES" dirty="0" err="1"/>
              <a:t>success</a:t>
            </a:r>
            <a:r>
              <a:rPr lang="es-ES" dirty="0"/>
              <a:t> and </a:t>
            </a:r>
            <a:r>
              <a:rPr lang="es-ES" dirty="0" err="1"/>
              <a:t>prosperity</a:t>
            </a:r>
            <a:r>
              <a:rPr lang="es-ES" dirty="0"/>
              <a:t>, </a:t>
            </a:r>
            <a:r>
              <a:rPr lang="es-ES" dirty="0" err="1"/>
              <a:t>they</a:t>
            </a:r>
            <a:r>
              <a:rPr lang="es-ES" dirty="0"/>
              <a:t> </a:t>
            </a:r>
            <a:r>
              <a:rPr lang="es-ES" dirty="0" err="1"/>
              <a:t>will</a:t>
            </a:r>
            <a:r>
              <a:rPr lang="es-ES" dirty="0"/>
              <a:t> </a:t>
            </a:r>
            <a:r>
              <a:rPr lang="es-ES" dirty="0" err="1"/>
              <a:t>sow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Tree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Wealth</a:t>
            </a:r>
            <a:r>
              <a:rPr lang="es-ES" dirty="0"/>
              <a:t> and </a:t>
            </a:r>
            <a:r>
              <a:rPr lang="es-ES" dirty="0" err="1"/>
              <a:t>will</a:t>
            </a:r>
            <a:r>
              <a:rPr lang="es-ES" dirty="0"/>
              <a:t> </a:t>
            </a:r>
            <a:r>
              <a:rPr lang="es-ES" dirty="0" err="1"/>
              <a:t>eventually</a:t>
            </a:r>
            <a:r>
              <a:rPr lang="es-ES" dirty="0"/>
              <a:t> </a:t>
            </a:r>
            <a:r>
              <a:rPr lang="es-ES" dirty="0" err="1"/>
              <a:t>rest</a:t>
            </a:r>
            <a:r>
              <a:rPr lang="es-ES" dirty="0"/>
              <a:t> </a:t>
            </a:r>
            <a:r>
              <a:rPr lang="es-ES" dirty="0" err="1"/>
              <a:t>under</a:t>
            </a:r>
            <a:r>
              <a:rPr lang="es-ES" dirty="0"/>
              <a:t> </a:t>
            </a:r>
            <a:r>
              <a:rPr lang="es-ES" dirty="0" err="1"/>
              <a:t>its</a:t>
            </a:r>
            <a:r>
              <a:rPr lang="es-ES" dirty="0"/>
              <a:t> </a:t>
            </a:r>
            <a:r>
              <a:rPr lang="es-ES" dirty="0" err="1"/>
              <a:t>shade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rest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their</a:t>
            </a:r>
            <a:r>
              <a:rPr lang="es-ES" dirty="0"/>
              <a:t> </a:t>
            </a:r>
            <a:r>
              <a:rPr lang="es-ES" dirty="0" err="1"/>
              <a:t>lives</a:t>
            </a:r>
            <a:r>
              <a:rPr lang="es-ES" dirty="0"/>
              <a:t>. </a:t>
            </a:r>
          </a:p>
          <a:p>
            <a:r>
              <a:rPr lang="es-ES" dirty="0"/>
              <a:t>And </a:t>
            </a:r>
            <a:r>
              <a:rPr lang="es-ES" dirty="0" err="1"/>
              <a:t>what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most</a:t>
            </a:r>
            <a:r>
              <a:rPr lang="es-ES" dirty="0"/>
              <a:t> </a:t>
            </a:r>
            <a:r>
              <a:rPr lang="es-ES" dirty="0" err="1"/>
              <a:t>important</a:t>
            </a:r>
            <a:r>
              <a:rPr lang="es-ES" dirty="0"/>
              <a:t>, </a:t>
            </a:r>
            <a:r>
              <a:rPr lang="es-ES" dirty="0" err="1"/>
              <a:t>we</a:t>
            </a:r>
            <a:r>
              <a:rPr lang="es-ES" dirty="0"/>
              <a:t> </a:t>
            </a:r>
            <a:r>
              <a:rPr lang="es-ES" dirty="0" err="1"/>
              <a:t>want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teach</a:t>
            </a:r>
            <a:r>
              <a:rPr lang="es-ES" dirty="0"/>
              <a:t> </a:t>
            </a:r>
            <a:r>
              <a:rPr lang="es-ES" dirty="0" err="1"/>
              <a:t>them</a:t>
            </a:r>
            <a:r>
              <a:rPr lang="es-ES" dirty="0"/>
              <a:t> </a:t>
            </a:r>
            <a:r>
              <a:rPr lang="es-ES" dirty="0" err="1"/>
              <a:t>that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greatest</a:t>
            </a:r>
            <a:r>
              <a:rPr lang="es-ES" dirty="0"/>
              <a:t> </a:t>
            </a:r>
            <a:r>
              <a:rPr lang="es-ES" dirty="0" err="1"/>
              <a:t>purpose</a:t>
            </a:r>
            <a:r>
              <a:rPr lang="es-ES" dirty="0"/>
              <a:t> in </a:t>
            </a:r>
            <a:r>
              <a:rPr lang="es-ES" dirty="0" err="1"/>
              <a:t>life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Give</a:t>
            </a:r>
            <a:r>
              <a:rPr lang="es-ES" dirty="0"/>
              <a:t>. </a:t>
            </a:r>
            <a:r>
              <a:rPr lang="es-ES" dirty="0" err="1"/>
              <a:t>We</a:t>
            </a:r>
            <a:r>
              <a:rPr lang="es-ES" dirty="0"/>
              <a:t> </a:t>
            </a:r>
            <a:r>
              <a:rPr lang="es-ES" dirty="0" err="1"/>
              <a:t>become</a:t>
            </a:r>
            <a:r>
              <a:rPr lang="es-ES" dirty="0"/>
              <a:t> </a:t>
            </a:r>
            <a:r>
              <a:rPr lang="es-ES" dirty="0" err="1"/>
              <a:t>prosperous</a:t>
            </a:r>
            <a:r>
              <a:rPr lang="es-ES" dirty="0"/>
              <a:t> </a:t>
            </a:r>
            <a:r>
              <a:rPr lang="es-ES" dirty="0" err="1"/>
              <a:t>not</a:t>
            </a:r>
            <a:r>
              <a:rPr lang="es-ES" dirty="0"/>
              <a:t> </a:t>
            </a:r>
            <a:r>
              <a:rPr lang="es-ES" dirty="0" err="1"/>
              <a:t>by</a:t>
            </a:r>
            <a:r>
              <a:rPr lang="es-ES" dirty="0"/>
              <a:t> </a:t>
            </a:r>
            <a:r>
              <a:rPr lang="es-ES" dirty="0" err="1"/>
              <a:t>being</a:t>
            </a:r>
            <a:r>
              <a:rPr lang="es-ES" dirty="0"/>
              <a:t> </a:t>
            </a:r>
            <a:r>
              <a:rPr lang="es-ES" dirty="0" err="1"/>
              <a:t>selfish</a:t>
            </a:r>
            <a:r>
              <a:rPr lang="es-ES" dirty="0"/>
              <a:t>, </a:t>
            </a:r>
            <a:r>
              <a:rPr lang="es-ES" dirty="0" err="1"/>
              <a:t>but</a:t>
            </a:r>
            <a:r>
              <a:rPr lang="es-ES" dirty="0"/>
              <a:t> </a:t>
            </a:r>
            <a:r>
              <a:rPr lang="es-ES" dirty="0" err="1"/>
              <a:t>by</a:t>
            </a:r>
            <a:r>
              <a:rPr lang="es-ES" dirty="0"/>
              <a:t> </a:t>
            </a:r>
            <a:r>
              <a:rPr lang="es-ES" dirty="0" err="1"/>
              <a:t>giving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ourselves</a:t>
            </a:r>
            <a:r>
              <a:rPr lang="es-ES" dirty="0"/>
              <a:t> – </a:t>
            </a:r>
            <a:r>
              <a:rPr lang="es-ES" dirty="0" err="1"/>
              <a:t>our</a:t>
            </a:r>
            <a:r>
              <a:rPr lang="es-ES" dirty="0"/>
              <a:t> time, </a:t>
            </a:r>
            <a:r>
              <a:rPr lang="es-ES" dirty="0" err="1"/>
              <a:t>our</a:t>
            </a:r>
            <a:r>
              <a:rPr lang="es-ES" dirty="0"/>
              <a:t> </a:t>
            </a:r>
            <a:r>
              <a:rPr lang="es-ES" dirty="0" err="1"/>
              <a:t>money</a:t>
            </a:r>
            <a:r>
              <a:rPr lang="es-ES" dirty="0"/>
              <a:t>, </a:t>
            </a:r>
            <a:r>
              <a:rPr lang="es-ES" dirty="0" err="1"/>
              <a:t>our</a:t>
            </a:r>
            <a:r>
              <a:rPr lang="es-ES" dirty="0"/>
              <a:t> </a:t>
            </a:r>
            <a:r>
              <a:rPr lang="es-ES" dirty="0" err="1"/>
              <a:t>knowledge</a:t>
            </a:r>
            <a:r>
              <a:rPr lang="es-ES" dirty="0"/>
              <a:t>, and </a:t>
            </a:r>
            <a:r>
              <a:rPr lang="es-ES" dirty="0" err="1"/>
              <a:t>our</a:t>
            </a:r>
            <a:r>
              <a:rPr lang="es-ES" dirty="0"/>
              <a:t> </a:t>
            </a:r>
            <a:r>
              <a:rPr lang="es-ES" dirty="0" err="1"/>
              <a:t>resources</a:t>
            </a:r>
            <a:r>
              <a:rPr lang="es-ES" dirty="0"/>
              <a:t>.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A38BA1-8341-4D58-B3D1-834AB7778E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00200" cy="83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354438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D9F6AC6-31EC-4D09-B71A-0952B7D10D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00200" cy="8323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Our Dream and Our Desire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1"/>
            <a:ext cx="8153400" cy="3962400"/>
          </a:xfrm>
        </p:spPr>
        <p:txBody>
          <a:bodyPr>
            <a:normAutofit fontScale="85000" lnSpcReduction="20000"/>
          </a:bodyPr>
          <a:lstStyle/>
          <a:p>
            <a:r>
              <a:rPr lang="es-ES" dirty="0" err="1"/>
              <a:t>Our</a:t>
            </a:r>
            <a:r>
              <a:rPr lang="es-ES" dirty="0"/>
              <a:t> </a:t>
            </a:r>
            <a:r>
              <a:rPr lang="es-ES" dirty="0" err="1"/>
              <a:t>dream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see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United</a:t>
            </a:r>
            <a:r>
              <a:rPr lang="es-ES" dirty="0"/>
              <a:t> </a:t>
            </a:r>
            <a:r>
              <a:rPr lang="es-ES" dirty="0" err="1"/>
              <a:t>States</a:t>
            </a:r>
            <a:r>
              <a:rPr lang="es-ES" dirty="0"/>
              <a:t> </a:t>
            </a:r>
            <a:r>
              <a:rPr lang="es-ES" dirty="0" err="1"/>
              <a:t>go</a:t>
            </a:r>
            <a:r>
              <a:rPr lang="es-ES" dirty="0"/>
              <a:t> back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its</a:t>
            </a:r>
            <a:r>
              <a:rPr lang="es-ES" dirty="0"/>
              <a:t> </a:t>
            </a:r>
            <a:r>
              <a:rPr lang="es-ES" dirty="0" err="1"/>
              <a:t>roots</a:t>
            </a:r>
            <a:r>
              <a:rPr lang="es-ES" dirty="0"/>
              <a:t> – a </a:t>
            </a:r>
            <a:r>
              <a:rPr lang="es-ES" dirty="0" err="1"/>
              <a:t>prosperous</a:t>
            </a:r>
            <a:r>
              <a:rPr lang="es-ES" dirty="0"/>
              <a:t> </a:t>
            </a:r>
            <a:r>
              <a:rPr lang="es-ES" dirty="0" err="1"/>
              <a:t>people</a:t>
            </a:r>
            <a:r>
              <a:rPr lang="es-ES" dirty="0"/>
              <a:t> </a:t>
            </a:r>
            <a:r>
              <a:rPr lang="es-ES" dirty="0" err="1"/>
              <a:t>that</a:t>
            </a:r>
            <a:r>
              <a:rPr lang="es-ES" dirty="0"/>
              <a:t> </a:t>
            </a:r>
            <a:r>
              <a:rPr lang="es-ES" dirty="0" err="1"/>
              <a:t>puts</a:t>
            </a:r>
            <a:r>
              <a:rPr lang="es-ES" dirty="0"/>
              <a:t> </a:t>
            </a:r>
            <a:r>
              <a:rPr lang="es-ES" dirty="0" err="1"/>
              <a:t>God</a:t>
            </a:r>
            <a:r>
              <a:rPr lang="es-ES" dirty="0"/>
              <a:t> in </a:t>
            </a:r>
            <a:r>
              <a:rPr lang="es-ES" dirty="0" err="1"/>
              <a:t>the</a:t>
            </a:r>
            <a:r>
              <a:rPr lang="es-ES" dirty="0"/>
              <a:t> center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their</a:t>
            </a:r>
            <a:r>
              <a:rPr lang="es-ES" dirty="0"/>
              <a:t> </a:t>
            </a:r>
            <a:r>
              <a:rPr lang="es-ES" dirty="0" err="1"/>
              <a:t>lives</a:t>
            </a:r>
            <a:r>
              <a:rPr lang="es-ES" dirty="0"/>
              <a:t>. </a:t>
            </a:r>
          </a:p>
          <a:p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see</a:t>
            </a:r>
            <a:r>
              <a:rPr lang="es-ES" dirty="0"/>
              <a:t> a </a:t>
            </a:r>
            <a:r>
              <a:rPr lang="es-ES" dirty="0" err="1"/>
              <a:t>society</a:t>
            </a:r>
            <a:r>
              <a:rPr lang="es-ES" dirty="0"/>
              <a:t> </a:t>
            </a:r>
            <a:r>
              <a:rPr lang="es-ES" dirty="0" err="1"/>
              <a:t>that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debt</a:t>
            </a:r>
            <a:r>
              <a:rPr lang="es-ES" dirty="0"/>
              <a:t> free </a:t>
            </a:r>
            <a:r>
              <a:rPr lang="es-ES" dirty="0" err="1"/>
              <a:t>that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prosperous</a:t>
            </a:r>
            <a:r>
              <a:rPr lang="es-ES" dirty="0"/>
              <a:t> and </a:t>
            </a:r>
            <a:r>
              <a:rPr lang="es-ES" dirty="0" err="1"/>
              <a:t>entrepreneurial</a:t>
            </a:r>
            <a:r>
              <a:rPr lang="es-ES" dirty="0"/>
              <a:t>. </a:t>
            </a:r>
          </a:p>
          <a:p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teach</a:t>
            </a:r>
            <a:r>
              <a:rPr lang="es-ES" dirty="0"/>
              <a:t> moral </a:t>
            </a:r>
            <a:r>
              <a:rPr lang="es-ES" dirty="0" err="1"/>
              <a:t>principles</a:t>
            </a:r>
            <a:r>
              <a:rPr lang="es-ES" dirty="0"/>
              <a:t> as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backbone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society</a:t>
            </a:r>
            <a:r>
              <a:rPr lang="es-ES" dirty="0"/>
              <a:t> – </a:t>
            </a:r>
            <a:r>
              <a:rPr lang="es-ES" dirty="0" err="1"/>
              <a:t>faith</a:t>
            </a:r>
            <a:r>
              <a:rPr lang="es-ES" dirty="0"/>
              <a:t> in </a:t>
            </a:r>
            <a:r>
              <a:rPr lang="es-ES" dirty="0" err="1"/>
              <a:t>God</a:t>
            </a:r>
            <a:r>
              <a:rPr lang="es-ES" dirty="0"/>
              <a:t>, </a:t>
            </a:r>
            <a:r>
              <a:rPr lang="es-ES" dirty="0" err="1"/>
              <a:t>honesty</a:t>
            </a:r>
            <a:r>
              <a:rPr lang="es-ES" dirty="0"/>
              <a:t>, </a:t>
            </a:r>
            <a:r>
              <a:rPr lang="es-ES" dirty="0" err="1"/>
              <a:t>integrity</a:t>
            </a:r>
            <a:r>
              <a:rPr lang="es-ES" dirty="0"/>
              <a:t>, </a:t>
            </a:r>
            <a:r>
              <a:rPr lang="es-ES" dirty="0" err="1"/>
              <a:t>ethical</a:t>
            </a:r>
            <a:r>
              <a:rPr lang="es-ES" dirty="0"/>
              <a:t> </a:t>
            </a:r>
            <a:r>
              <a:rPr lang="es-ES" dirty="0" err="1"/>
              <a:t>behavior</a:t>
            </a:r>
            <a:r>
              <a:rPr lang="es-ES" dirty="0"/>
              <a:t>. </a:t>
            </a:r>
          </a:p>
          <a:p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each</a:t>
            </a:r>
            <a:r>
              <a:rPr lang="es-ES" dirty="0"/>
              <a:t> </a:t>
            </a:r>
            <a:r>
              <a:rPr lang="es-ES" dirty="0" err="1"/>
              <a:t>people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be </a:t>
            </a:r>
            <a:r>
              <a:rPr lang="es-ES" dirty="0" err="1"/>
              <a:t>generous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their</a:t>
            </a:r>
            <a:r>
              <a:rPr lang="es-ES" dirty="0"/>
              <a:t> </a:t>
            </a:r>
            <a:r>
              <a:rPr lang="es-ES" dirty="0" err="1"/>
              <a:t>abundance</a:t>
            </a:r>
            <a:r>
              <a:rPr lang="es-ES" dirty="0"/>
              <a:t> </a:t>
            </a:r>
            <a:r>
              <a:rPr lang="es-ES" dirty="0" err="1"/>
              <a:t>towards</a:t>
            </a:r>
            <a:r>
              <a:rPr lang="es-ES" dirty="0"/>
              <a:t> </a:t>
            </a:r>
            <a:r>
              <a:rPr lang="es-ES" dirty="0" err="1"/>
              <a:t>whose</a:t>
            </a:r>
            <a:r>
              <a:rPr lang="es-ES" dirty="0"/>
              <a:t> </a:t>
            </a:r>
            <a:r>
              <a:rPr lang="es-ES" dirty="0" err="1"/>
              <a:t>who</a:t>
            </a:r>
            <a:r>
              <a:rPr lang="es-ES" dirty="0"/>
              <a:t> </a:t>
            </a:r>
            <a:r>
              <a:rPr lang="es-ES" dirty="0" err="1"/>
              <a:t>have</a:t>
            </a:r>
            <a:r>
              <a:rPr lang="es-ES" dirty="0"/>
              <a:t> </a:t>
            </a:r>
            <a:r>
              <a:rPr lang="es-ES" dirty="0" err="1"/>
              <a:t>needs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make</a:t>
            </a:r>
            <a:r>
              <a:rPr lang="es-ES" dirty="0"/>
              <a:t> a </a:t>
            </a:r>
            <a:r>
              <a:rPr lang="es-ES" dirty="0" err="1"/>
              <a:t>better</a:t>
            </a:r>
            <a:r>
              <a:rPr lang="es-ES" dirty="0"/>
              <a:t> </a:t>
            </a:r>
            <a:r>
              <a:rPr lang="es-ES" dirty="0" err="1"/>
              <a:t>world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all</a:t>
            </a:r>
            <a:r>
              <a:rPr lang="es-ES" dirty="0"/>
              <a:t>! </a:t>
            </a:r>
            <a:endParaRPr lang="en-US" dirty="0"/>
          </a:p>
        </p:txBody>
      </p:sp>
      <p:pic>
        <p:nvPicPr>
          <p:cNvPr id="5" name="Picture 4" descr="americ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" y="5257800"/>
            <a:ext cx="3743325" cy="1441336"/>
          </a:xfrm>
          <a:prstGeom prst="rect">
            <a:avLst/>
          </a:prstGeom>
        </p:spPr>
      </p:pic>
      <p:pic>
        <p:nvPicPr>
          <p:cNvPr id="6" name="Picture 5" descr="ayuda-mund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00600" y="4953000"/>
            <a:ext cx="3777094" cy="175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863991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b="1" dirty="0"/>
              <a:t>Our 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915400" cy="502920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Our goals for the next decade are:</a:t>
            </a:r>
          </a:p>
          <a:p>
            <a:pPr marL="0" indent="0" algn="just">
              <a:buNone/>
            </a:pPr>
            <a:r>
              <a:rPr lang="es-ES" dirty="0"/>
              <a:t>1.) Share </a:t>
            </a:r>
            <a:r>
              <a:rPr lang="es-ES" dirty="0" err="1"/>
              <a:t>with</a:t>
            </a:r>
            <a:r>
              <a:rPr lang="es-ES" dirty="0"/>
              <a:t> 10 </a:t>
            </a:r>
            <a:r>
              <a:rPr lang="es-ES" dirty="0" err="1"/>
              <a:t>million</a:t>
            </a:r>
            <a:r>
              <a:rPr lang="es-ES" dirty="0"/>
              <a:t> </a:t>
            </a:r>
            <a:r>
              <a:rPr lang="es-ES" dirty="0" err="1"/>
              <a:t>people</a:t>
            </a:r>
            <a:r>
              <a:rPr lang="es-ES" dirty="0"/>
              <a:t> </a:t>
            </a:r>
            <a:r>
              <a:rPr lang="es-ES" dirty="0" err="1"/>
              <a:t>this</a:t>
            </a:r>
            <a:r>
              <a:rPr lang="es-ES" dirty="0"/>
              <a:t> </a:t>
            </a:r>
            <a:r>
              <a:rPr lang="es-ES" dirty="0" err="1"/>
              <a:t>message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</a:p>
          <a:p>
            <a:pPr marL="0" indent="0" algn="just">
              <a:buNone/>
            </a:pPr>
            <a:r>
              <a:rPr lang="es-ES" dirty="0"/>
              <a:t>      </a:t>
            </a:r>
            <a:r>
              <a:rPr lang="es-ES" dirty="0" err="1"/>
              <a:t>Financial</a:t>
            </a:r>
            <a:r>
              <a:rPr lang="es-ES" dirty="0"/>
              <a:t> </a:t>
            </a:r>
            <a:r>
              <a:rPr lang="es-ES" dirty="0" err="1"/>
              <a:t>Freedom</a:t>
            </a:r>
            <a:r>
              <a:rPr lang="es-ES" dirty="0"/>
              <a:t> and hope.</a:t>
            </a:r>
          </a:p>
          <a:p>
            <a:pPr marL="0" indent="0" algn="just">
              <a:buNone/>
            </a:pPr>
            <a:r>
              <a:rPr lang="es-ES" dirty="0"/>
              <a:t>2.) </a:t>
            </a:r>
            <a:r>
              <a:rPr lang="es-ES" dirty="0" err="1"/>
              <a:t>Help</a:t>
            </a:r>
            <a:r>
              <a:rPr lang="es-ES" dirty="0"/>
              <a:t> 1,000,000 </a:t>
            </a:r>
            <a:r>
              <a:rPr lang="es-ES" dirty="0" err="1"/>
              <a:t>people</a:t>
            </a:r>
            <a:r>
              <a:rPr lang="es-ES" dirty="0"/>
              <a:t> </a:t>
            </a:r>
            <a:r>
              <a:rPr lang="es-ES" dirty="0" err="1"/>
              <a:t>become</a:t>
            </a:r>
            <a:r>
              <a:rPr lang="es-ES" dirty="0"/>
              <a:t> </a:t>
            </a:r>
            <a:r>
              <a:rPr lang="es-ES" dirty="0" err="1"/>
              <a:t>Debt</a:t>
            </a:r>
            <a:r>
              <a:rPr lang="es-ES" dirty="0"/>
              <a:t> Free and </a:t>
            </a:r>
          </a:p>
          <a:p>
            <a:pPr marL="0" indent="0" algn="just">
              <a:buNone/>
            </a:pPr>
            <a:r>
              <a:rPr lang="es-ES" dirty="0"/>
              <a:t>      </a:t>
            </a:r>
            <a:r>
              <a:rPr lang="es-ES" dirty="0" err="1"/>
              <a:t>Give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others</a:t>
            </a:r>
            <a:r>
              <a:rPr lang="es-ES" dirty="0"/>
              <a:t>. </a:t>
            </a:r>
          </a:p>
          <a:p>
            <a:pPr marL="0" indent="0" algn="just">
              <a:buNone/>
            </a:pPr>
            <a:r>
              <a:rPr lang="es-ES" dirty="0"/>
              <a:t>3.) </a:t>
            </a:r>
            <a:r>
              <a:rPr lang="es-ES" dirty="0" err="1"/>
              <a:t>Empower</a:t>
            </a:r>
            <a:r>
              <a:rPr lang="es-ES" dirty="0"/>
              <a:t> 100,000 </a:t>
            </a:r>
            <a:r>
              <a:rPr lang="es-ES" dirty="0" err="1"/>
              <a:t>people</a:t>
            </a:r>
            <a:r>
              <a:rPr lang="es-ES" dirty="0"/>
              <a:t> </a:t>
            </a:r>
            <a:r>
              <a:rPr lang="es-ES" dirty="0" err="1"/>
              <a:t>how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achieve</a:t>
            </a:r>
            <a:r>
              <a:rPr lang="es-ES" dirty="0"/>
              <a:t> </a:t>
            </a:r>
            <a:r>
              <a:rPr lang="es-ES" dirty="0" err="1"/>
              <a:t>Financial</a:t>
            </a:r>
            <a:r>
              <a:rPr lang="es-ES" dirty="0"/>
              <a:t> Security </a:t>
            </a:r>
          </a:p>
          <a:p>
            <a:pPr marL="0" indent="0" algn="just">
              <a:buNone/>
            </a:pPr>
            <a:r>
              <a:rPr lang="es-ES" dirty="0"/>
              <a:t>      </a:t>
            </a:r>
            <a:r>
              <a:rPr lang="es-ES" dirty="0" err="1"/>
              <a:t>by</a:t>
            </a:r>
            <a:r>
              <a:rPr lang="es-ES" dirty="0"/>
              <a:t> </a:t>
            </a:r>
            <a:r>
              <a:rPr lang="es-ES" dirty="0" err="1"/>
              <a:t>learning</a:t>
            </a:r>
            <a:r>
              <a:rPr lang="es-ES" dirty="0"/>
              <a:t> </a:t>
            </a:r>
            <a:r>
              <a:rPr lang="es-ES" dirty="0" err="1"/>
              <a:t>How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Become</a:t>
            </a:r>
            <a:r>
              <a:rPr lang="es-ES" dirty="0"/>
              <a:t> </a:t>
            </a:r>
            <a:r>
              <a:rPr lang="es-ES" dirty="0" err="1"/>
              <a:t>their</a:t>
            </a:r>
            <a:r>
              <a:rPr lang="es-ES" dirty="0"/>
              <a:t> </a:t>
            </a:r>
            <a:r>
              <a:rPr lang="es-ES" dirty="0" err="1"/>
              <a:t>Own</a:t>
            </a:r>
            <a:r>
              <a:rPr lang="es-ES" dirty="0"/>
              <a:t> Bank.</a:t>
            </a:r>
          </a:p>
          <a:p>
            <a:pPr marL="0" indent="0" algn="just">
              <a:buNone/>
            </a:pPr>
            <a:r>
              <a:rPr lang="es-ES" dirty="0"/>
              <a:t>4.) Train 10,000 </a:t>
            </a:r>
            <a:r>
              <a:rPr lang="es-ES" dirty="0" err="1"/>
              <a:t>people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become</a:t>
            </a:r>
            <a:r>
              <a:rPr lang="es-ES" dirty="0"/>
              <a:t> </a:t>
            </a:r>
            <a:r>
              <a:rPr lang="es-ES" dirty="0" err="1"/>
              <a:t>Entrepreneurs</a:t>
            </a:r>
            <a:r>
              <a:rPr lang="es-ES" dirty="0"/>
              <a:t> </a:t>
            </a:r>
          </a:p>
          <a:p>
            <a:pPr marL="0" indent="0" algn="just">
              <a:buNone/>
            </a:pPr>
            <a:r>
              <a:rPr lang="es-ES" dirty="0"/>
              <a:t>      and </a:t>
            </a:r>
            <a:r>
              <a:rPr lang="es-ES" dirty="0" err="1"/>
              <a:t>Investors</a:t>
            </a:r>
            <a:r>
              <a:rPr lang="es-ES" dirty="0"/>
              <a:t> </a:t>
            </a:r>
            <a:r>
              <a:rPr lang="es-ES" dirty="0" err="1"/>
              <a:t>who</a:t>
            </a:r>
            <a:r>
              <a:rPr lang="es-ES" dirty="0"/>
              <a:t> </a:t>
            </a:r>
            <a:r>
              <a:rPr lang="es-ES" dirty="0" err="1"/>
              <a:t>generate</a:t>
            </a:r>
            <a:r>
              <a:rPr lang="es-ES" dirty="0"/>
              <a:t> Jobs and </a:t>
            </a:r>
            <a:r>
              <a:rPr lang="es-ES" dirty="0" err="1"/>
              <a:t>invest</a:t>
            </a:r>
            <a:r>
              <a:rPr lang="es-ES" dirty="0"/>
              <a:t> in </a:t>
            </a:r>
            <a:r>
              <a:rPr lang="es-ES" dirty="0" err="1"/>
              <a:t>Others</a:t>
            </a:r>
            <a:r>
              <a:rPr lang="es-ES" dirty="0"/>
              <a:t>. </a:t>
            </a:r>
          </a:p>
          <a:p>
            <a:pPr marL="0" indent="0" algn="just">
              <a:buNone/>
            </a:pPr>
            <a:r>
              <a:rPr lang="es-ES" dirty="0"/>
              <a:t>5.) </a:t>
            </a:r>
            <a:r>
              <a:rPr lang="es-ES" dirty="0" err="1"/>
              <a:t>Motivate</a:t>
            </a:r>
            <a:r>
              <a:rPr lang="es-ES" dirty="0"/>
              <a:t> 1,000 </a:t>
            </a:r>
            <a:r>
              <a:rPr lang="es-ES" dirty="0" err="1"/>
              <a:t>people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become</a:t>
            </a:r>
            <a:r>
              <a:rPr lang="es-ES" dirty="0"/>
              <a:t> </a:t>
            </a:r>
          </a:p>
          <a:p>
            <a:pPr marL="0" indent="0" algn="just">
              <a:buNone/>
            </a:pPr>
            <a:r>
              <a:rPr lang="es-ES" dirty="0"/>
              <a:t>      </a:t>
            </a:r>
            <a:r>
              <a:rPr lang="es-ES" dirty="0" err="1"/>
              <a:t>Millonaires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a </a:t>
            </a:r>
            <a:r>
              <a:rPr lang="es-ES" dirty="0" err="1"/>
              <a:t>Purpose</a:t>
            </a:r>
            <a:r>
              <a:rPr lang="es-ES" dirty="0"/>
              <a:t>.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F5B2FB-013B-44B8-A188-CE01721E9A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00200" cy="83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278992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295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/>
              <a:t>Moment of Reflection</a:t>
            </a:r>
            <a:br>
              <a:rPr lang="en-US" b="1" dirty="0"/>
            </a:br>
            <a:r>
              <a:rPr lang="en-US" b="1" dirty="0"/>
              <a:t>¿WHY Are You Here?</a:t>
            </a:r>
            <a:endParaRPr lang="en-US" dirty="0"/>
          </a:p>
        </p:txBody>
      </p:sp>
      <p:sp>
        <p:nvSpPr>
          <p:cNvPr id="27651" name="Content Placeholder 2"/>
          <p:cNvSpPr txBox="1">
            <a:spLocks/>
          </p:cNvSpPr>
          <p:nvPr/>
        </p:nvSpPr>
        <p:spPr bwMode="auto">
          <a:xfrm>
            <a:off x="304800" y="15240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Take some time to: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 Think ¿Why are you interested in leaning about money?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 Write down where you are now – ¿What are the things you are struggling with? 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¿What is motivating you to take this seminar?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 Write ¿What do you hope to learn by the time you finish taking this seminar?</a:t>
            </a:r>
          </a:p>
          <a:p>
            <a:endParaRPr lang="en-US" sz="2800" dirty="0">
              <a:latin typeface="Arial" pitchFamily="34" charset="0"/>
              <a:cs typeface="Arial" pitchFamily="34" charset="0"/>
            </a:endParaRPr>
          </a:p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 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>
              <a:defRPr/>
            </a:pPr>
            <a:fld id="{3C1CAE35-13CE-4807-BDC9-5B0B57052589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2895600" cy="365125"/>
          </a:xfrm>
        </p:spPr>
        <p:txBody>
          <a:bodyPr/>
          <a:lstStyle/>
          <a:p>
            <a:pPr algn="l">
              <a:defRPr/>
            </a:pPr>
            <a:r>
              <a:rPr lang="en-US" dirty="0"/>
              <a:t>© Alex </a:t>
            </a:r>
            <a:r>
              <a:rPr lang="en-US" dirty="0" err="1"/>
              <a:t>Barrón</a:t>
            </a:r>
            <a:r>
              <a:rPr lang="en-US" dirty="0"/>
              <a:t> 2018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BA7701-843A-4074-95A9-E563EA7BB9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00200" cy="83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6286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985392"/>
            <a:ext cx="4038600" cy="1492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Are you Interested? </a:t>
            </a:r>
            <a:br>
              <a:rPr lang="en-US" b="1" dirty="0"/>
            </a:br>
            <a:r>
              <a:rPr lang="en-US" b="1" dirty="0"/>
              <a:t>Or Committed?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66800"/>
            <a:ext cx="4040188" cy="639762"/>
          </a:xfrm>
        </p:spPr>
        <p:txBody>
          <a:bodyPr>
            <a:normAutofit/>
          </a:bodyPr>
          <a:lstStyle/>
          <a:p>
            <a:r>
              <a:rPr lang="en-US" dirty="0"/>
              <a:t>Someone Interested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76400"/>
            <a:ext cx="4040188" cy="3951288"/>
          </a:xfrm>
        </p:spPr>
        <p:txBody>
          <a:bodyPr>
            <a:normAutofit/>
          </a:bodyPr>
          <a:lstStyle/>
          <a:p>
            <a:r>
              <a:rPr lang="en-US" dirty="0"/>
              <a:t>Will do whatever is Convenient.</a:t>
            </a:r>
          </a:p>
          <a:p>
            <a:r>
              <a:rPr lang="en-US" dirty="0"/>
              <a:t>Is willing as long as it is easy and does not cost anything.</a:t>
            </a:r>
          </a:p>
          <a:p>
            <a:r>
              <a:rPr lang="en-US" dirty="0"/>
              <a:t>Is in his comfort zone and is not willing to change.</a:t>
            </a:r>
          </a:p>
          <a:p>
            <a:r>
              <a:rPr lang="en-US" dirty="0"/>
              <a:t>Does not take risks so he won’t lose.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400" y="1066800"/>
            <a:ext cx="4041775" cy="639762"/>
          </a:xfrm>
        </p:spPr>
        <p:txBody>
          <a:bodyPr>
            <a:normAutofit/>
          </a:bodyPr>
          <a:lstStyle/>
          <a:p>
            <a:r>
              <a:rPr lang="en-US" dirty="0"/>
              <a:t>Someone Committed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1676400"/>
            <a:ext cx="4270375" cy="3951288"/>
          </a:xfrm>
        </p:spPr>
        <p:txBody>
          <a:bodyPr>
            <a:normAutofit/>
          </a:bodyPr>
          <a:lstStyle/>
          <a:p>
            <a:r>
              <a:rPr lang="en-US" dirty="0"/>
              <a:t>Will do whatever it Takes.</a:t>
            </a:r>
          </a:p>
          <a:p>
            <a:r>
              <a:rPr lang="en-US" dirty="0"/>
              <a:t>Is willing to pay the price of success to achieve their goals and dreams!</a:t>
            </a:r>
          </a:p>
          <a:p>
            <a:r>
              <a:rPr lang="en-US" dirty="0"/>
              <a:t>Steps out of his comfort zone on purpose ready to make the  changes that are necessary. </a:t>
            </a:r>
          </a:p>
          <a:p>
            <a:r>
              <a:rPr lang="en-US" dirty="0"/>
              <a:t>Takes Calculated Risks &amp; Wins!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Alex </a:t>
            </a:r>
            <a:r>
              <a:rPr lang="en-US" dirty="0" err="1"/>
              <a:t>Barrón</a:t>
            </a:r>
            <a:r>
              <a:rPr lang="en-US" dirty="0"/>
              <a:t> 2018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5105400"/>
            <a:ext cx="2819400" cy="158591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2259BE0-508C-4130-A95D-5A6881204C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00200" cy="83239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BBE1831-6235-4BA6-A5C1-559CCF950E4F}"/>
              </a:ext>
            </a:extLst>
          </p:cNvPr>
          <p:cNvSpPr txBox="1"/>
          <p:nvPr/>
        </p:nvSpPr>
        <p:spPr>
          <a:xfrm>
            <a:off x="6019800" y="5089079"/>
            <a:ext cx="2667000" cy="107721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Are you Committed?</a:t>
            </a:r>
          </a:p>
        </p:txBody>
      </p:sp>
    </p:spTree>
    <p:extLst>
      <p:ext uri="{BB962C8B-B14F-4D97-AF65-F5344CB8AC3E}">
        <p14:creationId xmlns:p14="http://schemas.microsoft.com/office/powerpoint/2010/main" val="1289655747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¿What Would You </a:t>
            </a:r>
            <a:br>
              <a:rPr lang="en-US" b="1" dirty="0"/>
            </a:br>
            <a:r>
              <a:rPr lang="en-US" b="1" dirty="0"/>
              <a:t>Trade Your Life For?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¿Why do you want to be Financially Free?</a:t>
            </a:r>
          </a:p>
          <a:p>
            <a:pPr marL="0" indent="0">
              <a:buNone/>
            </a:pPr>
            <a:r>
              <a:rPr lang="en-US" i="1" dirty="0">
                <a:solidFill>
                  <a:srgbClr val="0000FF"/>
                </a:solidFill>
              </a:rPr>
              <a:t>“The price of a big dream, or a small dream, or no dream at all is the same … it is your life.” – Peter J. Daniels</a:t>
            </a:r>
          </a:p>
          <a:p>
            <a:pPr marL="0" indent="0">
              <a:buNone/>
            </a:pPr>
            <a:r>
              <a:rPr lang="en-US" i="1" dirty="0">
                <a:solidFill>
                  <a:srgbClr val="0000FF"/>
                </a:solidFill>
              </a:rPr>
              <a:t>“Finally when you expire, whatever you have done with your time that is what you traded your life for.” – Peter J. Daniels</a:t>
            </a:r>
          </a:p>
          <a:p>
            <a:r>
              <a:rPr lang="en-US" dirty="0"/>
              <a:t>¿What are you willing to trade your life for?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Alex </a:t>
            </a:r>
            <a:r>
              <a:rPr lang="en-US" dirty="0" err="1"/>
              <a:t>Barrón</a:t>
            </a:r>
            <a:r>
              <a:rPr lang="en-US" dirty="0"/>
              <a:t> 2018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F45CAA-6868-4DBF-B3FE-B9D34DF9E7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00200" cy="83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419479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67966"/>
            <a:ext cx="9144000" cy="74967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¿Are You Ready for Financial Freedom?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Alex </a:t>
            </a:r>
            <a:r>
              <a:rPr lang="en-US" dirty="0" err="1"/>
              <a:t>Barrón</a:t>
            </a:r>
            <a:r>
              <a:rPr lang="en-US" dirty="0"/>
              <a:t> 2018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64" y="1686910"/>
            <a:ext cx="6629400" cy="45136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E6E6B5-670A-4F09-8D9E-7519F2448B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00200" cy="83239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54C6945-6549-40A9-9C5A-A7116F82B9A9}"/>
              </a:ext>
            </a:extLst>
          </p:cNvPr>
          <p:cNvSpPr txBox="1"/>
          <p:nvPr/>
        </p:nvSpPr>
        <p:spPr>
          <a:xfrm>
            <a:off x="1120665" y="3733800"/>
            <a:ext cx="6629400" cy="83099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</a:rPr>
              <a:t>Financial Freedom!</a:t>
            </a:r>
          </a:p>
        </p:txBody>
      </p:sp>
    </p:spTree>
    <p:extLst>
      <p:ext uri="{BB962C8B-B14F-4D97-AF65-F5344CB8AC3E}">
        <p14:creationId xmlns:p14="http://schemas.microsoft.com/office/powerpoint/2010/main" val="3158955614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Will You Decide?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1905001"/>
            <a:ext cx="4800600" cy="2895600"/>
          </a:xfrm>
        </p:spPr>
        <p:txBody>
          <a:bodyPr>
            <a:normAutofit/>
          </a:bodyPr>
          <a:lstStyle/>
          <a:p>
            <a:r>
              <a:rPr lang="en-US" sz="4400" dirty="0"/>
              <a:t>Decide</a:t>
            </a:r>
          </a:p>
          <a:p>
            <a:r>
              <a:rPr lang="en-US" sz="4400" dirty="0"/>
              <a:t>Commit</a:t>
            </a:r>
          </a:p>
          <a:p>
            <a:r>
              <a:rPr lang="en-US" sz="4400" dirty="0"/>
              <a:t>Succeed!</a:t>
            </a:r>
          </a:p>
          <a:p>
            <a:pPr marL="0" indent="0">
              <a:buNone/>
            </a:pPr>
            <a:endParaRPr lang="en-US" sz="44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2895600" cy="365125"/>
          </a:xfrm>
        </p:spPr>
        <p:txBody>
          <a:bodyPr/>
          <a:lstStyle/>
          <a:p>
            <a:pPr algn="l"/>
            <a:r>
              <a:rPr lang="en-US" dirty="0"/>
              <a:t>© Alex </a:t>
            </a:r>
            <a:r>
              <a:rPr lang="en-US" dirty="0" err="1"/>
              <a:t>Barrón</a:t>
            </a:r>
            <a:r>
              <a:rPr lang="en-US" dirty="0"/>
              <a:t> 2018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26992660-07D7-4D1A-9A00-6246F487EF94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1028" name="Picture 4" descr="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40" y="1828800"/>
            <a:ext cx="2928960" cy="284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609600" y="4876800"/>
            <a:ext cx="7696200" cy="12493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b="1" i="1" dirty="0"/>
              <a:t>Dare to Prosper!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DF98A6-9D70-4AC7-A507-DE2E6106AF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00200" cy="83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885900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¿</a:t>
            </a:r>
            <a:r>
              <a:rPr lang="en-US" b="1" dirty="0"/>
              <a:t>Questions? </a:t>
            </a:r>
            <a:r>
              <a:rPr lang="es-ES" b="1" dirty="0"/>
              <a:t>¿</a:t>
            </a:r>
            <a:r>
              <a:rPr lang="en-US" b="1" dirty="0"/>
              <a:t>Comments?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questionscomment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67000" y="1524000"/>
            <a:ext cx="6129358" cy="2235709"/>
          </a:xfrm>
          <a:prstGeom prst="rect">
            <a:avLst/>
          </a:prstGeom>
        </p:spPr>
      </p:pic>
      <p:pic>
        <p:nvPicPr>
          <p:cNvPr id="5" name="Picture 4" descr="visitor-informati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3581400"/>
            <a:ext cx="3153103" cy="2971800"/>
          </a:xfrm>
          <a:prstGeom prst="rect">
            <a:avLst/>
          </a:prstGeom>
        </p:spPr>
      </p:pic>
      <p:pic>
        <p:nvPicPr>
          <p:cNvPr id="6" name="Picture 5" descr="questions comments bubbl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" y="1676400"/>
            <a:ext cx="2628900" cy="1733550"/>
          </a:xfrm>
          <a:prstGeom prst="rect">
            <a:avLst/>
          </a:prstGeom>
        </p:spPr>
      </p:pic>
      <p:pic>
        <p:nvPicPr>
          <p:cNvPr id="7" name="Picture 6" descr="Seminario Libertad Financiera log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84083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56513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33400"/>
            <a:ext cx="7848600" cy="914400"/>
          </a:xfrm>
        </p:spPr>
        <p:txBody>
          <a:bodyPr>
            <a:normAutofit/>
          </a:bodyPr>
          <a:lstStyle/>
          <a:p>
            <a:r>
              <a:rPr lang="en-US" sz="3600" b="1" dirty="0"/>
              <a:t>How it All Began?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23" y="1600200"/>
            <a:ext cx="4563975" cy="5029200"/>
          </a:xfrm>
        </p:spPr>
        <p:txBody>
          <a:bodyPr>
            <a:normAutofit/>
          </a:bodyPr>
          <a:lstStyle/>
          <a:p>
            <a:r>
              <a:rPr lang="en-US" dirty="0"/>
              <a:t>Success Seminar by Peter J. Daniels - 1994</a:t>
            </a:r>
          </a:p>
          <a:p>
            <a:r>
              <a:rPr lang="en-US" dirty="0"/>
              <a:t>From illiterate poor bricklayer to multi millionaire businessman</a:t>
            </a:r>
          </a:p>
          <a:p>
            <a:r>
              <a:rPr lang="en-US" dirty="0"/>
              <a:t>How did he do it???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600200"/>
            <a:ext cx="3825223" cy="19126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873696"/>
            <a:ext cx="3444265" cy="15229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127" y="4204557"/>
            <a:ext cx="1723873" cy="23469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10099" y="3512812"/>
            <a:ext cx="3444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www.peterjdaniels.com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FA4CAAF-76F2-4D81-9D6F-4CB73E644C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886"/>
            <a:ext cx="1981200" cy="103057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EC4608-A808-4086-913E-84604BB4F2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3704" y="4177649"/>
            <a:ext cx="1530604" cy="24955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2272A95-2D76-4FFD-B25D-7D0DEFB0203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930" y="4177649"/>
            <a:ext cx="1711235" cy="24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0561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45B0082-3855-4634-A4AE-07C348DB29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81200" cy="10305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73198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After 20 Years of Study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Alex Barrón 2012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1406215"/>
            <a:ext cx="5358039" cy="53152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0254" y="1928219"/>
            <a:ext cx="3195145" cy="4260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69473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3038" y="-1"/>
            <a:ext cx="7120963" cy="109692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¿Who is Alex </a:t>
            </a:r>
            <a:r>
              <a:rPr lang="en-US" b="1" dirty="0" err="1"/>
              <a:t>Barrón</a:t>
            </a:r>
            <a:r>
              <a:rPr lang="en-US" b="1" dirty="0"/>
              <a:t>?</a:t>
            </a:r>
            <a:br>
              <a:rPr lang="en-US" b="1" dirty="0"/>
            </a:br>
            <a:r>
              <a:rPr lang="en-US" sz="3600" b="1" dirty="0"/>
              <a:t>Christian Capitalist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003" y="3672704"/>
            <a:ext cx="2479013" cy="639762"/>
          </a:xfrm>
        </p:spPr>
        <p:txBody>
          <a:bodyPr>
            <a:normAutofit/>
          </a:bodyPr>
          <a:lstStyle/>
          <a:p>
            <a:r>
              <a:rPr lang="en-US" sz="2000" dirty="0"/>
              <a:t>Passions in Life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9051" y="1064516"/>
            <a:ext cx="3181350" cy="457200"/>
          </a:xfrm>
        </p:spPr>
        <p:txBody>
          <a:bodyPr>
            <a:normAutofit/>
          </a:bodyPr>
          <a:lstStyle/>
          <a:p>
            <a:r>
              <a:rPr lang="en-US" sz="2000" dirty="0"/>
              <a:t>Graduate of UTEP, Stanford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98339" y="5890793"/>
            <a:ext cx="3178661" cy="8141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100" b="1" dirty="0"/>
              <a:t>Financial Freedom &amp; Success Institute </a:t>
            </a:r>
          </a:p>
          <a:p>
            <a:pPr marL="0" indent="0">
              <a:buNone/>
            </a:pPr>
            <a:r>
              <a:rPr lang="en-US" sz="1100" dirty="0"/>
              <a:t>Options 12 Investment Club</a:t>
            </a:r>
          </a:p>
          <a:p>
            <a:pPr marL="0" indent="0">
              <a:buNone/>
            </a:pPr>
            <a:r>
              <a:rPr lang="en-US" sz="1100" dirty="0"/>
              <a:t>Bank on Yourself Advisor, Wealth Heritage</a:t>
            </a:r>
          </a:p>
          <a:p>
            <a:pPr marL="0" indent="0">
              <a:buNone/>
            </a:pPr>
            <a:r>
              <a:rPr lang="en-US" sz="1100" dirty="0"/>
              <a:t>Teach Financial Freedom, University of Success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781800" y="6324600"/>
            <a:ext cx="2133600" cy="365125"/>
          </a:xfrm>
        </p:spPr>
        <p:txBody>
          <a:bodyPr/>
          <a:lstStyle/>
          <a:p>
            <a:fld id="{26992660-07D7-4D1A-9A00-6246F487EF94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1" name="Picture 10" descr="Alex Wall Stree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01412" y="1537745"/>
            <a:ext cx="2505075" cy="1589584"/>
          </a:xfrm>
          <a:prstGeom prst="rect">
            <a:avLst/>
          </a:prstGeom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6189509" y="1080545"/>
            <a:ext cx="2819400" cy="457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Wall Street Executive</a:t>
            </a: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3494331" y="1096921"/>
            <a:ext cx="2627313" cy="457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Family Man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05696" y="3127534"/>
            <a:ext cx="30752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Franklin Templeton Investments, 2001-2003</a:t>
            </a:r>
          </a:p>
          <a:p>
            <a:r>
              <a:rPr lang="en-US" sz="1100" dirty="0"/>
              <a:t>JMP Securities, Agency Trading Group, 2004-2009</a:t>
            </a:r>
          </a:p>
          <a:p>
            <a:r>
              <a:rPr lang="en-US" sz="1100" b="1" dirty="0"/>
              <a:t>Housing Research Center, Diamond Crest Capital</a:t>
            </a:r>
            <a:r>
              <a:rPr lang="en-US" sz="1100" dirty="0"/>
              <a:t>, </a:t>
            </a:r>
          </a:p>
          <a:p>
            <a:r>
              <a:rPr lang="en-US" sz="1100" dirty="0"/>
              <a:t>2010 - Present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524" y="1531180"/>
            <a:ext cx="2394925" cy="159162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81000" y="3065043"/>
            <a:ext cx="30392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Born in El Paso, TX 1973. </a:t>
            </a:r>
          </a:p>
          <a:p>
            <a:r>
              <a:rPr lang="en-US" sz="1100" dirty="0"/>
              <a:t>Agape Christian Academy – High School, 1990</a:t>
            </a:r>
          </a:p>
          <a:p>
            <a:r>
              <a:rPr lang="en-US" sz="1100" dirty="0"/>
              <a:t>UTEP – Civil Engineering, Top 10 Senior, 4.0 GPA </a:t>
            </a:r>
          </a:p>
          <a:p>
            <a:r>
              <a:rPr lang="en-US" sz="1100" dirty="0"/>
              <a:t>Stanford University – Masters, 1996, Eng. 2001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3" y="1491595"/>
            <a:ext cx="2505075" cy="1631212"/>
          </a:xfrm>
          <a:prstGeom prst="rect">
            <a:avLst/>
          </a:prstGeom>
        </p:spPr>
      </p:pic>
      <p:sp>
        <p:nvSpPr>
          <p:cNvPr id="19" name="Content Placeholder 18"/>
          <p:cNvSpPr>
            <a:spLocks noGrp="1"/>
          </p:cNvSpPr>
          <p:nvPr>
            <p:ph sz="half" idx="2"/>
          </p:nvPr>
        </p:nvSpPr>
        <p:spPr>
          <a:xfrm>
            <a:off x="6399568" y="3810069"/>
            <a:ext cx="2603807" cy="4111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/>
              <a:t>Support the </a:t>
            </a:r>
            <a:r>
              <a:rPr lang="en-US" sz="2000" b="1" dirty="0" err="1"/>
              <a:t>Comunity</a:t>
            </a:r>
            <a:endParaRPr lang="en-US" sz="20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3597762" y="3236407"/>
            <a:ext cx="24076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Son, Husband, Father, Brother</a:t>
            </a:r>
          </a:p>
        </p:txBody>
      </p:sp>
      <p:sp>
        <p:nvSpPr>
          <p:cNvPr id="21" name="Content Placeholder 18"/>
          <p:cNvSpPr txBox="1">
            <a:spLocks/>
          </p:cNvSpPr>
          <p:nvPr/>
        </p:nvSpPr>
        <p:spPr>
          <a:xfrm>
            <a:off x="3494331" y="3602952"/>
            <a:ext cx="2721462" cy="5880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000" b="1" dirty="0"/>
              <a:t>Teach Financial Freedom &amp; Success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79062" y="5822385"/>
            <a:ext cx="276493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/>
              <a:t>Dare to Dream Foundation</a:t>
            </a:r>
          </a:p>
          <a:p>
            <a:r>
              <a:rPr lang="en-US" sz="1100" dirty="0"/>
              <a:t>Great Commission, Compassionate Capitalism, Help Poor Children, Education,</a:t>
            </a:r>
          </a:p>
          <a:p>
            <a:r>
              <a:rPr lang="en-US" sz="1100" dirty="0"/>
              <a:t>Personal Motto – “Dare to Dream!”</a:t>
            </a:r>
          </a:p>
          <a:p>
            <a:endParaRPr lang="en-US" sz="1100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618" y="4190999"/>
            <a:ext cx="2175182" cy="1631387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486412" y="5909177"/>
            <a:ext cx="25418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Finance &amp; Investments, Personal Development, Exotic Cars, Travel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562" y="4274213"/>
            <a:ext cx="2986850" cy="160705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3" y="4312466"/>
            <a:ext cx="2405435" cy="159671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CB6DCEB-1CEB-46E3-8728-DC580C4E3EA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221"/>
            <a:ext cx="1981200" cy="1030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35377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r>
              <a:rPr lang="en-US" b="1" dirty="0"/>
              <a:t>Our Seminars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257800"/>
          </a:xfrm>
        </p:spPr>
        <p:txBody>
          <a:bodyPr>
            <a:normAutofit/>
          </a:bodyPr>
          <a:lstStyle/>
          <a:p>
            <a:r>
              <a:rPr lang="en-US" dirty="0"/>
              <a:t>Our purpose and principal tool is Financial Education thru seminars.</a:t>
            </a:r>
          </a:p>
          <a:p>
            <a:r>
              <a:rPr lang="en-US" dirty="0"/>
              <a:t>1.) Financial Freedom Seminar</a:t>
            </a:r>
          </a:p>
          <a:p>
            <a:r>
              <a:rPr lang="en-US" dirty="0"/>
              <a:t>2.) Financial Security Seminar</a:t>
            </a:r>
          </a:p>
          <a:p>
            <a:r>
              <a:rPr lang="en-US" dirty="0"/>
              <a:t>3.) University of Success</a:t>
            </a:r>
          </a:p>
          <a:p>
            <a:r>
              <a:rPr lang="en-US" dirty="0"/>
              <a:t>4.) Annual Success Conference Cruise – </a:t>
            </a:r>
          </a:p>
          <a:p>
            <a:pPr marL="0" indent="0">
              <a:buNone/>
            </a:pPr>
            <a:r>
              <a:rPr lang="en-US" dirty="0"/>
              <a:t>         The Secret Formula of Success </a:t>
            </a:r>
          </a:p>
          <a:p>
            <a:r>
              <a:rPr lang="en-US" dirty="0"/>
              <a:t>5.) Wall Street Investments Seminar – </a:t>
            </a:r>
          </a:p>
          <a:p>
            <a:pPr marL="0" indent="0">
              <a:buNone/>
            </a:pPr>
            <a:r>
              <a:rPr lang="en-US" dirty="0"/>
              <a:t>         Stocks and Options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975FDD-F5A9-46F9-9731-7885DCC864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81200" cy="1030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0240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/>
              <a:t>Participants in Seminars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4563"/>
          </a:xfrm>
        </p:spPr>
        <p:txBody>
          <a:bodyPr>
            <a:normAutofit/>
          </a:bodyPr>
          <a:lstStyle/>
          <a:p>
            <a:r>
              <a:rPr lang="en-US" sz="2800" dirty="0"/>
              <a:t>Financial Freedom: 600 -&gt; 2018 Goal: 10,000+</a:t>
            </a:r>
          </a:p>
          <a:p>
            <a:r>
              <a:rPr lang="en-US" sz="2800" dirty="0"/>
              <a:t>Financial Security: 200 -&gt; 2018 Goal: 500</a:t>
            </a:r>
          </a:p>
          <a:p>
            <a:r>
              <a:rPr lang="en-US" sz="2800" dirty="0"/>
              <a:t>University of Success: 40 -&gt; 2018 Goal: 100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075" y="3429000"/>
            <a:ext cx="6731000" cy="305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E13BE20-5267-4B4A-8FCE-B24C7079BA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81200" cy="1030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8436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28600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/>
              <a:t>INTRODUCTION:  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1219200"/>
            <a:ext cx="6629400" cy="1371600"/>
          </a:xfrm>
        </p:spPr>
        <p:txBody>
          <a:bodyPr>
            <a:normAutofit/>
          </a:bodyPr>
          <a:lstStyle/>
          <a:p>
            <a:r>
              <a:rPr lang="es-ES" sz="4000" b="1" dirty="0"/>
              <a:t>WHAT HAPPENED TO THE AMERICAN DREAM?</a:t>
            </a:r>
            <a:endParaRPr lang="en-US" sz="4000" dirty="0"/>
          </a:p>
        </p:txBody>
      </p:sp>
      <p:pic>
        <p:nvPicPr>
          <p:cNvPr id="4" name="Picture 3" descr="american dream is ov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53000" y="3048000"/>
            <a:ext cx="3962400" cy="2641600"/>
          </a:xfrm>
          <a:prstGeom prst="rect">
            <a:avLst/>
          </a:prstGeom>
        </p:spPr>
      </p:pic>
      <p:pic>
        <p:nvPicPr>
          <p:cNvPr id="5" name="Picture 4" descr="03-American-Dream-word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2895600"/>
            <a:ext cx="4092148" cy="2771775"/>
          </a:xfrm>
          <a:prstGeom prst="rect">
            <a:avLst/>
          </a:prstGeom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381000" y="5943600"/>
            <a:ext cx="40386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s-ES" sz="4000" b="1" dirty="0">
                <a:solidFill>
                  <a:schemeClr val="tx1">
                    <a:tint val="75000"/>
                  </a:schemeClr>
                </a:solidFill>
              </a:rPr>
              <a:t>¿</a:t>
            </a:r>
            <a:r>
              <a:rPr lang="en-US" sz="4000" b="1" dirty="0">
                <a:solidFill>
                  <a:schemeClr val="tx1">
                    <a:tint val="75000"/>
                  </a:schemeClr>
                </a:solidFill>
              </a:rPr>
              <a:t>Is it still alive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4724400" y="5943600"/>
            <a:ext cx="40386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s-ES" sz="4000" b="1" dirty="0">
                <a:solidFill>
                  <a:schemeClr val="tx1">
                    <a:tint val="75000"/>
                  </a:schemeClr>
                </a:solidFill>
              </a:rPr>
              <a:t>¿</a:t>
            </a:r>
            <a:r>
              <a:rPr lang="en-US" sz="4000" b="1" dirty="0">
                <a:solidFill>
                  <a:schemeClr val="tx1">
                    <a:tint val="75000"/>
                  </a:schemeClr>
                </a:solidFill>
              </a:rPr>
              <a:t>Or is it over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2B729A4-4548-460D-8A61-39005C07F5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81200" cy="1030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68790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990600"/>
          </a:xfrm>
        </p:spPr>
        <p:txBody>
          <a:bodyPr>
            <a:normAutofit/>
          </a:bodyPr>
          <a:lstStyle/>
          <a:p>
            <a:r>
              <a:rPr lang="en-US" b="1" dirty="0"/>
              <a:t>THE AMERICAN DREAM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1333500" y="5943599"/>
            <a:ext cx="6400800" cy="1000727"/>
          </a:xfrm>
        </p:spPr>
        <p:txBody>
          <a:bodyPr>
            <a:normAutofit lnSpcReduction="10000"/>
          </a:bodyPr>
          <a:lstStyle/>
          <a:p>
            <a:r>
              <a:rPr lang="es-ES" sz="2800" b="1" dirty="0"/>
              <a:t>Be </a:t>
            </a:r>
            <a:r>
              <a:rPr lang="es-ES" sz="2800" b="1" dirty="0" err="1"/>
              <a:t>Successful</a:t>
            </a:r>
            <a:r>
              <a:rPr lang="es-ES" sz="2800" b="1" dirty="0"/>
              <a:t> in </a:t>
            </a:r>
            <a:r>
              <a:rPr lang="es-ES" sz="2800" b="1" dirty="0" err="1"/>
              <a:t>Life</a:t>
            </a:r>
            <a:r>
              <a:rPr lang="es-ES" sz="2800" b="1" dirty="0"/>
              <a:t> and </a:t>
            </a:r>
          </a:p>
          <a:p>
            <a:r>
              <a:rPr lang="es-ES" sz="2800" b="1" dirty="0"/>
              <a:t>Be </a:t>
            </a:r>
            <a:r>
              <a:rPr lang="es-ES" sz="2800" b="1" dirty="0" err="1"/>
              <a:t>Financially</a:t>
            </a:r>
            <a:r>
              <a:rPr lang="es-ES" sz="2800" b="1" dirty="0"/>
              <a:t> Free!</a:t>
            </a:r>
            <a:endParaRPr lang="en-US" sz="2800" dirty="0"/>
          </a:p>
        </p:txBody>
      </p:sp>
      <p:pic>
        <p:nvPicPr>
          <p:cNvPr id="9" name="Picture 8" descr="gold-and-money-877 - Copy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2000" y="1066800"/>
            <a:ext cx="2743200" cy="1905000"/>
          </a:xfrm>
          <a:prstGeom prst="rect">
            <a:avLst/>
          </a:prstGeom>
        </p:spPr>
      </p:pic>
      <p:pic>
        <p:nvPicPr>
          <p:cNvPr id="11" name="Picture 10" descr="dream home and car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10200" y="1066800"/>
            <a:ext cx="2743200" cy="1728787"/>
          </a:xfrm>
          <a:prstGeom prst="rect">
            <a:avLst/>
          </a:prstGeom>
        </p:spPr>
      </p:pic>
      <p:pic>
        <p:nvPicPr>
          <p:cNvPr id="12" name="Content Placeholder 6" descr="Beach-Holidays.jpg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38800" y="3657600"/>
            <a:ext cx="2610387" cy="1752600"/>
          </a:xfrm>
          <a:prstGeom prst="rect">
            <a:avLst/>
          </a:prstGeom>
        </p:spPr>
      </p:pic>
      <p:pic>
        <p:nvPicPr>
          <p:cNvPr id="13" name="Picture 12" descr="Life-Insurance-Policies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24200" y="2438400"/>
            <a:ext cx="2610096" cy="1731875"/>
          </a:xfrm>
          <a:prstGeom prst="rect">
            <a:avLst/>
          </a:prstGeom>
        </p:spPr>
      </p:pic>
      <p:pic>
        <p:nvPicPr>
          <p:cNvPr id="10" name="Picture 9" descr="family-psychology.jp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62000" y="3657600"/>
            <a:ext cx="2819400" cy="18288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105400" y="5410200"/>
            <a:ext cx="3143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/>
              <a:t>Enjoy a Pleasant Retirement </a:t>
            </a:r>
          </a:p>
          <a:p>
            <a:pPr algn="r"/>
            <a:r>
              <a:rPr lang="en-US" b="1" dirty="0"/>
              <a:t>Without Worrying about $$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72200" y="2743200"/>
            <a:ext cx="198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/>
              <a:t>Buy the House and Car of Your Dreams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2000" y="5486400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Give Your Family a Better Life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810000" y="3810000"/>
            <a:ext cx="1447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Protect </a:t>
            </a:r>
          </a:p>
          <a:p>
            <a:pPr algn="ctr"/>
            <a:r>
              <a:rPr lang="en-US" b="1" dirty="0"/>
              <a:t>Your Loved Ones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62000" y="297180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Enjoy Financial Freedom &amp; Success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0CAD00E-AE48-41A2-9406-DBFEE1C5337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00200" cy="83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48248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5701</TotalTime>
  <Words>1737</Words>
  <Application>Microsoft Office PowerPoint</Application>
  <PresentationFormat>On-screen Show (4:3)</PresentationFormat>
  <Paragraphs>217</Paragraphs>
  <Slides>29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Courier New</vt:lpstr>
      <vt:lpstr>Office Theme</vt:lpstr>
      <vt:lpstr>By</vt:lpstr>
      <vt:lpstr>Financial Freedom &amp; Success Institute</vt:lpstr>
      <vt:lpstr>How it All Began?</vt:lpstr>
      <vt:lpstr>After 20 Years of Study</vt:lpstr>
      <vt:lpstr>¿Who is Alex Barrón? Christian Capitalist</vt:lpstr>
      <vt:lpstr>Our Seminars </vt:lpstr>
      <vt:lpstr>Participants in Seminars</vt:lpstr>
      <vt:lpstr>INTRODUCTION:   </vt:lpstr>
      <vt:lpstr>THE AMERICAN DREAM</vt:lpstr>
      <vt:lpstr>THE SAD REALITY Is this what the American Dream is all about?</vt:lpstr>
      <vt:lpstr>The Great Social Problem</vt:lpstr>
      <vt:lpstr>The Great Social Problem</vt:lpstr>
      <vt:lpstr>The Great Social Problem</vt:lpstr>
      <vt:lpstr>The Great Social Problem</vt:lpstr>
      <vt:lpstr>Too Many Financial Problems</vt:lpstr>
      <vt:lpstr>The Cost of Socio-Economic Ignorance</vt:lpstr>
      <vt:lpstr>The Solution: Moral and Financial Education and Personal Development</vt:lpstr>
      <vt:lpstr>Our Vision</vt:lpstr>
      <vt:lpstr>God Wants Your to Prosper, and Be in Health Even as Your Soul Prospers</vt:lpstr>
      <vt:lpstr>Our Mission</vt:lpstr>
      <vt:lpstr>Our Mission (cont.)</vt:lpstr>
      <vt:lpstr>Our Dream and Our Desire</vt:lpstr>
      <vt:lpstr>Our Goals</vt:lpstr>
      <vt:lpstr>Moment of Reflection ¿WHY Are You Here?</vt:lpstr>
      <vt:lpstr>Are you Interested?  Or Committed?</vt:lpstr>
      <vt:lpstr>¿What Would You  Trade Your Life For?</vt:lpstr>
      <vt:lpstr>¿Are You Ready for Financial Freedom?</vt:lpstr>
      <vt:lpstr>What Will You Decide?</vt:lpstr>
      <vt:lpstr>¿Questions? ¿Comments?</vt:lpstr>
    </vt:vector>
  </TitlesOfParts>
  <Company>Multiple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Financial Freedom 101 Seminar</dc:title>
  <dc:creator>abarron</dc:creator>
  <cp:lastModifiedBy>Alex Barron</cp:lastModifiedBy>
  <cp:revision>219</cp:revision>
  <cp:lastPrinted>2017-10-28T21:01:33Z</cp:lastPrinted>
  <dcterms:created xsi:type="dcterms:W3CDTF">2012-01-28T06:48:17Z</dcterms:created>
  <dcterms:modified xsi:type="dcterms:W3CDTF">2018-05-30T23:54:59Z</dcterms:modified>
</cp:coreProperties>
</file>