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50" r:id="rId2"/>
    <p:sldId id="335" r:id="rId3"/>
    <p:sldId id="345" r:id="rId4"/>
    <p:sldId id="349" r:id="rId5"/>
    <p:sldId id="338" r:id="rId6"/>
    <p:sldId id="336" r:id="rId7"/>
    <p:sldId id="337" r:id="rId8"/>
    <p:sldId id="339" r:id="rId9"/>
    <p:sldId id="340" r:id="rId10"/>
    <p:sldId id="341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1" r:id="rId23"/>
    <p:sldId id="330" r:id="rId24"/>
    <p:sldId id="342" r:id="rId25"/>
    <p:sldId id="347" r:id="rId26"/>
    <p:sldId id="348" r:id="rId27"/>
    <p:sldId id="343" r:id="rId28"/>
    <p:sldId id="344" r:id="rId29"/>
    <p:sldId id="346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36" y="0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36" y="8830627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C3E14-D351-4955-A275-17B9F5A1A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9330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36" y="0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16108"/>
            <a:ext cx="5608636" cy="4182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36" y="8830627"/>
            <a:ext cx="3037682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6D8C6-31D5-45B3-B6A9-64E87E5F8D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22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D8C6-31D5-45B3-B6A9-64E87E5F8D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36D8C6-31D5-45B3-B6A9-64E87E5F8D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65E-8984-4B2D-8EAB-DAB4EE628FEC}" type="datetime1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917-B44C-4CC7-8FAB-AD519586504B}" type="datetime1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FF12-27C4-4199-842C-8D1902FDF073}" type="datetime1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C4C-3160-40B1-9D6D-07A955B186D0}" type="datetime1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52DB-C3A5-4A68-8413-D4E658136DB4}" type="datetime1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6C01-ED84-4625-9425-E81AA196092C}" type="datetime1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1685-17F5-409D-877C-2E7D9B69A474}" type="datetime1">
              <a:rPr lang="en-US" smtClean="0"/>
              <a:pPr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D321-6E58-49B2-8E9D-76185AF26AD8}" type="datetime1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5562-5773-4541-993D-948DB7505667}" type="datetime1">
              <a:rPr lang="en-US" smtClean="0"/>
              <a:pPr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B8F9-F63B-4A11-AE8E-6C80C0C94210}" type="datetime1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37F6-861D-4583-BBFE-871A61E2FFF4}" type="datetime1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E770-F9F8-4E8B-9D03-9E4028AAD8F1}" type="datetime1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Alex Barrón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aretoprosper1/" TargetMode="External"/><Relationship Id="rId2" Type="http://schemas.openxmlformats.org/officeDocument/2006/relationships/hyperlink" Target="http://www.atreveteaprospera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seminars@financial-freedom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5447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/>
              <a:t>By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607" y="6035675"/>
            <a:ext cx="6400800" cy="914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Alex Barrón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007" y="148252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Financial Freedom &amp; Success Institute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Presents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2018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602CB7-609F-4B0B-89AA-DAA61CB17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1111"/>
            <a:ext cx="1676401" cy="1676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882935-B52A-4721-ACA7-66B743E74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44" y="2667000"/>
            <a:ext cx="3978281" cy="20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5342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THE SAD REALITY</a:t>
            </a:r>
            <a:br>
              <a:rPr lang="es-ES" b="1" dirty="0"/>
            </a:br>
            <a:r>
              <a:rPr lang="es-ES" sz="4000" b="1" dirty="0" err="1"/>
              <a:t>Is</a:t>
            </a:r>
            <a:r>
              <a:rPr lang="es-ES" sz="4000" b="1" dirty="0"/>
              <a:t> </a:t>
            </a:r>
            <a:r>
              <a:rPr lang="es-ES" sz="4000" b="1" dirty="0" err="1"/>
              <a:t>this</a:t>
            </a:r>
            <a:r>
              <a:rPr lang="es-ES" sz="4000" b="1" dirty="0"/>
              <a:t> </a:t>
            </a:r>
            <a:r>
              <a:rPr lang="es-ES" sz="4000" b="1" dirty="0" err="1"/>
              <a:t>what</a:t>
            </a:r>
            <a:r>
              <a:rPr lang="es-ES" sz="4000" b="1" dirty="0"/>
              <a:t> </a:t>
            </a:r>
            <a:r>
              <a:rPr lang="es-ES" sz="4000" b="1" dirty="0" err="1"/>
              <a:t>the</a:t>
            </a:r>
            <a:r>
              <a:rPr lang="es-ES" sz="4000" b="1" dirty="0"/>
              <a:t> </a:t>
            </a:r>
            <a:r>
              <a:rPr lang="en-US" sz="4000" b="1" dirty="0"/>
              <a:t>American Dream is all about?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600" y="1569891"/>
            <a:ext cx="1944254" cy="6397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/>
              <a:t>The Rat Race?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8601" y="4114801"/>
            <a:ext cx="3030246" cy="609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ES" dirty="0"/>
              <a:t>S</a:t>
            </a:r>
            <a:r>
              <a:rPr lang="en-US" dirty="0" err="1"/>
              <a:t>tressed</a:t>
            </a:r>
            <a:r>
              <a:rPr lang="en-US" dirty="0"/>
              <a:t> about Finances?</a:t>
            </a:r>
          </a:p>
        </p:txBody>
      </p:sp>
      <p:pic>
        <p:nvPicPr>
          <p:cNvPr id="8" name="Content Placeholder 7" descr="debt-slave.jpg"/>
          <p:cNvPicPr>
            <a:picLocks noGr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43601" y="2414008"/>
            <a:ext cx="2514600" cy="1496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2297"/>
            <a:ext cx="2853602" cy="1729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0" y="2209653"/>
            <a:ext cx="1465958" cy="1905001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457200" y="1569891"/>
            <a:ext cx="2285999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Education Costs Too Much?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867401" y="1676400"/>
            <a:ext cx="25908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Enough</a:t>
            </a:r>
            <a:r>
              <a:rPr lang="es-ES" dirty="0"/>
              <a:t> Money</a:t>
            </a:r>
            <a:r>
              <a:rPr lang="en-US" dirty="0"/>
              <a:t>?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3367344" y="4148601"/>
            <a:ext cx="2543175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Investments Are Not Working?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08707"/>
            <a:ext cx="2590800" cy="1728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44" y="4722297"/>
            <a:ext cx="2543175" cy="1714500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62" y="2211127"/>
            <a:ext cx="1923304" cy="1903527"/>
          </a:xfrm>
        </p:spPr>
      </p:pic>
      <p:sp>
        <p:nvSpPr>
          <p:cNvPr id="17" name="Text Placeholder 4"/>
          <p:cNvSpPr txBox="1">
            <a:spLocks/>
          </p:cNvSpPr>
          <p:nvPr/>
        </p:nvSpPr>
        <p:spPr>
          <a:xfrm>
            <a:off x="6172200" y="4008144"/>
            <a:ext cx="2743199" cy="7500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err="1"/>
              <a:t>Worried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Having</a:t>
            </a:r>
            <a:r>
              <a:rPr lang="es-ES" dirty="0"/>
              <a:t> </a:t>
            </a:r>
            <a:r>
              <a:rPr lang="es-ES" dirty="0" err="1"/>
              <a:t>Enough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Retirement</a:t>
            </a:r>
            <a:r>
              <a:rPr lang="en-US" dirty="0"/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77805A-AA31-4965-8B5C-41EBE1D7CF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854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/>
              <a:t>The Great Social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/>
              <a:t>Many of the institutions we trusted in have let us down: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Families</a:t>
            </a:r>
            <a:r>
              <a:rPr lang="en-US" dirty="0"/>
              <a:t> – The family should be the bedrock of every nation. Today many families are “broken” – mothers work and fathers are absent. There is not enough money.</a:t>
            </a:r>
          </a:p>
        </p:txBody>
      </p:sp>
      <p:pic>
        <p:nvPicPr>
          <p:cNvPr id="5" name="Picture 4" descr="broken fami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343400"/>
            <a:ext cx="3257332" cy="2174748"/>
          </a:xfrm>
          <a:prstGeom prst="rect">
            <a:avLst/>
          </a:prstGeom>
        </p:spPr>
      </p:pic>
      <p:pic>
        <p:nvPicPr>
          <p:cNvPr id="6" name="Picture 5" descr="couple-worry-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343400"/>
            <a:ext cx="3962400" cy="2160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C94416-E2FC-454A-A780-6D7C7DB8D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147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978"/>
            <a:ext cx="8229600" cy="1143000"/>
          </a:xfrm>
        </p:spPr>
        <p:txBody>
          <a:bodyPr/>
          <a:lstStyle/>
          <a:p>
            <a:r>
              <a:rPr lang="en-US" b="1" dirty="0"/>
              <a:t>The Great Social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59917" cy="2590800"/>
          </a:xfrm>
        </p:spPr>
        <p:txBody>
          <a:bodyPr>
            <a:normAutofit/>
          </a:bodyPr>
          <a:lstStyle/>
          <a:p>
            <a:r>
              <a:rPr lang="en-US" dirty="0"/>
              <a:t>Many of the institutions we trusted in have let us down: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Churches</a:t>
            </a:r>
            <a:r>
              <a:rPr lang="en-US" dirty="0"/>
              <a:t> – Many churches do not teach right vs wrong. Many leaders do not lead moral lives. Too much emphasis on money. People no longer believe in God. </a:t>
            </a:r>
          </a:p>
        </p:txBody>
      </p:sp>
      <p:pic>
        <p:nvPicPr>
          <p:cNvPr id="5" name="Picture 4" descr="right wr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114800"/>
            <a:ext cx="4114800" cy="2304288"/>
          </a:xfrm>
          <a:prstGeom prst="rect">
            <a:avLst/>
          </a:prstGeom>
        </p:spPr>
      </p:pic>
      <p:pic>
        <p:nvPicPr>
          <p:cNvPr id="6" name="Picture 5" descr="preachers 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14800"/>
            <a:ext cx="4064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55EAF5-CD91-45E4-BBA7-CC2351576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021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/>
              <a:t>The Great Social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/>
              <a:t>Many of the institutions we trusted in have let us down: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Schools</a:t>
            </a:r>
            <a:r>
              <a:rPr lang="en-US" dirty="0"/>
              <a:t> – Schools do not educate. What they teach is not practical. Tuition is expensive and going higher. There are few jobs and most don’t pay well.</a:t>
            </a:r>
          </a:p>
        </p:txBody>
      </p:sp>
      <p:pic>
        <p:nvPicPr>
          <p:cNvPr id="5" name="Picture 4" descr="chart-wage-tuition3.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4195" y="4191000"/>
            <a:ext cx="4268580" cy="2543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8E32BB-8186-44A8-854D-ADA3A832D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815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/>
              <a:t>The Great Social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/>
              <a:t>Many of the institutions we trusted in have let us down: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Government</a:t>
            </a:r>
            <a:r>
              <a:rPr lang="en-US" dirty="0"/>
              <a:t> – There is no justice. Too much corruption. They charge unfair taxes. They spend ineptly. They put us in debt. They teach socialism. They Buy votes.</a:t>
            </a:r>
          </a:p>
        </p:txBody>
      </p:sp>
      <p:pic>
        <p:nvPicPr>
          <p:cNvPr id="5" name="Picture 4" descr="government-debt-spe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495800"/>
            <a:ext cx="3549923" cy="1995487"/>
          </a:xfrm>
          <a:prstGeom prst="rect">
            <a:avLst/>
          </a:prstGeom>
        </p:spPr>
      </p:pic>
      <p:pic>
        <p:nvPicPr>
          <p:cNvPr id="6" name="Picture 5" descr="US-national-debt1980-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962400"/>
            <a:ext cx="3671349" cy="2609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BDC07-2A36-4750-ADC4-DAAF432D2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268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Too Many Financial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Few Jobs and they don’t pay well</a:t>
            </a:r>
          </a:p>
          <a:p>
            <a:r>
              <a:rPr lang="en-US" dirty="0"/>
              <a:t>Not enough to pay for Education</a:t>
            </a:r>
          </a:p>
          <a:p>
            <a:r>
              <a:rPr lang="en-US" dirty="0"/>
              <a:t>Not enough to pay for everything</a:t>
            </a:r>
          </a:p>
          <a:p>
            <a:r>
              <a:rPr lang="en-US" dirty="0"/>
              <a:t>Everyone is in Debt</a:t>
            </a:r>
          </a:p>
          <a:p>
            <a:r>
              <a:rPr lang="en-US" dirty="0"/>
              <a:t>Not enough to save for retirement</a:t>
            </a:r>
          </a:p>
          <a:p>
            <a:r>
              <a:rPr lang="en-US" dirty="0"/>
              <a:t>Stock market goes up and down</a:t>
            </a:r>
          </a:p>
          <a:p>
            <a:r>
              <a:rPr lang="en-US" dirty="0"/>
              <a:t>Traditional Financial Advice Does Not Work</a:t>
            </a:r>
          </a:p>
          <a:p>
            <a:r>
              <a:rPr lang="en-US" dirty="0"/>
              <a:t>How Can We Make the Most of Money???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05A28-18CE-46AA-BB73-EB2D6CE9C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727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The Cost of Socio-Economic Ignorance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People suffer due to corruption, but even more due to social and economic ignorance.</a:t>
            </a:r>
          </a:p>
          <a:p>
            <a:r>
              <a:rPr lang="en-US" dirty="0"/>
              <a:t>Due to the ignorance people vote for politicians with socialist mindsets who promise that government is the solution to their problems. </a:t>
            </a:r>
          </a:p>
          <a:p>
            <a:r>
              <a:rPr lang="en-US" dirty="0"/>
              <a:t>The more the government gets involved in people’s lives, the less Freedom there is.</a:t>
            </a:r>
          </a:p>
          <a:p>
            <a:r>
              <a:rPr lang="en-US" dirty="0"/>
              <a:t>Government now controls </a:t>
            </a:r>
          </a:p>
          <a:p>
            <a:pPr lvl="1"/>
            <a:r>
              <a:rPr lang="en-US" dirty="0"/>
              <a:t>Education, Commerce, Defense, Healthcare, Social Security, Agriculture, Banks, Social Help </a:t>
            </a:r>
          </a:p>
          <a:p>
            <a:r>
              <a:rPr lang="en-US" dirty="0"/>
              <a:t>The result is: </a:t>
            </a:r>
          </a:p>
          <a:p>
            <a:pPr lvl="1"/>
            <a:r>
              <a:rPr lang="en-US" dirty="0"/>
              <a:t>Socialist Mindset, Poverty, Wars, Abortion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5DA62-9A8E-4753-B87C-C17D4F7F8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038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0CA8C3-17C4-4949-AB65-00296F77E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The Solution: Moral and Financial Education and Personal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world needs hope.  The Bible says God wants you to prosper:</a:t>
            </a:r>
          </a:p>
          <a:p>
            <a:r>
              <a:rPr lang="en-US" i="1" dirty="0">
                <a:solidFill>
                  <a:srgbClr val="0000FF"/>
                </a:solidFill>
              </a:rPr>
              <a:t>“Beloved I desire that you prosper in all things, and be in health, even as your soul prospers.” 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0000FF"/>
                </a:solidFill>
              </a:rPr>
              <a:t>– 3 John 2</a:t>
            </a:r>
          </a:p>
          <a:p>
            <a:r>
              <a:rPr lang="en-US" dirty="0"/>
              <a:t>Our solution is to </a:t>
            </a:r>
            <a:r>
              <a:rPr lang="en-US" b="1" dirty="0"/>
              <a:t>Create Prosperity </a:t>
            </a:r>
            <a:r>
              <a:rPr lang="en-US" dirty="0"/>
              <a:t>through </a:t>
            </a:r>
            <a:r>
              <a:rPr lang="en-US" b="1" dirty="0"/>
              <a:t>Financial and Moral Education</a:t>
            </a:r>
            <a:r>
              <a:rPr lang="en-US" dirty="0"/>
              <a:t>, and through </a:t>
            </a:r>
            <a:r>
              <a:rPr lang="en-US" b="1" dirty="0"/>
              <a:t>Personal Development </a:t>
            </a:r>
            <a:r>
              <a:rPr lang="en-US" dirty="0"/>
              <a:t>– This will result in a new mindset and a positive attitude.</a:t>
            </a:r>
          </a:p>
          <a:p>
            <a:r>
              <a:rPr lang="en-US" dirty="0"/>
              <a:t>We believe by sharing a positive message that is practical, logical and moral we can take control of our minds and our own finances and can change the world one person at a time – this will result in Personal Prosperity, Greater Happiness and Financial Freedom. </a:t>
            </a:r>
          </a:p>
        </p:txBody>
      </p:sp>
    </p:spTree>
    <p:extLst>
      <p:ext uri="{BB962C8B-B14F-4D97-AF65-F5344CB8AC3E}">
        <p14:creationId xmlns:p14="http://schemas.microsoft.com/office/powerpoint/2010/main" val="2241116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c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648200"/>
            <a:ext cx="426720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Our Vision at Financial Freedom &amp; Success Institute is to be light in a dark world. Our vision is to create an army of people who are debt free,</a:t>
            </a:r>
            <a:r>
              <a:rPr lang="es-ES" dirty="0"/>
              <a:t> </a:t>
            </a:r>
            <a:r>
              <a:rPr lang="es-ES" dirty="0" err="1"/>
              <a:t>prosperous</a:t>
            </a:r>
            <a:r>
              <a:rPr lang="es-ES" dirty="0"/>
              <a:t> and </a:t>
            </a:r>
            <a:r>
              <a:rPr lang="es-ES" dirty="0" err="1"/>
              <a:t>successful</a:t>
            </a:r>
            <a:r>
              <a:rPr lang="es-ES" dirty="0"/>
              <a:t> - </a:t>
            </a:r>
            <a:r>
              <a:rPr lang="es-ES" dirty="0" err="1"/>
              <a:t>willing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serve</a:t>
            </a:r>
            <a:r>
              <a:rPr lang="es-ES" dirty="0"/>
              <a:t> </a:t>
            </a:r>
            <a:r>
              <a:rPr lang="es-ES" dirty="0" err="1"/>
              <a:t>others</a:t>
            </a:r>
            <a:r>
              <a:rPr lang="es-ES" dirty="0"/>
              <a:t> </a:t>
            </a:r>
            <a:r>
              <a:rPr lang="es-ES" dirty="0" err="1"/>
              <a:t>without</a:t>
            </a:r>
            <a:r>
              <a:rPr lang="es-ES" dirty="0"/>
              <a:t> </a:t>
            </a:r>
            <a:r>
              <a:rPr lang="es-ES" dirty="0" err="1"/>
              <a:t>borders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limits</a:t>
            </a:r>
            <a:r>
              <a:rPr lang="es-ES" dirty="0"/>
              <a:t>. </a:t>
            </a:r>
          </a:p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believe</a:t>
            </a:r>
            <a:r>
              <a:rPr lang="es-ES" dirty="0"/>
              <a:t> a free and </a:t>
            </a:r>
            <a:r>
              <a:rPr lang="es-ES" dirty="0" err="1"/>
              <a:t>prosperous</a:t>
            </a:r>
            <a:r>
              <a:rPr lang="es-ES" dirty="0"/>
              <a:t> </a:t>
            </a:r>
            <a:r>
              <a:rPr lang="es-ES" dirty="0" err="1"/>
              <a:t>society</a:t>
            </a:r>
            <a:r>
              <a:rPr lang="es-ES" dirty="0"/>
              <a:t> can be  </a:t>
            </a:r>
            <a:r>
              <a:rPr lang="es-ES" dirty="0" err="1"/>
              <a:t>generous</a:t>
            </a:r>
            <a:r>
              <a:rPr lang="es-ES" dirty="0"/>
              <a:t> and can </a:t>
            </a:r>
            <a:r>
              <a:rPr lang="es-ES" dirty="0" err="1"/>
              <a:t>accomplish</a:t>
            </a:r>
            <a:r>
              <a:rPr lang="es-ES" dirty="0"/>
              <a:t> </a:t>
            </a:r>
            <a:r>
              <a:rPr lang="es-ES" dirty="0" err="1"/>
              <a:t>many</a:t>
            </a:r>
            <a:r>
              <a:rPr lang="es-ES" dirty="0"/>
              <a:t> more </a:t>
            </a:r>
            <a:r>
              <a:rPr lang="es-ES" dirty="0" err="1"/>
              <a:t>things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slave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debt</a:t>
            </a:r>
            <a:r>
              <a:rPr lang="es-ES" dirty="0"/>
              <a:t>, </a:t>
            </a:r>
            <a:r>
              <a:rPr lang="es-ES" dirty="0" err="1"/>
              <a:t>poverty</a:t>
            </a:r>
            <a:r>
              <a:rPr lang="es-ES" dirty="0"/>
              <a:t> and </a:t>
            </a:r>
            <a:r>
              <a:rPr lang="es-ES" dirty="0" err="1"/>
              <a:t>consumption</a:t>
            </a:r>
            <a:r>
              <a:rPr lang="es-ES" dirty="0"/>
              <a:t> and </a:t>
            </a:r>
            <a:r>
              <a:rPr lang="es-ES" dirty="0" err="1"/>
              <a:t>selfish</a:t>
            </a:r>
            <a:r>
              <a:rPr lang="es-ES" dirty="0"/>
              <a:t> </a:t>
            </a:r>
            <a:r>
              <a:rPr lang="es-ES" dirty="0" err="1"/>
              <a:t>desires</a:t>
            </a:r>
            <a:r>
              <a:rPr lang="es-ES" dirty="0"/>
              <a:t>. </a:t>
            </a:r>
          </a:p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share </a:t>
            </a:r>
            <a:r>
              <a:rPr lang="es-ES" dirty="0" err="1"/>
              <a:t>financial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    </a:t>
            </a:r>
            <a:r>
              <a:rPr lang="es-ES" dirty="0" err="1"/>
              <a:t>education</a:t>
            </a:r>
            <a:r>
              <a:rPr lang="es-ES" dirty="0"/>
              <a:t>, </a:t>
            </a:r>
            <a:r>
              <a:rPr lang="es-ES" dirty="0" err="1"/>
              <a:t>principles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    living,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laws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    </a:t>
            </a:r>
            <a:r>
              <a:rPr lang="es-ES" dirty="0" err="1"/>
              <a:t>success</a:t>
            </a:r>
            <a:r>
              <a:rPr lang="es-ES" dirty="0"/>
              <a:t> in </a:t>
            </a:r>
            <a:r>
              <a:rPr lang="es-ES" dirty="0" err="1"/>
              <a:t>life</a:t>
            </a:r>
            <a:r>
              <a:rPr lang="es-ES" dirty="0"/>
              <a:t>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430DA-E9A0-44CE-B728-CBC8801AB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933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God Wants Your to Prosper, and Be in Health Even as Your Soul Prospers</a:t>
            </a:r>
          </a:p>
        </p:txBody>
      </p:sp>
      <p:sp>
        <p:nvSpPr>
          <p:cNvPr id="3" name="Oval 2"/>
          <p:cNvSpPr/>
          <p:nvPr/>
        </p:nvSpPr>
        <p:spPr>
          <a:xfrm>
            <a:off x="1676400" y="1524000"/>
            <a:ext cx="5943600" cy="533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05200" y="3200400"/>
            <a:ext cx="2133600" cy="2057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14800" y="3733800"/>
            <a:ext cx="9906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46482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3352800"/>
            <a:ext cx="26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PERSONAL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86400" y="2514600"/>
            <a:ext cx="14478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133600" y="2819400"/>
            <a:ext cx="1524000" cy="9143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4"/>
          </p:cNvCxnSpPr>
          <p:nvPr/>
        </p:nvCxnSpPr>
        <p:spPr>
          <a:xfrm flipH="1" flipV="1">
            <a:off x="4572000" y="5257802"/>
            <a:ext cx="76200" cy="1600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48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PROSPERITY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7600" y="5410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HEALTH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2400" y="1066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SOUL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2971800" y="1981200"/>
            <a:ext cx="99060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038600" y="1600200"/>
            <a:ext cx="38100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81600" y="1905000"/>
            <a:ext cx="91440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00600" y="1600200"/>
            <a:ext cx="30480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3880366" y="22156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SPIRITUAL</a:t>
            </a:r>
          </a:p>
        </p:txBody>
      </p:sp>
      <p:sp>
        <p:nvSpPr>
          <p:cNvPr id="35" name="TextBox 34"/>
          <p:cNvSpPr txBox="1"/>
          <p:nvPr/>
        </p:nvSpPr>
        <p:spPr>
          <a:xfrm rot="17328615">
            <a:off x="4561114" y="238891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SOCIAL</a:t>
            </a:r>
          </a:p>
        </p:txBody>
      </p:sp>
      <p:sp>
        <p:nvSpPr>
          <p:cNvPr id="36" name="TextBox 35"/>
          <p:cNvSpPr txBox="1"/>
          <p:nvPr/>
        </p:nvSpPr>
        <p:spPr>
          <a:xfrm rot="18640346">
            <a:off x="5221950" y="269452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EDUCATION</a:t>
            </a:r>
          </a:p>
        </p:txBody>
      </p:sp>
      <p:sp>
        <p:nvSpPr>
          <p:cNvPr id="37" name="TextBox 36"/>
          <p:cNvSpPr txBox="1"/>
          <p:nvPr/>
        </p:nvSpPr>
        <p:spPr>
          <a:xfrm rot="3985329">
            <a:off x="3167020" y="238081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RECREATION</a:t>
            </a:r>
          </a:p>
        </p:txBody>
      </p:sp>
      <p:sp>
        <p:nvSpPr>
          <p:cNvPr id="38" name="TextBox 37"/>
          <p:cNvSpPr txBox="1"/>
          <p:nvPr/>
        </p:nvSpPr>
        <p:spPr>
          <a:xfrm rot="2783592">
            <a:off x="2429705" y="274718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PERSONAL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5105400" y="5181600"/>
            <a:ext cx="68580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410200" y="4876800"/>
            <a:ext cx="13716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5638800" y="4495800"/>
            <a:ext cx="190500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638800" y="3581400"/>
            <a:ext cx="19050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20266883">
            <a:off x="5807278" y="33080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MENTAL</a:t>
            </a:r>
          </a:p>
        </p:txBody>
      </p:sp>
      <p:sp>
        <p:nvSpPr>
          <p:cNvPr id="66" name="TextBox 65"/>
          <p:cNvSpPr txBox="1"/>
          <p:nvPr/>
        </p:nvSpPr>
        <p:spPr>
          <a:xfrm rot="21396506">
            <a:off x="6029457" y="408110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IDENTITY</a:t>
            </a:r>
          </a:p>
        </p:txBody>
      </p:sp>
      <p:sp>
        <p:nvSpPr>
          <p:cNvPr id="67" name="TextBox 66"/>
          <p:cNvSpPr txBox="1"/>
          <p:nvPr/>
        </p:nvSpPr>
        <p:spPr>
          <a:xfrm rot="1492414">
            <a:off x="5725523" y="49355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EMOTIONAL</a:t>
            </a:r>
          </a:p>
        </p:txBody>
      </p:sp>
      <p:sp>
        <p:nvSpPr>
          <p:cNvPr id="68" name="TextBox 67"/>
          <p:cNvSpPr txBox="1"/>
          <p:nvPr/>
        </p:nvSpPr>
        <p:spPr>
          <a:xfrm rot="3398097">
            <a:off x="4921595" y="5552973"/>
            <a:ext cx="172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RELATIONSHIPS</a:t>
            </a:r>
          </a:p>
        </p:txBody>
      </p:sp>
      <p:sp>
        <p:nvSpPr>
          <p:cNvPr id="69" name="TextBox 68"/>
          <p:cNvSpPr txBox="1"/>
          <p:nvPr/>
        </p:nvSpPr>
        <p:spPr>
          <a:xfrm rot="4603931">
            <a:off x="4346375" y="582009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PHYSICAL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H="1" flipV="1">
            <a:off x="1676400" y="3886200"/>
            <a:ext cx="18288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828800" y="4572000"/>
            <a:ext cx="17526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" idx="3"/>
            <a:endCxn id="4" idx="3"/>
          </p:cNvCxnSpPr>
          <p:nvPr/>
        </p:nvCxnSpPr>
        <p:spPr>
          <a:xfrm flipV="1">
            <a:off x="2546821" y="4956501"/>
            <a:ext cx="1270838" cy="11203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581400" y="5181600"/>
            <a:ext cx="5334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1492414">
            <a:off x="1915523" y="333535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CAREER</a:t>
            </a:r>
          </a:p>
        </p:txBody>
      </p:sp>
      <p:sp>
        <p:nvSpPr>
          <p:cNvPr id="83" name="TextBox 82"/>
          <p:cNvSpPr txBox="1"/>
          <p:nvPr/>
        </p:nvSpPr>
        <p:spPr>
          <a:xfrm rot="21396506">
            <a:off x="1838457" y="423350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FINANCIAL</a:t>
            </a:r>
          </a:p>
        </p:txBody>
      </p:sp>
      <p:sp>
        <p:nvSpPr>
          <p:cNvPr id="84" name="TextBox 83"/>
          <p:cNvSpPr txBox="1"/>
          <p:nvPr/>
        </p:nvSpPr>
        <p:spPr>
          <a:xfrm rot="19684447">
            <a:off x="2067057" y="507170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BUSINESS</a:t>
            </a:r>
          </a:p>
        </p:txBody>
      </p:sp>
      <p:sp>
        <p:nvSpPr>
          <p:cNvPr id="85" name="TextBox 84"/>
          <p:cNvSpPr txBox="1"/>
          <p:nvPr/>
        </p:nvSpPr>
        <p:spPr>
          <a:xfrm rot="16618989">
            <a:off x="3509806" y="589031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GIVE</a:t>
            </a:r>
          </a:p>
        </p:txBody>
      </p:sp>
      <p:sp>
        <p:nvSpPr>
          <p:cNvPr id="86" name="TextBox 85"/>
          <p:cNvSpPr txBox="1"/>
          <p:nvPr/>
        </p:nvSpPr>
        <p:spPr>
          <a:xfrm rot="18045746">
            <a:off x="2743455" y="549337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ECONOMIC/POLITICAL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C3CDE2E-5DCD-49F1-B5E2-6828D8422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62" y="6023151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021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848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Financial Freedom &amp; Success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Founded in 2012 by Alex </a:t>
            </a:r>
            <a:r>
              <a:rPr lang="en-US" dirty="0" err="1"/>
              <a:t>Barrón</a:t>
            </a:r>
            <a:endParaRPr lang="en-US" dirty="0"/>
          </a:p>
          <a:p>
            <a:r>
              <a:rPr lang="en-US" dirty="0"/>
              <a:t>Slogan: </a:t>
            </a:r>
            <a:r>
              <a:rPr lang="en-US" i="1" dirty="0"/>
              <a:t>“¡Dare to Prosper!”</a:t>
            </a:r>
          </a:p>
          <a:p>
            <a:r>
              <a:rPr lang="en-US" dirty="0"/>
              <a:t>Web: </a:t>
            </a:r>
            <a:r>
              <a:rPr lang="en-US" dirty="0">
                <a:hlinkClick r:id="rId2"/>
              </a:rPr>
              <a:t>www.daretoprosper.com</a:t>
            </a:r>
            <a:endParaRPr lang="en-US" dirty="0"/>
          </a:p>
          <a:p>
            <a:r>
              <a:rPr lang="en-US" dirty="0"/>
              <a:t>Facebook: </a:t>
            </a:r>
            <a:r>
              <a:rPr lang="en-US" dirty="0">
                <a:hlinkClick r:id="rId3"/>
              </a:rPr>
              <a:t>https://www.facebook.com/daretoprosper1/</a:t>
            </a:r>
            <a:endParaRPr lang="en-US" dirty="0"/>
          </a:p>
          <a:p>
            <a:r>
              <a:rPr lang="en-US" dirty="0"/>
              <a:t>Twitter: @</a:t>
            </a:r>
            <a:r>
              <a:rPr lang="en-US" dirty="0" err="1"/>
              <a:t>daretoprosper</a:t>
            </a:r>
            <a:endParaRPr lang="en-US" dirty="0"/>
          </a:p>
          <a:p>
            <a:r>
              <a:rPr lang="en-US" dirty="0"/>
              <a:t>Telephone: (915) 637-5040</a:t>
            </a:r>
          </a:p>
          <a:p>
            <a:r>
              <a:rPr lang="en-US" dirty="0"/>
              <a:t>Email: </a:t>
            </a:r>
            <a:r>
              <a:rPr lang="en-US" dirty="0">
                <a:hlinkClick r:id="rId4"/>
              </a:rPr>
              <a:t>seminars@financial-freedom.org</a:t>
            </a:r>
            <a:endParaRPr lang="en-US" dirty="0"/>
          </a:p>
          <a:p>
            <a:r>
              <a:rPr lang="en-US" dirty="0"/>
              <a:t>Office: 13 Diamond Crest, El Paso TX 79902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846B9-2601-43D7-814A-E092AD075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86"/>
            <a:ext cx="1981200" cy="10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368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/>
              <a:t>Our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mission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empowering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prosper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changing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way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thinking</a:t>
            </a:r>
            <a:r>
              <a:rPr lang="es-ES" dirty="0"/>
              <a:t>. </a:t>
            </a:r>
          </a:p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teach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universal and eternal </a:t>
            </a:r>
            <a:r>
              <a:rPr lang="es-ES" dirty="0" err="1"/>
              <a:t>Laws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Success</a:t>
            </a:r>
            <a:r>
              <a:rPr lang="es-ES" dirty="0"/>
              <a:t> –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principles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lead </a:t>
            </a:r>
            <a:r>
              <a:rPr lang="es-ES" dirty="0" err="1"/>
              <a:t>to</a:t>
            </a:r>
            <a:r>
              <a:rPr lang="es-ES" dirty="0"/>
              <a:t> individual Liberty,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freedom</a:t>
            </a:r>
            <a:r>
              <a:rPr lang="es-ES" dirty="0"/>
              <a:t>, personal </a:t>
            </a:r>
            <a:r>
              <a:rPr lang="es-ES" dirty="0" err="1"/>
              <a:t>development</a:t>
            </a:r>
            <a:r>
              <a:rPr lang="es-ES" dirty="0"/>
              <a:t>, </a:t>
            </a:r>
            <a:r>
              <a:rPr lang="es-ES" dirty="0" err="1"/>
              <a:t>prosperity</a:t>
            </a:r>
            <a:r>
              <a:rPr lang="es-ES" dirty="0"/>
              <a:t>, </a:t>
            </a:r>
            <a:r>
              <a:rPr lang="es-ES" dirty="0" err="1"/>
              <a:t>success</a:t>
            </a:r>
            <a:r>
              <a:rPr lang="es-ES" dirty="0"/>
              <a:t> and </a:t>
            </a:r>
            <a:r>
              <a:rPr lang="es-ES" dirty="0" err="1"/>
              <a:t>abundance</a:t>
            </a:r>
            <a:r>
              <a:rPr lang="es-ES" dirty="0"/>
              <a:t>. </a:t>
            </a:r>
          </a:p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themselves</a:t>
            </a:r>
            <a:r>
              <a:rPr lang="es-ES" dirty="0"/>
              <a:t>.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think</a:t>
            </a:r>
            <a:r>
              <a:rPr lang="es-ES" dirty="0"/>
              <a:t> and </a:t>
            </a:r>
            <a:r>
              <a:rPr lang="es-ES" dirty="0" err="1"/>
              <a:t>grow</a:t>
            </a:r>
            <a:r>
              <a:rPr lang="es-ES" dirty="0"/>
              <a:t> </a:t>
            </a:r>
            <a:r>
              <a:rPr lang="es-ES" dirty="0" err="1"/>
              <a:t>rich</a:t>
            </a:r>
            <a:r>
              <a:rPr lang="es-ES" dirty="0"/>
              <a:t> </a:t>
            </a:r>
            <a:r>
              <a:rPr lang="es-ES" dirty="0" err="1"/>
              <a:t>because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become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think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time.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change</a:t>
            </a:r>
            <a:r>
              <a:rPr lang="es-ES" dirty="0"/>
              <a:t> </a:t>
            </a:r>
            <a:r>
              <a:rPr lang="es-ES" dirty="0" err="1"/>
              <a:t>people’s</a:t>
            </a:r>
            <a:r>
              <a:rPr lang="es-ES" dirty="0"/>
              <a:t> </a:t>
            </a:r>
            <a:r>
              <a:rPr lang="es-ES" dirty="0" err="1"/>
              <a:t>mindset</a:t>
            </a:r>
            <a:r>
              <a:rPr lang="es-ES" dirty="0"/>
              <a:t>.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themselves</a:t>
            </a:r>
            <a:r>
              <a:rPr lang="es-ES" dirty="0"/>
              <a:t> as </a:t>
            </a:r>
            <a:r>
              <a:rPr lang="es-ES" dirty="0" err="1"/>
              <a:t>responsible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own</a:t>
            </a:r>
            <a:r>
              <a:rPr lang="es-ES" dirty="0"/>
              <a:t> </a:t>
            </a:r>
            <a:r>
              <a:rPr lang="es-ES" dirty="0" err="1"/>
              <a:t>well</a:t>
            </a:r>
            <a:r>
              <a:rPr lang="es-ES" dirty="0"/>
              <a:t> </a:t>
            </a:r>
            <a:r>
              <a:rPr lang="es-ES" dirty="0" err="1"/>
              <a:t>being</a:t>
            </a:r>
            <a:r>
              <a:rPr lang="es-ES" dirty="0"/>
              <a:t>,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government</a:t>
            </a:r>
            <a:r>
              <a:rPr lang="es-ES" dirty="0"/>
              <a:t>,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person</a:t>
            </a:r>
            <a:r>
              <a:rPr lang="es-E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65" y="0"/>
            <a:ext cx="2299335" cy="129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626F3-2DC1-4617-A170-44121FD89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133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/>
              <a:t>Our Mission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know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continuously</a:t>
            </a:r>
            <a:r>
              <a:rPr lang="es-ES" dirty="0"/>
              <a:t> </a:t>
            </a:r>
            <a:r>
              <a:rPr lang="es-ES" dirty="0" err="1"/>
              <a:t>observing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principles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success</a:t>
            </a:r>
            <a:r>
              <a:rPr lang="es-ES" dirty="0"/>
              <a:t> and </a:t>
            </a:r>
            <a:r>
              <a:rPr lang="es-ES" dirty="0" err="1"/>
              <a:t>prosperity</a:t>
            </a:r>
            <a:r>
              <a:rPr lang="es-ES" dirty="0"/>
              <a:t>,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sow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Tree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Wealth</a:t>
            </a:r>
            <a:r>
              <a:rPr lang="es-ES" dirty="0"/>
              <a:t> and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eventually</a:t>
            </a:r>
            <a:r>
              <a:rPr lang="es-ES" dirty="0"/>
              <a:t> </a:t>
            </a:r>
            <a:r>
              <a:rPr lang="es-ES" dirty="0" err="1"/>
              <a:t>rest</a:t>
            </a:r>
            <a:r>
              <a:rPr lang="es-ES" dirty="0"/>
              <a:t> </a:t>
            </a:r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shade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rest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lives</a:t>
            </a:r>
            <a:r>
              <a:rPr lang="es-ES" dirty="0"/>
              <a:t>. </a:t>
            </a:r>
          </a:p>
          <a:p>
            <a:r>
              <a:rPr lang="es-ES" dirty="0"/>
              <a:t>And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teach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greatest</a:t>
            </a:r>
            <a:r>
              <a:rPr lang="es-ES" dirty="0"/>
              <a:t> </a:t>
            </a:r>
            <a:r>
              <a:rPr lang="es-ES" dirty="0" err="1"/>
              <a:t>purpose</a:t>
            </a:r>
            <a:r>
              <a:rPr lang="es-ES" dirty="0"/>
              <a:t> in </a:t>
            </a:r>
            <a:r>
              <a:rPr lang="es-ES" dirty="0" err="1"/>
              <a:t>life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Give</a:t>
            </a:r>
            <a:r>
              <a:rPr lang="es-ES" dirty="0"/>
              <a:t>.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become</a:t>
            </a:r>
            <a:r>
              <a:rPr lang="es-ES" dirty="0"/>
              <a:t> </a:t>
            </a:r>
            <a:r>
              <a:rPr lang="es-ES" dirty="0" err="1"/>
              <a:t>prosperous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selfish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giving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ourselves</a:t>
            </a:r>
            <a:r>
              <a:rPr lang="es-ES" dirty="0"/>
              <a:t> – </a:t>
            </a:r>
            <a:r>
              <a:rPr lang="es-ES" dirty="0" err="1"/>
              <a:t>our</a:t>
            </a:r>
            <a:r>
              <a:rPr lang="es-ES" dirty="0"/>
              <a:t> time,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money</a:t>
            </a:r>
            <a:r>
              <a:rPr lang="es-ES" dirty="0"/>
              <a:t>,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knowledge</a:t>
            </a:r>
            <a:r>
              <a:rPr lang="es-ES" dirty="0"/>
              <a:t>, and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resources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38BA1-8341-4D58-B3D1-834AB7778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5443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9F6AC6-31EC-4D09-B71A-0952B7D10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Our Dream and Our Desire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153400" cy="3962400"/>
          </a:xfrm>
        </p:spPr>
        <p:txBody>
          <a:bodyPr>
            <a:normAutofit fontScale="85000" lnSpcReduction="20000"/>
          </a:bodyPr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dream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United</a:t>
            </a:r>
            <a:r>
              <a:rPr lang="es-ES" dirty="0"/>
              <a:t> </a:t>
            </a:r>
            <a:r>
              <a:rPr lang="es-ES" dirty="0" err="1"/>
              <a:t>States</a:t>
            </a:r>
            <a:r>
              <a:rPr lang="es-ES" dirty="0"/>
              <a:t> </a:t>
            </a:r>
            <a:r>
              <a:rPr lang="es-ES" dirty="0" err="1"/>
              <a:t>go</a:t>
            </a:r>
            <a:r>
              <a:rPr lang="es-ES" dirty="0"/>
              <a:t> back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roots</a:t>
            </a:r>
            <a:r>
              <a:rPr lang="es-ES" dirty="0"/>
              <a:t> – a </a:t>
            </a:r>
            <a:r>
              <a:rPr lang="es-ES" dirty="0" err="1"/>
              <a:t>prosperous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puts</a:t>
            </a:r>
            <a:r>
              <a:rPr lang="es-ES" dirty="0"/>
              <a:t> </a:t>
            </a:r>
            <a:r>
              <a:rPr lang="es-ES" dirty="0" err="1"/>
              <a:t>God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center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lives</a:t>
            </a:r>
            <a:r>
              <a:rPr lang="es-ES" dirty="0"/>
              <a:t>. </a:t>
            </a:r>
          </a:p>
          <a:p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see</a:t>
            </a:r>
            <a:r>
              <a:rPr lang="es-ES" dirty="0"/>
              <a:t> a </a:t>
            </a:r>
            <a:r>
              <a:rPr lang="es-ES" dirty="0" err="1"/>
              <a:t>society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debt</a:t>
            </a:r>
            <a:r>
              <a:rPr lang="es-ES" dirty="0"/>
              <a:t> free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prosperous</a:t>
            </a:r>
            <a:r>
              <a:rPr lang="es-ES" dirty="0"/>
              <a:t> and </a:t>
            </a:r>
            <a:r>
              <a:rPr lang="es-ES" dirty="0" err="1"/>
              <a:t>entrepreneurial</a:t>
            </a:r>
            <a:r>
              <a:rPr lang="es-ES" dirty="0"/>
              <a:t>. </a:t>
            </a:r>
          </a:p>
          <a:p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teach</a:t>
            </a:r>
            <a:r>
              <a:rPr lang="es-ES" dirty="0"/>
              <a:t> moral </a:t>
            </a:r>
            <a:r>
              <a:rPr lang="es-ES" dirty="0" err="1"/>
              <a:t>principles</a:t>
            </a:r>
            <a:r>
              <a:rPr lang="es-ES" dirty="0"/>
              <a:t> as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backbone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society</a:t>
            </a:r>
            <a:r>
              <a:rPr lang="es-ES" dirty="0"/>
              <a:t> – </a:t>
            </a:r>
            <a:r>
              <a:rPr lang="es-ES" dirty="0" err="1"/>
              <a:t>faith</a:t>
            </a:r>
            <a:r>
              <a:rPr lang="es-ES" dirty="0"/>
              <a:t> in </a:t>
            </a:r>
            <a:r>
              <a:rPr lang="es-ES" dirty="0" err="1"/>
              <a:t>God</a:t>
            </a:r>
            <a:r>
              <a:rPr lang="es-ES" dirty="0"/>
              <a:t>, </a:t>
            </a:r>
            <a:r>
              <a:rPr lang="es-ES" dirty="0" err="1"/>
              <a:t>honesty</a:t>
            </a:r>
            <a:r>
              <a:rPr lang="es-ES" dirty="0"/>
              <a:t>, </a:t>
            </a:r>
            <a:r>
              <a:rPr lang="es-ES" dirty="0" err="1"/>
              <a:t>integrity</a:t>
            </a:r>
            <a:r>
              <a:rPr lang="es-ES" dirty="0"/>
              <a:t>, </a:t>
            </a:r>
            <a:r>
              <a:rPr lang="es-ES" dirty="0" err="1"/>
              <a:t>ethical</a:t>
            </a:r>
            <a:r>
              <a:rPr lang="es-ES" dirty="0"/>
              <a:t> </a:t>
            </a:r>
            <a:r>
              <a:rPr lang="es-ES" dirty="0" err="1"/>
              <a:t>behavior</a:t>
            </a:r>
            <a:r>
              <a:rPr lang="es-ES" dirty="0"/>
              <a:t>. </a:t>
            </a:r>
          </a:p>
          <a:p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be </a:t>
            </a:r>
            <a:r>
              <a:rPr lang="es-ES" dirty="0" err="1"/>
              <a:t>generous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abundance</a:t>
            </a:r>
            <a:r>
              <a:rPr lang="es-ES" dirty="0"/>
              <a:t> </a:t>
            </a:r>
            <a:r>
              <a:rPr lang="es-ES" dirty="0" err="1"/>
              <a:t>towards</a:t>
            </a:r>
            <a:r>
              <a:rPr lang="es-ES" dirty="0"/>
              <a:t> </a:t>
            </a:r>
            <a:r>
              <a:rPr lang="es-ES" dirty="0" err="1"/>
              <a:t>whose</a:t>
            </a:r>
            <a:r>
              <a:rPr lang="es-ES" dirty="0"/>
              <a:t> </a:t>
            </a:r>
            <a:r>
              <a:rPr lang="es-ES" dirty="0" err="1"/>
              <a:t>who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make</a:t>
            </a:r>
            <a:r>
              <a:rPr lang="es-ES" dirty="0"/>
              <a:t> a </a:t>
            </a:r>
            <a:r>
              <a:rPr lang="es-ES" dirty="0" err="1"/>
              <a:t>better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! </a:t>
            </a:r>
            <a:endParaRPr lang="en-US" dirty="0"/>
          </a:p>
        </p:txBody>
      </p:sp>
      <p:pic>
        <p:nvPicPr>
          <p:cNvPr id="5" name="Picture 4" descr="ame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257800"/>
            <a:ext cx="3743325" cy="1441336"/>
          </a:xfrm>
          <a:prstGeom prst="rect">
            <a:avLst/>
          </a:prstGeom>
        </p:spPr>
      </p:pic>
      <p:pic>
        <p:nvPicPr>
          <p:cNvPr id="6" name="Picture 5" descr="ayuda-mund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953000"/>
            <a:ext cx="3777094" cy="17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39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/>
              <a:t>Our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Our goals for the next decade are:</a:t>
            </a:r>
          </a:p>
          <a:p>
            <a:pPr marL="0" indent="0" algn="just">
              <a:buNone/>
            </a:pPr>
            <a:r>
              <a:rPr lang="es-ES" dirty="0"/>
              <a:t>1.) Share </a:t>
            </a:r>
            <a:r>
              <a:rPr lang="es-ES" dirty="0" err="1"/>
              <a:t>with</a:t>
            </a:r>
            <a:r>
              <a:rPr lang="es-ES" dirty="0"/>
              <a:t> 10 </a:t>
            </a:r>
            <a:r>
              <a:rPr lang="es-ES" dirty="0" err="1"/>
              <a:t>million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message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</a:p>
          <a:p>
            <a:pPr marL="0" indent="0" algn="just">
              <a:buNone/>
            </a:pPr>
            <a:r>
              <a:rPr lang="es-ES" dirty="0"/>
              <a:t>     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Freedom</a:t>
            </a:r>
            <a:r>
              <a:rPr lang="es-ES" dirty="0"/>
              <a:t> and hope.</a:t>
            </a:r>
          </a:p>
          <a:p>
            <a:pPr marL="0" indent="0" algn="just">
              <a:buNone/>
            </a:pPr>
            <a:r>
              <a:rPr lang="es-ES" dirty="0"/>
              <a:t>2.) </a:t>
            </a:r>
            <a:r>
              <a:rPr lang="es-ES" dirty="0" err="1"/>
              <a:t>Help</a:t>
            </a:r>
            <a:r>
              <a:rPr lang="es-ES" dirty="0"/>
              <a:t> 1,000,000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become</a:t>
            </a:r>
            <a:r>
              <a:rPr lang="es-ES" dirty="0"/>
              <a:t> </a:t>
            </a:r>
            <a:r>
              <a:rPr lang="es-ES" dirty="0" err="1"/>
              <a:t>Debt</a:t>
            </a:r>
            <a:r>
              <a:rPr lang="es-ES" dirty="0"/>
              <a:t> Free and </a:t>
            </a:r>
          </a:p>
          <a:p>
            <a:pPr marL="0" indent="0" algn="just">
              <a:buNone/>
            </a:pPr>
            <a:r>
              <a:rPr lang="es-ES" dirty="0"/>
              <a:t>      </a:t>
            </a:r>
            <a:r>
              <a:rPr lang="es-ES" dirty="0" err="1"/>
              <a:t>Give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others</a:t>
            </a:r>
            <a:r>
              <a:rPr lang="es-ES" dirty="0"/>
              <a:t>. </a:t>
            </a:r>
          </a:p>
          <a:p>
            <a:pPr marL="0" indent="0" algn="just">
              <a:buNone/>
            </a:pPr>
            <a:r>
              <a:rPr lang="es-ES" dirty="0"/>
              <a:t>3.) </a:t>
            </a:r>
            <a:r>
              <a:rPr lang="es-ES" dirty="0" err="1"/>
              <a:t>Empower</a:t>
            </a:r>
            <a:r>
              <a:rPr lang="es-ES" dirty="0"/>
              <a:t> 100,000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achieve</a:t>
            </a:r>
            <a:r>
              <a:rPr lang="es-ES" dirty="0"/>
              <a:t> </a:t>
            </a:r>
            <a:r>
              <a:rPr lang="es-ES" dirty="0" err="1"/>
              <a:t>Financial</a:t>
            </a:r>
            <a:r>
              <a:rPr lang="es-ES" dirty="0"/>
              <a:t> Security </a:t>
            </a:r>
          </a:p>
          <a:p>
            <a:pPr marL="0" indent="0" algn="just">
              <a:buNone/>
            </a:pPr>
            <a:r>
              <a:rPr lang="es-ES" dirty="0"/>
              <a:t>     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Become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Own</a:t>
            </a:r>
            <a:r>
              <a:rPr lang="es-ES" dirty="0"/>
              <a:t> Bank.</a:t>
            </a:r>
          </a:p>
          <a:p>
            <a:pPr marL="0" indent="0" algn="just">
              <a:buNone/>
            </a:pPr>
            <a:r>
              <a:rPr lang="es-ES" dirty="0"/>
              <a:t>4.) Train 10,000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become</a:t>
            </a:r>
            <a:r>
              <a:rPr lang="es-ES" dirty="0"/>
              <a:t> </a:t>
            </a:r>
            <a:r>
              <a:rPr lang="es-ES" dirty="0" err="1"/>
              <a:t>Entrepreneurs</a:t>
            </a:r>
            <a:r>
              <a:rPr lang="es-ES" dirty="0"/>
              <a:t> </a:t>
            </a:r>
          </a:p>
          <a:p>
            <a:pPr marL="0" indent="0" algn="just">
              <a:buNone/>
            </a:pPr>
            <a:r>
              <a:rPr lang="es-ES" dirty="0"/>
              <a:t>      and </a:t>
            </a:r>
            <a:r>
              <a:rPr lang="es-ES" dirty="0" err="1"/>
              <a:t>Investors</a:t>
            </a:r>
            <a:r>
              <a:rPr lang="es-ES" dirty="0"/>
              <a:t> </a:t>
            </a:r>
            <a:r>
              <a:rPr lang="es-ES" dirty="0" err="1"/>
              <a:t>who</a:t>
            </a:r>
            <a:r>
              <a:rPr lang="es-ES" dirty="0"/>
              <a:t> </a:t>
            </a:r>
            <a:r>
              <a:rPr lang="es-ES" dirty="0" err="1"/>
              <a:t>generate</a:t>
            </a:r>
            <a:r>
              <a:rPr lang="es-ES" dirty="0"/>
              <a:t> Jobs and </a:t>
            </a:r>
            <a:r>
              <a:rPr lang="es-ES" dirty="0" err="1"/>
              <a:t>invest</a:t>
            </a:r>
            <a:r>
              <a:rPr lang="es-ES" dirty="0"/>
              <a:t> in </a:t>
            </a:r>
            <a:r>
              <a:rPr lang="es-ES" dirty="0" err="1"/>
              <a:t>Others</a:t>
            </a:r>
            <a:r>
              <a:rPr lang="es-ES" dirty="0"/>
              <a:t>. </a:t>
            </a:r>
          </a:p>
          <a:p>
            <a:pPr marL="0" indent="0" algn="just">
              <a:buNone/>
            </a:pPr>
            <a:r>
              <a:rPr lang="es-ES" dirty="0"/>
              <a:t>5.) </a:t>
            </a:r>
            <a:r>
              <a:rPr lang="es-ES" dirty="0" err="1"/>
              <a:t>Motivate</a:t>
            </a:r>
            <a:r>
              <a:rPr lang="es-ES" dirty="0"/>
              <a:t> 1,000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become</a:t>
            </a:r>
            <a:r>
              <a:rPr lang="es-ES" dirty="0"/>
              <a:t> </a:t>
            </a:r>
          </a:p>
          <a:p>
            <a:pPr marL="0" indent="0" algn="just">
              <a:buNone/>
            </a:pPr>
            <a:r>
              <a:rPr lang="es-ES" dirty="0"/>
              <a:t>      </a:t>
            </a:r>
            <a:r>
              <a:rPr lang="es-ES" dirty="0" err="1"/>
              <a:t>Millonaires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a </a:t>
            </a:r>
            <a:r>
              <a:rPr lang="es-ES" dirty="0" err="1"/>
              <a:t>Purpose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5B2FB-013B-44B8-A188-CE01721E9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789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Moment of Reflection</a:t>
            </a:r>
            <a:br>
              <a:rPr lang="en-US" b="1" dirty="0"/>
            </a:br>
            <a:r>
              <a:rPr lang="en-US" b="1" dirty="0"/>
              <a:t>¿WHY Are You Here?</a:t>
            </a:r>
            <a:endParaRPr lang="en-US" dirty="0"/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304800" y="1524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Take some time to: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Think ¿Why are you interested in leaning about money?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Write down where you are now – ¿What are the things you are struggling with?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¿What is motivating you to take this seminar?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Write ¿What do you hope to learn by the time you finish taking this seminar?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C1CAE35-13CE-4807-BDC9-5B0B570525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A7701-843A-4074-95A9-E563EA7BB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2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85392"/>
            <a:ext cx="4038600" cy="1492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Are you Interested? </a:t>
            </a:r>
            <a:br>
              <a:rPr lang="en-US" b="1" dirty="0"/>
            </a:br>
            <a:r>
              <a:rPr lang="en-US" b="1" dirty="0"/>
              <a:t>Or Committed?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/>
              <a:t>Someone Interested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/>
              <a:t>Will do whatever is Convenient.</a:t>
            </a:r>
          </a:p>
          <a:p>
            <a:r>
              <a:rPr lang="en-US" dirty="0"/>
              <a:t>Is willing as long as it is easy and does not cost anything.</a:t>
            </a:r>
          </a:p>
          <a:p>
            <a:r>
              <a:rPr lang="en-US" dirty="0"/>
              <a:t>Is in his comfort zone and is not willing to change.</a:t>
            </a:r>
          </a:p>
          <a:p>
            <a:r>
              <a:rPr lang="en-US" dirty="0"/>
              <a:t>Does not take risks so he won’t lose.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066800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/>
              <a:t>Someone Committed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76400"/>
            <a:ext cx="4270375" cy="3951288"/>
          </a:xfrm>
        </p:spPr>
        <p:txBody>
          <a:bodyPr>
            <a:normAutofit/>
          </a:bodyPr>
          <a:lstStyle/>
          <a:p>
            <a:r>
              <a:rPr lang="en-US" dirty="0"/>
              <a:t>Will do whatever it Takes.</a:t>
            </a:r>
          </a:p>
          <a:p>
            <a:r>
              <a:rPr lang="en-US" dirty="0"/>
              <a:t>Is willing to pay the price of success to achieve their goals and dreams!</a:t>
            </a:r>
          </a:p>
          <a:p>
            <a:r>
              <a:rPr lang="en-US" dirty="0"/>
              <a:t>Steps out of his comfort zone on purpose ready to make the  changes that are necessary. </a:t>
            </a:r>
          </a:p>
          <a:p>
            <a:r>
              <a:rPr lang="en-US" dirty="0"/>
              <a:t>Takes Calculated Risks &amp; Wins!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05400"/>
            <a:ext cx="2819400" cy="1585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259BE0-508C-4130-A95D-5A6881204C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BE1831-6235-4BA6-A5C1-559CCF950E4F}"/>
              </a:ext>
            </a:extLst>
          </p:cNvPr>
          <p:cNvSpPr txBox="1"/>
          <p:nvPr/>
        </p:nvSpPr>
        <p:spPr>
          <a:xfrm>
            <a:off x="6019800" y="5089079"/>
            <a:ext cx="2667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Are you Committed?</a:t>
            </a:r>
          </a:p>
        </p:txBody>
      </p:sp>
    </p:spTree>
    <p:extLst>
      <p:ext uri="{BB962C8B-B14F-4D97-AF65-F5344CB8AC3E}">
        <p14:creationId xmlns:p14="http://schemas.microsoft.com/office/powerpoint/2010/main" val="128965574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¿What Would You </a:t>
            </a:r>
            <a:br>
              <a:rPr lang="en-US" b="1" dirty="0"/>
            </a:br>
            <a:r>
              <a:rPr lang="en-US" b="1" dirty="0"/>
              <a:t>Trade Your Life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¿Why do you want to be Financially Free?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</a:rPr>
              <a:t>“The price of a big dream, or a small dream, or no dream at all is the same … it is your life.” – Peter J. Daniels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</a:rPr>
              <a:t>“Finally when you expire, whatever you have done with your time that is what you traded your life for.” – Peter J. Daniels</a:t>
            </a:r>
          </a:p>
          <a:p>
            <a:r>
              <a:rPr lang="en-US" dirty="0"/>
              <a:t>¿What are you willing to trade your life for?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45CAA-6868-4DBF-B3FE-B9D34DF9E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1947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7966"/>
            <a:ext cx="9144000" cy="7496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¿Are You Ready for Financial Freedom?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64" y="1686910"/>
            <a:ext cx="6629400" cy="4513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E6E6B5-670A-4F09-8D9E-7519F2448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4C6945-6549-40A9-9C5A-A7116F82B9A9}"/>
              </a:ext>
            </a:extLst>
          </p:cNvPr>
          <p:cNvSpPr txBox="1"/>
          <p:nvPr/>
        </p:nvSpPr>
        <p:spPr>
          <a:xfrm>
            <a:off x="1120665" y="3733800"/>
            <a:ext cx="6629400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Financial Freedom!</a:t>
            </a:r>
          </a:p>
        </p:txBody>
      </p:sp>
    </p:spTree>
    <p:extLst>
      <p:ext uri="{BB962C8B-B14F-4D97-AF65-F5344CB8AC3E}">
        <p14:creationId xmlns:p14="http://schemas.microsoft.com/office/powerpoint/2010/main" val="315895561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Will You Decide?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1"/>
            <a:ext cx="4800600" cy="2895600"/>
          </a:xfrm>
        </p:spPr>
        <p:txBody>
          <a:bodyPr>
            <a:normAutofit/>
          </a:bodyPr>
          <a:lstStyle/>
          <a:p>
            <a:r>
              <a:rPr lang="en-US" sz="4400" dirty="0"/>
              <a:t>Decide</a:t>
            </a:r>
          </a:p>
          <a:p>
            <a:r>
              <a:rPr lang="en-US" sz="4400" dirty="0"/>
              <a:t>Commit</a:t>
            </a:r>
          </a:p>
          <a:p>
            <a:r>
              <a:rPr lang="en-US" sz="4400" dirty="0"/>
              <a:t>Succeed!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0" y="1828800"/>
            <a:ext cx="292896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876800"/>
            <a:ext cx="7696200" cy="124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i="1" dirty="0"/>
              <a:t>Dare to Prosper!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DF98A6-9D70-4AC7-A507-DE2E6106A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8590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</a:t>
            </a:r>
            <a:r>
              <a:rPr lang="en-US" b="1" dirty="0"/>
              <a:t>Questions? </a:t>
            </a:r>
            <a:r>
              <a:rPr lang="es-ES" b="1" dirty="0"/>
              <a:t>¿</a:t>
            </a:r>
            <a:r>
              <a:rPr lang="en-US" b="1" dirty="0"/>
              <a:t>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questionscom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6129358" cy="2235709"/>
          </a:xfrm>
          <a:prstGeom prst="rect">
            <a:avLst/>
          </a:prstGeom>
        </p:spPr>
      </p:pic>
      <p:pic>
        <p:nvPicPr>
          <p:cNvPr id="5" name="Picture 4" descr="visitor-in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3153103" cy="2971800"/>
          </a:xfrm>
          <a:prstGeom prst="rect">
            <a:avLst/>
          </a:prstGeom>
        </p:spPr>
      </p:pic>
      <p:pic>
        <p:nvPicPr>
          <p:cNvPr id="6" name="Picture 5" descr="questions comments bub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2628900" cy="1733550"/>
          </a:xfrm>
          <a:prstGeom prst="rect">
            <a:avLst/>
          </a:prstGeom>
        </p:spPr>
      </p:pic>
      <p:pic>
        <p:nvPicPr>
          <p:cNvPr id="7" name="Picture 6" descr="Seminario Libertad Financiera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4083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651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848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How it All Began?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" y="1600200"/>
            <a:ext cx="4563975" cy="5029200"/>
          </a:xfrm>
        </p:spPr>
        <p:txBody>
          <a:bodyPr>
            <a:normAutofit/>
          </a:bodyPr>
          <a:lstStyle/>
          <a:p>
            <a:r>
              <a:rPr lang="en-US" dirty="0"/>
              <a:t>Success Seminar by Peter J. Daniels - 1994</a:t>
            </a:r>
          </a:p>
          <a:p>
            <a:r>
              <a:rPr lang="en-US" dirty="0"/>
              <a:t>From illiterate poor bricklayer to multi millionaire businessman</a:t>
            </a:r>
          </a:p>
          <a:p>
            <a:r>
              <a:rPr lang="en-US" dirty="0"/>
              <a:t>How did he do it???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3825223" cy="1912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73696"/>
            <a:ext cx="3444265" cy="1522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27" y="4204557"/>
            <a:ext cx="1723873" cy="2346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10099" y="3512812"/>
            <a:ext cx="344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www.peterjdaniels.com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A4CAAF-76F2-4D81-9D6F-4CB73E644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86"/>
            <a:ext cx="1981200" cy="1030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EC4608-A808-4086-913E-84604BB4F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04" y="4177649"/>
            <a:ext cx="1530604" cy="2495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272A95-2D76-4FFD-B25D-7D0DEFB020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30" y="4177649"/>
            <a:ext cx="171123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56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5B0082-3855-4634-A4AE-07C348DB2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1200" cy="1030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3198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After 20 Years of Study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406215"/>
            <a:ext cx="5358039" cy="5315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54" y="1928219"/>
            <a:ext cx="3195145" cy="42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947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38" y="-1"/>
            <a:ext cx="7120963" cy="109692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¿Who is Alex </a:t>
            </a:r>
            <a:r>
              <a:rPr lang="en-US" b="1" dirty="0" err="1"/>
              <a:t>Barrón</a:t>
            </a:r>
            <a:r>
              <a:rPr lang="en-US" b="1" dirty="0"/>
              <a:t>?</a:t>
            </a:r>
            <a:br>
              <a:rPr lang="en-US" b="1" dirty="0"/>
            </a:br>
            <a:r>
              <a:rPr lang="en-US" sz="3600" b="1" dirty="0"/>
              <a:t>Christian Capitalist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3" y="3672704"/>
            <a:ext cx="2479013" cy="639762"/>
          </a:xfrm>
        </p:spPr>
        <p:txBody>
          <a:bodyPr>
            <a:normAutofit/>
          </a:bodyPr>
          <a:lstStyle/>
          <a:p>
            <a:r>
              <a:rPr lang="en-US" sz="2000" dirty="0"/>
              <a:t>Passions in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51" y="1064516"/>
            <a:ext cx="3181350" cy="457200"/>
          </a:xfrm>
        </p:spPr>
        <p:txBody>
          <a:bodyPr>
            <a:normAutofit/>
          </a:bodyPr>
          <a:lstStyle/>
          <a:p>
            <a:r>
              <a:rPr lang="en-US" sz="2000" dirty="0"/>
              <a:t>Graduate of UTEP, Stanford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8339" y="5890793"/>
            <a:ext cx="3178661" cy="814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00" b="1" dirty="0"/>
              <a:t>Financial Freedom &amp; Success Institute </a:t>
            </a:r>
          </a:p>
          <a:p>
            <a:pPr marL="0" indent="0">
              <a:buNone/>
            </a:pPr>
            <a:r>
              <a:rPr lang="en-US" sz="1100" dirty="0"/>
              <a:t>Options 12 Investment Club</a:t>
            </a:r>
          </a:p>
          <a:p>
            <a:pPr marL="0" indent="0">
              <a:buNone/>
            </a:pPr>
            <a:r>
              <a:rPr lang="en-US" sz="1100" dirty="0"/>
              <a:t>Bank on Yourself Advisor, Wealth Heritage</a:t>
            </a:r>
          </a:p>
          <a:p>
            <a:pPr marL="0" indent="0">
              <a:buNone/>
            </a:pPr>
            <a:r>
              <a:rPr lang="en-US" sz="1100" dirty="0"/>
              <a:t>Teach Financial Freedom, University of Success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 descr="Alex Wall Str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1412" y="1537745"/>
            <a:ext cx="2505075" cy="1589584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6189509" y="1080545"/>
            <a:ext cx="28194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Wall Street Executive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3494331" y="1096921"/>
            <a:ext cx="2627313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Family 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5696" y="3127534"/>
            <a:ext cx="3075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Franklin Templeton Investments, 2001-2003</a:t>
            </a:r>
          </a:p>
          <a:p>
            <a:r>
              <a:rPr lang="en-US" sz="1100" dirty="0"/>
              <a:t>JMP Securities, Agency Trading Group, 2004-2009</a:t>
            </a:r>
          </a:p>
          <a:p>
            <a:r>
              <a:rPr lang="en-US" sz="1100" b="1" dirty="0"/>
              <a:t>Housing Research Center, Diamond Crest Capital</a:t>
            </a:r>
            <a:r>
              <a:rPr lang="en-US" sz="1100" dirty="0"/>
              <a:t>, </a:t>
            </a:r>
          </a:p>
          <a:p>
            <a:r>
              <a:rPr lang="en-US" sz="1100" dirty="0"/>
              <a:t>2010 - Present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24" y="1531180"/>
            <a:ext cx="2394925" cy="15916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3065043"/>
            <a:ext cx="3039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Born in El Paso, TX 1973. </a:t>
            </a:r>
          </a:p>
          <a:p>
            <a:r>
              <a:rPr lang="en-US" sz="1100" dirty="0"/>
              <a:t>Agape Christian Academy – High School, 1990</a:t>
            </a:r>
          </a:p>
          <a:p>
            <a:r>
              <a:rPr lang="en-US" sz="1100" dirty="0"/>
              <a:t>UTEP – Civil Engineering, Top 10 Senior, 4.0 GPA </a:t>
            </a:r>
          </a:p>
          <a:p>
            <a:r>
              <a:rPr lang="en-US" sz="1100" dirty="0"/>
              <a:t>Stanford University – Masters, 1996, Eng. 2001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3" y="1491595"/>
            <a:ext cx="2505075" cy="1631212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6399568" y="3810069"/>
            <a:ext cx="2603807" cy="411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Support the </a:t>
            </a:r>
            <a:r>
              <a:rPr lang="en-US" sz="2000" b="1" dirty="0" err="1"/>
              <a:t>Comunity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97762" y="3236407"/>
            <a:ext cx="2407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Son, Husband, Father, Brother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3494331" y="3602952"/>
            <a:ext cx="2721462" cy="588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/>
              <a:t>Teach Financial Freedom &amp; Success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9062" y="5822385"/>
            <a:ext cx="27649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Dare to Dream Foundation</a:t>
            </a:r>
          </a:p>
          <a:p>
            <a:r>
              <a:rPr lang="en-US" sz="1100" dirty="0"/>
              <a:t>Great Commission, Compassionate Capitalism, Help Poor Children, Education,</a:t>
            </a:r>
          </a:p>
          <a:p>
            <a:r>
              <a:rPr lang="en-US" sz="1100" dirty="0"/>
              <a:t>Personal Motto – “Dare to Dream!”</a:t>
            </a:r>
          </a:p>
          <a:p>
            <a:endParaRPr lang="en-US" sz="11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18" y="4190999"/>
            <a:ext cx="2175182" cy="16313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6412" y="5909177"/>
            <a:ext cx="254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Finance &amp; Investments, Personal Development, Exotic Cars, Travel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62" y="4274213"/>
            <a:ext cx="2986850" cy="16070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3" y="4312466"/>
            <a:ext cx="2405435" cy="15967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B6DCEB-1CEB-46E3-8728-DC580C4E3E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21"/>
            <a:ext cx="1981200" cy="10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537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/>
              <a:t>Our Seminars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Our purpose and principal tool is Financial Education thru seminars.</a:t>
            </a:r>
          </a:p>
          <a:p>
            <a:r>
              <a:rPr lang="en-US" dirty="0"/>
              <a:t>1.) Financial Freedom Seminar</a:t>
            </a:r>
          </a:p>
          <a:p>
            <a:r>
              <a:rPr lang="en-US" dirty="0"/>
              <a:t>2.) Financial Security Seminar</a:t>
            </a:r>
          </a:p>
          <a:p>
            <a:r>
              <a:rPr lang="en-US" dirty="0"/>
              <a:t>3.) University of Success</a:t>
            </a:r>
          </a:p>
          <a:p>
            <a:r>
              <a:rPr lang="en-US" dirty="0"/>
              <a:t>4.) Annual Success Conference Cruise – </a:t>
            </a:r>
          </a:p>
          <a:p>
            <a:pPr marL="0" indent="0">
              <a:buNone/>
            </a:pPr>
            <a:r>
              <a:rPr lang="en-US" dirty="0"/>
              <a:t>         The Secret Formula of Success </a:t>
            </a:r>
          </a:p>
          <a:p>
            <a:r>
              <a:rPr lang="en-US" dirty="0"/>
              <a:t>5.) Wall Street Investments Seminar – </a:t>
            </a:r>
          </a:p>
          <a:p>
            <a:pPr marL="0" indent="0">
              <a:buNone/>
            </a:pPr>
            <a:r>
              <a:rPr lang="en-US" dirty="0"/>
              <a:t>         Stocks and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75FDD-F5A9-46F9-9731-7885DCC86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1200" cy="10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024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Participants in Seminars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563"/>
          </a:xfrm>
        </p:spPr>
        <p:txBody>
          <a:bodyPr>
            <a:normAutofit/>
          </a:bodyPr>
          <a:lstStyle/>
          <a:p>
            <a:r>
              <a:rPr lang="en-US" sz="2800" dirty="0"/>
              <a:t>Financial Freedom: 600 -&gt; 2018 Goal: 10,000+</a:t>
            </a:r>
          </a:p>
          <a:p>
            <a:r>
              <a:rPr lang="en-US" sz="2800" dirty="0"/>
              <a:t>Financial Security: 200 -&gt; 2018 Goal: 500</a:t>
            </a:r>
          </a:p>
          <a:p>
            <a:r>
              <a:rPr lang="en-US" sz="2800" dirty="0"/>
              <a:t>University of Success: 40 -&gt; 2018 Goal: 100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3429000"/>
            <a:ext cx="67310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3BE20-5267-4B4A-8FCE-B24C7079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1200" cy="10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43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INTRODUCTION: 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219200"/>
            <a:ext cx="6629400" cy="1371600"/>
          </a:xfrm>
        </p:spPr>
        <p:txBody>
          <a:bodyPr>
            <a:normAutofit/>
          </a:bodyPr>
          <a:lstStyle/>
          <a:p>
            <a:r>
              <a:rPr lang="es-ES" sz="4000" b="1" dirty="0"/>
              <a:t>WHAT HAPPENED TO THE AMERICAN DREAM?</a:t>
            </a:r>
            <a:endParaRPr lang="en-US" sz="4000" dirty="0"/>
          </a:p>
        </p:txBody>
      </p:sp>
      <p:pic>
        <p:nvPicPr>
          <p:cNvPr id="4" name="Picture 3" descr="american dream is 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048000"/>
            <a:ext cx="3962400" cy="2641600"/>
          </a:xfrm>
          <a:prstGeom prst="rect">
            <a:avLst/>
          </a:prstGeom>
        </p:spPr>
      </p:pic>
      <p:pic>
        <p:nvPicPr>
          <p:cNvPr id="5" name="Picture 4" descr="03-American-Dream-word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95600"/>
            <a:ext cx="4092148" cy="277177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81000" y="5943600"/>
            <a:ext cx="4038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ES" sz="4000" b="1" dirty="0">
                <a:solidFill>
                  <a:schemeClr val="tx1">
                    <a:tint val="75000"/>
                  </a:schemeClr>
                </a:solidFill>
              </a:rPr>
              <a:t>¿</a:t>
            </a:r>
            <a:r>
              <a:rPr lang="en-US" sz="4000" b="1" dirty="0">
                <a:solidFill>
                  <a:schemeClr val="tx1">
                    <a:tint val="75000"/>
                  </a:schemeClr>
                </a:solidFill>
              </a:rPr>
              <a:t>Is it still alive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24400" y="5943600"/>
            <a:ext cx="4038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ES" sz="4000" b="1" dirty="0">
                <a:solidFill>
                  <a:schemeClr val="tx1">
                    <a:tint val="75000"/>
                  </a:schemeClr>
                </a:solidFill>
              </a:rPr>
              <a:t>¿</a:t>
            </a:r>
            <a:r>
              <a:rPr lang="en-US" sz="4000" b="1" dirty="0">
                <a:solidFill>
                  <a:schemeClr val="tx1">
                    <a:tint val="75000"/>
                  </a:schemeClr>
                </a:solidFill>
              </a:rPr>
              <a:t>Or is it over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B729A4-4548-460D-8A61-39005C07F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1200" cy="10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87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600"/>
          </a:xfrm>
        </p:spPr>
        <p:txBody>
          <a:bodyPr>
            <a:normAutofit/>
          </a:bodyPr>
          <a:lstStyle/>
          <a:p>
            <a:r>
              <a:rPr lang="en-US" b="1" dirty="0"/>
              <a:t>THE AMERICAN DREAM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33500" y="5943599"/>
            <a:ext cx="6400800" cy="1000727"/>
          </a:xfrm>
        </p:spPr>
        <p:txBody>
          <a:bodyPr>
            <a:normAutofit lnSpcReduction="10000"/>
          </a:bodyPr>
          <a:lstStyle/>
          <a:p>
            <a:r>
              <a:rPr lang="es-ES" sz="2800" b="1" dirty="0"/>
              <a:t>Be </a:t>
            </a:r>
            <a:r>
              <a:rPr lang="es-ES" sz="2800" b="1" dirty="0" err="1"/>
              <a:t>Successful</a:t>
            </a:r>
            <a:r>
              <a:rPr lang="es-ES" sz="2800" b="1" dirty="0"/>
              <a:t> in </a:t>
            </a:r>
            <a:r>
              <a:rPr lang="es-ES" sz="2800" b="1" dirty="0" err="1"/>
              <a:t>Life</a:t>
            </a:r>
            <a:r>
              <a:rPr lang="es-ES" sz="2800" b="1" dirty="0"/>
              <a:t> and </a:t>
            </a:r>
          </a:p>
          <a:p>
            <a:r>
              <a:rPr lang="es-ES" sz="2800" b="1" dirty="0"/>
              <a:t>Be </a:t>
            </a:r>
            <a:r>
              <a:rPr lang="es-ES" sz="2800" b="1" dirty="0" err="1"/>
              <a:t>Financially</a:t>
            </a:r>
            <a:r>
              <a:rPr lang="es-ES" sz="2800" b="1" dirty="0"/>
              <a:t> Free!</a:t>
            </a:r>
            <a:endParaRPr lang="en-US" sz="2800" dirty="0"/>
          </a:p>
        </p:txBody>
      </p:sp>
      <p:pic>
        <p:nvPicPr>
          <p:cNvPr id="9" name="Picture 8" descr="gold-and-money-877 - Cop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2743200" cy="1905000"/>
          </a:xfrm>
          <a:prstGeom prst="rect">
            <a:avLst/>
          </a:prstGeom>
        </p:spPr>
      </p:pic>
      <p:pic>
        <p:nvPicPr>
          <p:cNvPr id="11" name="Picture 10" descr="dream home and c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066800"/>
            <a:ext cx="2743200" cy="1728787"/>
          </a:xfrm>
          <a:prstGeom prst="rect">
            <a:avLst/>
          </a:prstGeom>
        </p:spPr>
      </p:pic>
      <p:pic>
        <p:nvPicPr>
          <p:cNvPr id="12" name="Content Placeholder 6" descr="Beach-Holidays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657600"/>
            <a:ext cx="2610387" cy="1752600"/>
          </a:xfrm>
          <a:prstGeom prst="rect">
            <a:avLst/>
          </a:prstGeom>
        </p:spPr>
      </p:pic>
      <p:pic>
        <p:nvPicPr>
          <p:cNvPr id="13" name="Picture 12" descr="Life-Insurance-Policies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4200" y="2438400"/>
            <a:ext cx="2610096" cy="1731875"/>
          </a:xfrm>
          <a:prstGeom prst="rect">
            <a:avLst/>
          </a:prstGeom>
        </p:spPr>
      </p:pic>
      <p:pic>
        <p:nvPicPr>
          <p:cNvPr id="10" name="Picture 9" descr="family-psychology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" y="3657600"/>
            <a:ext cx="281940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05400" y="5410200"/>
            <a:ext cx="314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Enjoy a Pleasant Retirement </a:t>
            </a:r>
          </a:p>
          <a:p>
            <a:pPr algn="r"/>
            <a:r>
              <a:rPr lang="en-US" b="1" dirty="0"/>
              <a:t>Without Worrying about $$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2743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Buy the House and Car of Your Dreams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548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Give Your Family a Better Life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3810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Protect </a:t>
            </a:r>
          </a:p>
          <a:p>
            <a:pPr algn="ctr"/>
            <a:r>
              <a:rPr lang="en-US" b="1" dirty="0"/>
              <a:t>Your Loved Ones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Enjoy Financial Freedom &amp; Success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CAD00E-AE48-41A2-9406-DBFEE1C533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8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824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5701</TotalTime>
  <Words>1737</Words>
  <Application>Microsoft Office PowerPoint</Application>
  <PresentationFormat>On-screen Show (4:3)</PresentationFormat>
  <Paragraphs>217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Office Theme</vt:lpstr>
      <vt:lpstr>By</vt:lpstr>
      <vt:lpstr>Financial Freedom &amp; Success Institute</vt:lpstr>
      <vt:lpstr>How it All Began?</vt:lpstr>
      <vt:lpstr>After 20 Years of Study</vt:lpstr>
      <vt:lpstr>¿Who is Alex Barrón? Christian Capitalist</vt:lpstr>
      <vt:lpstr>Our Seminars </vt:lpstr>
      <vt:lpstr>Participants in Seminars</vt:lpstr>
      <vt:lpstr>INTRODUCTION:   </vt:lpstr>
      <vt:lpstr>THE AMERICAN DREAM</vt:lpstr>
      <vt:lpstr>THE SAD REALITY Is this what the American Dream is all about?</vt:lpstr>
      <vt:lpstr>The Great Social Problem</vt:lpstr>
      <vt:lpstr>The Great Social Problem</vt:lpstr>
      <vt:lpstr>The Great Social Problem</vt:lpstr>
      <vt:lpstr>The Great Social Problem</vt:lpstr>
      <vt:lpstr>Too Many Financial Problems</vt:lpstr>
      <vt:lpstr>The Cost of Socio-Economic Ignorance</vt:lpstr>
      <vt:lpstr>The Solution: Moral and Financial Education and Personal Development</vt:lpstr>
      <vt:lpstr>Our Vision</vt:lpstr>
      <vt:lpstr>God Wants Your to Prosper, and Be in Health Even as Your Soul Prospers</vt:lpstr>
      <vt:lpstr>Our Mission</vt:lpstr>
      <vt:lpstr>Our Mission (cont.)</vt:lpstr>
      <vt:lpstr>Our Dream and Our Desire</vt:lpstr>
      <vt:lpstr>Our Goals</vt:lpstr>
      <vt:lpstr>Moment of Reflection ¿WHY Are You Here?</vt:lpstr>
      <vt:lpstr>Are you Interested?  Or Committed?</vt:lpstr>
      <vt:lpstr>¿What Would You  Trade Your Life For?</vt:lpstr>
      <vt:lpstr>¿Are You Ready for Financial Freedom?</vt:lpstr>
      <vt:lpstr>What Will You Decide?</vt:lpstr>
      <vt:lpstr>¿Questions? ¿Comments?</vt:lpstr>
    </vt:vector>
  </TitlesOfParts>
  <Company>Multiple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Freedom 101 Seminar</dc:title>
  <dc:creator>abarron</dc:creator>
  <cp:lastModifiedBy>Alex Barron</cp:lastModifiedBy>
  <cp:revision>219</cp:revision>
  <cp:lastPrinted>2017-10-28T21:01:33Z</cp:lastPrinted>
  <dcterms:created xsi:type="dcterms:W3CDTF">2012-01-28T06:48:17Z</dcterms:created>
  <dcterms:modified xsi:type="dcterms:W3CDTF">2018-05-30T23:54:59Z</dcterms:modified>
</cp:coreProperties>
</file>