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74" r:id="rId9"/>
    <p:sldId id="261" r:id="rId10"/>
    <p:sldId id="262" r:id="rId11"/>
    <p:sldId id="263" r:id="rId12"/>
    <p:sldId id="271" r:id="rId13"/>
    <p:sldId id="272" r:id="rId14"/>
    <p:sldId id="267" r:id="rId15"/>
    <p:sldId id="266" r:id="rId16"/>
    <p:sldId id="273" r:id="rId17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1BC7F-60D4-420A-821D-F35D2CF72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E1A7CB-C8F5-44BE-8B90-C3847937B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6F0A75-2B04-40AA-8EEB-6A8B7A36D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B9F926-1147-4B68-ACB2-1656923C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F0EFA4-D353-4D8E-9409-A6E7F30D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57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AF888-4C0E-403B-A0B0-B2A83514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91C6AD-D0AD-4116-8193-A2D1B8158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97239A-9A8C-459A-840D-A179C1AD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67A1A2-2034-4152-A624-91413AD2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FEEE81-DFB1-4237-B808-7850F79E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5820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4D70AF6-23ED-47DB-89AA-F032F3947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66C77-EF75-4565-B57F-E0DDF46DF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04E574-E08E-40BE-B25E-A5E8ACC8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C46D99-7E18-491C-BF46-5F7F80C8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1F2CBD-44E2-47E3-B00E-92BFD92A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944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627BC-BC33-4F0B-A8A5-22E8F808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338C0C-4C7C-49DB-B4E2-4CFB78A4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9989A5-AC10-468C-949C-D2E90669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38D2CE-47E7-4752-8842-BEAB59B2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42EEB-CD1C-43D9-AF48-E3557902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9034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62112-5A50-4E96-8E20-40B429D4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62A042-3078-45DD-A512-F76E32BE4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A2C44-F9B8-4D2D-A6C1-E409C515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EBB1D5-5C8C-4AF0-A133-AE9C9424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8AC030-3380-461F-A185-831E4B4E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621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DC1BC-BB2B-4D37-BCC7-FBA17462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2103E-0D7E-4E20-8D83-E22618A44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36E883-EBAF-4A67-A080-EEC2AD1D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EBEE8D-CB52-4289-87A4-DEC336C1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BD58E5-6F30-47E5-93E4-2EA50C737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E93878-BE78-4DE4-B160-55A792F2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1114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A5CAD-53D5-45EC-B81E-54688AAB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676408-0CFE-490F-86CC-95EC8AF59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2CB336-6D0C-421C-BB84-9F43AE963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EA4AD5-F912-4327-983F-9F22B2F7F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0B54FA-3D02-402C-A55E-766E0C639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2618F8-2BA4-41D1-A761-19F4C494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26B725-A351-4108-A714-6A8BEA1D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EB5039-C1F8-4B91-9676-32D3B660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966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D9B70-E040-4E4E-A914-CD9BED73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658915-86BE-4DFF-B37B-2E77BBBB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7EE6A9-3F09-437D-B4E7-97D99A42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58DF0E-852E-406C-80C3-021A0C52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3123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F8B4A5-ED56-4E64-BC91-D6629D1C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4FE856-9F36-428C-8B6E-7675AB10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AE99B8-3266-4576-9579-5CAFFC98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385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DD9B5-E600-4A7E-9C47-D892B6BD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761D5-ADA7-4AA0-8B65-C72DDF65F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1BF137-7A97-428B-92F7-6956D721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60A408-4CF2-49E7-B3DB-678AB1C3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83C7A8-7F10-4EB5-B69F-F4EDCA53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6F329C-908E-41FB-A441-BB13BA3F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204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303E4-3896-445E-9E99-C44016F1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BB1821-986C-4509-BF64-84FA2187B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4FE7C6-0E53-4EEF-9349-C8338C1A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460564-9D22-4E2A-B292-3B130A34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C42143-660F-4C2C-B2C0-16E360D6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24E6E2-4CF0-4418-AF30-C8704D3F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739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7E8D3-AA55-494D-A66A-407D4E1B5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7755E3-A8E0-4A8A-B6D5-2E531561C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0B7554-B587-4CDB-99B9-0A4A8379E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6608-E532-46BC-BEFC-59733B40BD01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D5851C-B518-46D7-A1D1-4AC3F9515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68BE62-6B08-45ED-8EF6-4B131059F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933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/>
          </a:bodyPr>
          <a:lstStyle/>
          <a:p>
            <a:r>
              <a:rPr lang="uk" i="1" dirty="0"/>
              <a:t>Принципи використання апологетики у </a:t>
            </a:r>
            <a:r>
              <a:rPr lang="uk" i="1" dirty="0" err="1"/>
              <a:t>благовісті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776" y="2387600"/>
            <a:ext cx="10582836" cy="4322482"/>
          </a:xfrm>
        </p:spPr>
        <p:txBody>
          <a:bodyPr>
            <a:normAutofit/>
          </a:bodyPr>
          <a:lstStyle/>
          <a:p>
            <a:pPr algn="l"/>
            <a:r>
              <a:rPr lang="uk" sz="3200" i="1" dirty="0"/>
              <a:t>1. Винятково раціональні доводи не переконають</a:t>
            </a:r>
          </a:p>
          <a:p>
            <a:pPr algn="l"/>
            <a:r>
              <a:rPr lang="uk" sz="3200" i="1" dirty="0"/>
              <a:t>співрозмовника увіровати в Бога. </a:t>
            </a:r>
            <a:br>
              <a:rPr lang="ru-RU" sz="3200" i="1" dirty="0"/>
            </a:br>
            <a:br>
              <a:rPr lang="ru-RU" sz="3200" i="1" dirty="0"/>
            </a:br>
            <a:r>
              <a:rPr lang="uk" sz="3200" i="1" dirty="0"/>
              <a:t>Люди дуже рідко вирішують, керуючись</a:t>
            </a:r>
          </a:p>
          <a:p>
            <a:pPr algn="l"/>
            <a:r>
              <a:rPr lang="uk" sz="3200" i="1" dirty="0"/>
              <a:t>винятково раціональними міркуваннями.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2480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141" y="2552924"/>
            <a:ext cx="11220326" cy="4499809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6800" dirty="0"/>
          </a:p>
          <a:p>
            <a:pPr algn="l"/>
            <a:r>
              <a:rPr lang="ru-RU" sz="6800" dirty="0"/>
              <a:t>21. Через </a:t>
            </a:r>
            <a:r>
              <a:rPr lang="ru-RU" sz="6800" dirty="0" err="1"/>
              <a:t>це</a:t>
            </a:r>
            <a:r>
              <a:rPr lang="ru-RU" sz="6800" dirty="0"/>
              <a:t> </a:t>
            </a:r>
            <a:r>
              <a:rPr lang="ru-RU" sz="6800" dirty="0" err="1"/>
              <a:t>юдеї</a:t>
            </a:r>
            <a:r>
              <a:rPr lang="ru-RU" sz="6800" dirty="0"/>
              <a:t> в </a:t>
            </a:r>
            <a:r>
              <a:rPr lang="ru-RU" sz="6800" dirty="0" err="1"/>
              <a:t>святині</a:t>
            </a:r>
            <a:r>
              <a:rPr lang="ru-RU" sz="6800" dirty="0"/>
              <a:t> </a:t>
            </a:r>
            <a:r>
              <a:rPr lang="ru-RU" sz="6800" dirty="0" err="1"/>
              <a:t>схопили</a:t>
            </a:r>
            <a:r>
              <a:rPr lang="ru-RU" sz="6800" dirty="0"/>
              <a:t> мене та й </a:t>
            </a:r>
            <a:r>
              <a:rPr lang="ru-RU" sz="6800" dirty="0" err="1"/>
              <a:t>хотіли</a:t>
            </a:r>
            <a:r>
              <a:rPr lang="ru-RU" sz="6800" dirty="0"/>
              <a:t> </a:t>
            </a:r>
            <a:r>
              <a:rPr lang="ru-RU" sz="6800" dirty="0" err="1"/>
              <a:t>роздерти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22. Але, </a:t>
            </a:r>
            <a:r>
              <a:rPr lang="ru-RU" sz="6800" dirty="0" err="1"/>
              <a:t>поміч</a:t>
            </a:r>
            <a:r>
              <a:rPr lang="ru-RU" sz="6800" dirty="0"/>
              <a:t> </a:t>
            </a:r>
            <a:r>
              <a:rPr lang="ru-RU" sz="6800" dirty="0" err="1"/>
              <a:t>від</a:t>
            </a:r>
            <a:r>
              <a:rPr lang="ru-RU" sz="6800" dirty="0"/>
              <a:t> Бога одержавши, я стою аж до дня </a:t>
            </a:r>
            <a:r>
              <a:rPr lang="ru-RU" sz="6800" dirty="0" err="1"/>
              <a:t>сьогоднішнього</a:t>
            </a:r>
            <a:r>
              <a:rPr lang="ru-RU" sz="6800" dirty="0"/>
              <a:t> та </a:t>
            </a:r>
            <a:r>
              <a:rPr lang="ru-RU" sz="6800" dirty="0" err="1"/>
              <a:t>свідкую</a:t>
            </a:r>
            <a:r>
              <a:rPr lang="ru-RU" sz="6800" dirty="0"/>
              <a:t> малому й великому, </a:t>
            </a:r>
            <a:r>
              <a:rPr lang="ru-RU" sz="6800" dirty="0" err="1"/>
              <a:t>нічого</a:t>
            </a:r>
            <a:r>
              <a:rPr lang="ru-RU" sz="6800" dirty="0"/>
              <a:t> не </a:t>
            </a:r>
            <a:r>
              <a:rPr lang="ru-RU" sz="6800" dirty="0" err="1"/>
              <a:t>розповідаючи</a:t>
            </a:r>
            <a:r>
              <a:rPr lang="ru-RU" sz="6800" dirty="0"/>
              <a:t>, </a:t>
            </a:r>
            <a:r>
              <a:rPr lang="ru-RU" sz="6800" dirty="0" err="1"/>
              <a:t>окрім</a:t>
            </a:r>
            <a:r>
              <a:rPr lang="ru-RU" sz="6800" dirty="0"/>
              <a:t> того, </a:t>
            </a:r>
            <a:r>
              <a:rPr lang="ru-RU" sz="6800" dirty="0" err="1"/>
              <a:t>що</a:t>
            </a:r>
            <a:r>
              <a:rPr lang="ru-RU" sz="6800" dirty="0"/>
              <a:t> сказали Пророки й </a:t>
            </a:r>
            <a:r>
              <a:rPr lang="ru-RU" sz="6800" dirty="0" err="1"/>
              <a:t>Мойсей</a:t>
            </a:r>
            <a:r>
              <a:rPr lang="ru-RU" sz="6800" dirty="0"/>
              <a:t>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статися</a:t>
            </a:r>
            <a:r>
              <a:rPr lang="ru-RU" sz="6800" dirty="0"/>
              <a:t> </a:t>
            </a:r>
            <a:r>
              <a:rPr lang="ru-RU" sz="6800" dirty="0" err="1"/>
              <a:t>має</a:t>
            </a:r>
            <a:r>
              <a:rPr lang="ru-RU" sz="6800" dirty="0"/>
              <a:t>,</a:t>
            </a:r>
          </a:p>
          <a:p>
            <a:pPr algn="l"/>
            <a:r>
              <a:rPr lang="ru-RU" sz="6800" dirty="0"/>
              <a:t>23.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має</a:t>
            </a:r>
            <a:r>
              <a:rPr lang="ru-RU" sz="6800" dirty="0"/>
              <a:t> Христос </a:t>
            </a:r>
            <a:r>
              <a:rPr lang="ru-RU" sz="6800" dirty="0" err="1"/>
              <a:t>постраждати</a:t>
            </a:r>
            <a:r>
              <a:rPr lang="ru-RU" sz="6800" dirty="0"/>
              <a:t>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Він</a:t>
            </a:r>
            <a:r>
              <a:rPr lang="ru-RU" sz="6800" dirty="0"/>
              <a:t>, як </a:t>
            </a:r>
            <a:r>
              <a:rPr lang="ru-RU" sz="6800" dirty="0" err="1"/>
              <a:t>перший</a:t>
            </a:r>
            <a:r>
              <a:rPr lang="ru-RU" sz="6800" dirty="0"/>
              <a:t> воскреснувши з </a:t>
            </a:r>
            <a:r>
              <a:rPr lang="ru-RU" sz="6800" dirty="0" err="1"/>
              <a:t>мертвих</a:t>
            </a:r>
            <a:r>
              <a:rPr lang="ru-RU" sz="6800" dirty="0"/>
              <a:t>, </a:t>
            </a:r>
            <a:r>
              <a:rPr lang="ru-RU" sz="6800" dirty="0" err="1"/>
              <a:t>проповідувати</a:t>
            </a:r>
            <a:r>
              <a:rPr lang="ru-RU" sz="6800" dirty="0"/>
              <a:t> буде </a:t>
            </a:r>
            <a:r>
              <a:rPr lang="ru-RU" sz="6800" dirty="0" err="1"/>
              <a:t>світло</a:t>
            </a:r>
            <a:r>
              <a:rPr lang="ru-RU" sz="6800" dirty="0"/>
              <a:t> </a:t>
            </a:r>
            <a:r>
              <a:rPr lang="ru-RU" sz="6800" dirty="0" err="1"/>
              <a:t>народові</a:t>
            </a:r>
            <a:r>
              <a:rPr lang="ru-RU" sz="6800" dirty="0"/>
              <a:t> й </a:t>
            </a:r>
            <a:r>
              <a:rPr lang="ru-RU" sz="6800" dirty="0" err="1"/>
              <a:t>поганам</a:t>
            </a:r>
            <a:r>
              <a:rPr lang="ru-RU" sz="6800" dirty="0"/>
              <a:t>!</a:t>
            </a:r>
          </a:p>
          <a:p>
            <a:pPr algn="l"/>
            <a:r>
              <a:rPr lang="ru-RU" sz="6800" dirty="0"/>
              <a:t>24. Коли ж </a:t>
            </a:r>
            <a:r>
              <a:rPr lang="ru-RU" sz="6800" dirty="0" err="1"/>
              <a:t>він</a:t>
            </a:r>
            <a:r>
              <a:rPr lang="ru-RU" sz="6800" dirty="0"/>
              <a:t> </a:t>
            </a:r>
            <a:r>
              <a:rPr lang="ru-RU" sz="6800" dirty="0" err="1"/>
              <a:t>боронився</a:t>
            </a:r>
            <a:r>
              <a:rPr lang="ru-RU" sz="6800" dirty="0"/>
              <a:t> </a:t>
            </a:r>
            <a:r>
              <a:rPr lang="ru-RU" sz="6800" dirty="0" err="1"/>
              <a:t>отак</a:t>
            </a:r>
            <a:r>
              <a:rPr lang="ru-RU" sz="6800" dirty="0"/>
              <a:t>, то Фест </a:t>
            </a:r>
            <a:r>
              <a:rPr lang="ru-RU" sz="6800" dirty="0" err="1"/>
              <a:t>проказав</a:t>
            </a:r>
            <a:r>
              <a:rPr lang="ru-RU" sz="6800" dirty="0"/>
              <a:t> </a:t>
            </a:r>
            <a:r>
              <a:rPr lang="ru-RU" sz="6800" dirty="0" err="1"/>
              <a:t>гучним</a:t>
            </a:r>
            <a:r>
              <a:rPr lang="ru-RU" sz="6800" dirty="0"/>
              <a:t> голосом: </a:t>
            </a:r>
            <a:r>
              <a:rPr lang="ru-RU" sz="6800" dirty="0" err="1"/>
              <a:t>Дурієш</a:t>
            </a:r>
            <a:r>
              <a:rPr lang="ru-RU" sz="6800" dirty="0"/>
              <a:t> </a:t>
            </a:r>
            <a:r>
              <a:rPr lang="ru-RU" sz="6800" dirty="0" err="1"/>
              <a:t>ти</a:t>
            </a:r>
            <a:r>
              <a:rPr lang="ru-RU" sz="6800" dirty="0"/>
              <a:t>, Павле! Велика наука доводить тебе до </a:t>
            </a:r>
            <a:r>
              <a:rPr lang="ru-RU" sz="6800" dirty="0" err="1"/>
              <a:t>нерозуму</a:t>
            </a:r>
            <a:r>
              <a:rPr lang="ru-RU" sz="6800" dirty="0"/>
              <a:t>!</a:t>
            </a:r>
          </a:p>
          <a:p>
            <a:pPr algn="l"/>
            <a:r>
              <a:rPr lang="ru-RU" sz="6800" dirty="0"/>
              <a:t>25. А Павло: Не </a:t>
            </a:r>
            <a:r>
              <a:rPr lang="ru-RU" sz="6800" dirty="0" err="1"/>
              <a:t>дурію</a:t>
            </a:r>
            <a:r>
              <a:rPr lang="ru-RU" sz="6800" dirty="0"/>
              <a:t> сказав, о Фесте </a:t>
            </a:r>
            <a:r>
              <a:rPr lang="ru-RU" sz="6800" dirty="0" err="1"/>
              <a:t>достойний</a:t>
            </a:r>
            <a:r>
              <a:rPr lang="ru-RU" sz="6800" dirty="0"/>
              <a:t>, </a:t>
            </a:r>
            <a:r>
              <a:rPr lang="ru-RU" sz="6800" dirty="0" err="1"/>
              <a:t>але</a:t>
            </a:r>
            <a:r>
              <a:rPr lang="ru-RU" sz="6800" dirty="0"/>
              <a:t> </a:t>
            </a:r>
            <a:r>
              <a:rPr lang="ru-RU" sz="6800" dirty="0" err="1"/>
              <a:t>провіщаю</a:t>
            </a:r>
            <a:r>
              <a:rPr lang="ru-RU" sz="6800" dirty="0"/>
              <a:t> слова </a:t>
            </a:r>
            <a:r>
              <a:rPr lang="ru-RU" sz="6800" dirty="0" err="1"/>
              <a:t>правди</a:t>
            </a:r>
            <a:r>
              <a:rPr lang="ru-RU" sz="6800" dirty="0"/>
              <a:t> та щирого </a:t>
            </a:r>
            <a:r>
              <a:rPr lang="ru-RU" sz="6800" dirty="0" err="1"/>
              <a:t>розуму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26. </a:t>
            </a:r>
            <a:r>
              <a:rPr lang="ru-RU" sz="6800" dirty="0" err="1"/>
              <a:t>Цар</a:t>
            </a:r>
            <a:r>
              <a:rPr lang="ru-RU" sz="6800" dirty="0"/>
              <a:t> </a:t>
            </a:r>
            <a:r>
              <a:rPr lang="ru-RU" sz="6800" dirty="0" err="1"/>
              <a:t>бо</a:t>
            </a:r>
            <a:r>
              <a:rPr lang="ru-RU" sz="6800" dirty="0"/>
              <a:t> </a:t>
            </a:r>
            <a:r>
              <a:rPr lang="ru-RU" sz="6800" dirty="0" err="1"/>
              <a:t>знає</a:t>
            </a:r>
            <a:r>
              <a:rPr lang="ru-RU" sz="6800" dirty="0"/>
              <a:t> про </a:t>
            </a:r>
            <a:r>
              <a:rPr lang="ru-RU" sz="6800" dirty="0" err="1"/>
              <a:t>це</a:t>
            </a:r>
            <a:r>
              <a:rPr lang="ru-RU" sz="6800" dirty="0"/>
              <a:t>, до </a:t>
            </a:r>
            <a:r>
              <a:rPr lang="ru-RU" sz="6800" dirty="0" err="1"/>
              <a:t>нього</a:t>
            </a:r>
            <a:r>
              <a:rPr lang="ru-RU" sz="6800" dirty="0"/>
              <a:t> з </a:t>
            </a:r>
            <a:r>
              <a:rPr lang="ru-RU" sz="6800" dirty="0" err="1"/>
              <a:t>відвагою</a:t>
            </a:r>
            <a:r>
              <a:rPr lang="ru-RU" sz="6800" dirty="0"/>
              <a:t> я й </a:t>
            </a:r>
            <a:r>
              <a:rPr lang="ru-RU" sz="6800" dirty="0" err="1"/>
              <a:t>промовляю</a:t>
            </a:r>
            <a:r>
              <a:rPr lang="ru-RU" sz="6800" dirty="0"/>
              <a:t>. </a:t>
            </a:r>
            <a:r>
              <a:rPr lang="ru-RU" sz="6800" dirty="0" err="1"/>
              <a:t>Бо</a:t>
            </a:r>
            <a:r>
              <a:rPr lang="ru-RU" sz="6800" dirty="0"/>
              <a:t> не гадаю я, </a:t>
            </a:r>
            <a:r>
              <a:rPr lang="ru-RU" sz="6800" dirty="0" err="1"/>
              <a:t>щоб</a:t>
            </a:r>
            <a:r>
              <a:rPr lang="ru-RU" sz="6800" dirty="0"/>
              <a:t> </a:t>
            </a:r>
            <a:r>
              <a:rPr lang="ru-RU" sz="6800" dirty="0" err="1"/>
              <a:t>із</a:t>
            </a:r>
            <a:r>
              <a:rPr lang="ru-RU" sz="6800" dirty="0"/>
              <a:t> </a:t>
            </a:r>
            <a:r>
              <a:rPr lang="ru-RU" sz="6800" dirty="0" err="1"/>
              <a:t>цього</a:t>
            </a:r>
            <a:r>
              <a:rPr lang="ru-RU" sz="6800" dirty="0"/>
              <a:t> </a:t>
            </a:r>
            <a:r>
              <a:rPr lang="ru-RU" sz="6800" dirty="0" err="1"/>
              <a:t>щобудь</a:t>
            </a:r>
            <a:r>
              <a:rPr lang="ru-RU" sz="6800" dirty="0"/>
              <a:t> </a:t>
            </a:r>
            <a:r>
              <a:rPr lang="ru-RU" sz="6800" dirty="0" err="1"/>
              <a:t>сховалось</a:t>
            </a:r>
            <a:r>
              <a:rPr lang="ru-RU" sz="6800" dirty="0"/>
              <a:t>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нього</a:t>
            </a:r>
            <a:r>
              <a:rPr lang="ru-RU" sz="6800" dirty="0"/>
              <a:t>, </a:t>
            </a:r>
            <a:r>
              <a:rPr lang="ru-RU" sz="6800" dirty="0" err="1"/>
              <a:t>бо</a:t>
            </a:r>
            <a:r>
              <a:rPr lang="ru-RU" sz="6800" dirty="0"/>
              <a:t> не в закутку </a:t>
            </a:r>
            <a:r>
              <a:rPr lang="ru-RU" sz="6800" dirty="0" err="1"/>
              <a:t>діялось</a:t>
            </a:r>
            <a:r>
              <a:rPr lang="ru-RU" sz="6800" dirty="0"/>
              <a:t> </a:t>
            </a:r>
            <a:r>
              <a:rPr lang="ru-RU" sz="6800" dirty="0" err="1"/>
              <a:t>це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27. </a:t>
            </a:r>
            <a:r>
              <a:rPr lang="ru-RU" sz="6800" dirty="0" err="1"/>
              <a:t>Чи</a:t>
            </a:r>
            <a:r>
              <a:rPr lang="ru-RU" sz="6800" dirty="0"/>
              <a:t> </a:t>
            </a:r>
            <a:r>
              <a:rPr lang="ru-RU" sz="6800" dirty="0" err="1"/>
              <a:t>віруєш</a:t>
            </a:r>
            <a:r>
              <a:rPr lang="ru-RU" sz="6800" dirty="0"/>
              <a:t>, царю </a:t>
            </a:r>
            <a:r>
              <a:rPr lang="ru-RU" sz="6800" dirty="0" err="1"/>
              <a:t>Агріппо</a:t>
            </a:r>
            <a:r>
              <a:rPr lang="ru-RU" sz="6800" dirty="0"/>
              <a:t>, Пророкам? Я знаю,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віруєш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28. </a:t>
            </a:r>
            <a:r>
              <a:rPr lang="ru-RU" sz="6800" dirty="0" err="1"/>
              <a:t>Агріппа</a:t>
            </a:r>
            <a:r>
              <a:rPr lang="ru-RU" sz="6800" dirty="0"/>
              <a:t> ж </a:t>
            </a:r>
            <a:r>
              <a:rPr lang="ru-RU" sz="6800" dirty="0" err="1"/>
              <a:t>Павлові</a:t>
            </a:r>
            <a:r>
              <a:rPr lang="ru-RU" sz="6800" dirty="0"/>
              <a:t>: </a:t>
            </a:r>
            <a:r>
              <a:rPr lang="ru-RU" sz="6800" dirty="0" err="1"/>
              <a:t>Ти</a:t>
            </a:r>
            <a:r>
              <a:rPr lang="ru-RU" sz="6800" dirty="0"/>
              <a:t> </a:t>
            </a:r>
            <a:r>
              <a:rPr lang="ru-RU" sz="6800" dirty="0" err="1"/>
              <a:t>малощо</a:t>
            </a:r>
            <a:r>
              <a:rPr lang="ru-RU" sz="6800" dirty="0"/>
              <a:t> не </a:t>
            </a:r>
            <a:r>
              <a:rPr lang="ru-RU" sz="6800" dirty="0" err="1"/>
              <a:t>намовляєш</a:t>
            </a:r>
            <a:r>
              <a:rPr lang="ru-RU" sz="6800" dirty="0"/>
              <a:t> мене, </a:t>
            </a:r>
            <a:r>
              <a:rPr lang="ru-RU" sz="6800" dirty="0" err="1"/>
              <a:t>щоб</a:t>
            </a:r>
            <a:r>
              <a:rPr lang="ru-RU" sz="6800" dirty="0"/>
              <a:t> я став </a:t>
            </a:r>
            <a:r>
              <a:rPr lang="ru-RU" sz="6800" dirty="0" err="1"/>
              <a:t>християнином</a:t>
            </a:r>
            <a:r>
              <a:rPr lang="ru-RU" sz="6800" dirty="0"/>
              <a:t>...</a:t>
            </a:r>
          </a:p>
          <a:p>
            <a:pPr algn="l"/>
            <a:r>
              <a:rPr lang="ru-RU" sz="6800" dirty="0"/>
              <a:t>29. А Павло: </a:t>
            </a:r>
            <a:r>
              <a:rPr lang="ru-RU" sz="6800" dirty="0" err="1"/>
              <a:t>Благав</a:t>
            </a:r>
            <a:r>
              <a:rPr lang="ru-RU" sz="6800" dirty="0"/>
              <a:t> би я Бога, </a:t>
            </a:r>
            <a:r>
              <a:rPr lang="ru-RU" sz="6800" dirty="0" err="1"/>
              <a:t>щоб</a:t>
            </a:r>
            <a:r>
              <a:rPr lang="ru-RU" sz="6800" dirty="0"/>
              <a:t> </a:t>
            </a:r>
            <a:r>
              <a:rPr lang="ru-RU" sz="6800" dirty="0" err="1"/>
              <a:t>чи</a:t>
            </a:r>
            <a:r>
              <a:rPr lang="ru-RU" sz="6800" dirty="0"/>
              <a:t> мало, </a:t>
            </a:r>
            <a:r>
              <a:rPr lang="ru-RU" sz="6800" dirty="0" err="1"/>
              <a:t>чи</a:t>
            </a:r>
            <a:r>
              <a:rPr lang="ru-RU" sz="6800" dirty="0"/>
              <a:t> </a:t>
            </a:r>
            <a:r>
              <a:rPr lang="ru-RU" sz="6800" dirty="0" err="1"/>
              <a:t>багато</a:t>
            </a:r>
            <a:r>
              <a:rPr lang="ru-RU" sz="6800" dirty="0"/>
              <a:t>, не </a:t>
            </a:r>
            <a:r>
              <a:rPr lang="ru-RU" sz="6800" dirty="0" err="1"/>
              <a:t>тільки</a:t>
            </a:r>
            <a:r>
              <a:rPr lang="ru-RU" sz="6800" dirty="0"/>
              <a:t> но </a:t>
            </a:r>
            <a:r>
              <a:rPr lang="ru-RU" sz="6800" dirty="0" err="1"/>
              <a:t>ти</a:t>
            </a:r>
            <a:r>
              <a:rPr lang="ru-RU" sz="6800" dirty="0"/>
              <a:t>, </a:t>
            </a:r>
            <a:r>
              <a:rPr lang="ru-RU" sz="6800" dirty="0" err="1"/>
              <a:t>але</a:t>
            </a:r>
            <a:r>
              <a:rPr lang="ru-RU" sz="6800" dirty="0"/>
              <a:t> й </a:t>
            </a:r>
            <a:r>
              <a:rPr lang="ru-RU" sz="6800" dirty="0" err="1"/>
              <a:t>усі</a:t>
            </a:r>
            <a:r>
              <a:rPr lang="ru-RU" sz="6800" dirty="0"/>
              <a:t>, </a:t>
            </a:r>
            <a:r>
              <a:rPr lang="ru-RU" sz="6800" dirty="0" err="1"/>
              <a:t>хто</a:t>
            </a:r>
            <a:r>
              <a:rPr lang="ru-RU" sz="6800" dirty="0"/>
              <a:t> </a:t>
            </a:r>
            <a:r>
              <a:rPr lang="ru-RU" sz="6800" dirty="0" err="1"/>
              <a:t>чує</a:t>
            </a:r>
            <a:r>
              <a:rPr lang="ru-RU" sz="6800" dirty="0"/>
              <a:t> </a:t>
            </a:r>
            <a:r>
              <a:rPr lang="ru-RU" sz="6800" dirty="0" err="1"/>
              <a:t>сьогодні</a:t>
            </a:r>
            <a:r>
              <a:rPr lang="ru-RU" sz="6800" dirty="0"/>
              <a:t> мене, </a:t>
            </a:r>
            <a:r>
              <a:rPr lang="ru-RU" sz="6800" dirty="0" err="1"/>
              <a:t>зробились</a:t>
            </a:r>
            <a:r>
              <a:rPr lang="ru-RU" sz="6800" dirty="0"/>
              <a:t> такими, як і я, </a:t>
            </a:r>
            <a:r>
              <a:rPr lang="ru-RU" sz="6800" dirty="0" err="1"/>
              <a:t>крім</a:t>
            </a:r>
            <a:r>
              <a:rPr lang="ru-RU" sz="6800" dirty="0"/>
              <a:t> </a:t>
            </a:r>
            <a:r>
              <a:rPr lang="ru-RU" sz="6800" dirty="0" err="1"/>
              <a:t>оцих</a:t>
            </a:r>
            <a:r>
              <a:rPr lang="ru-RU" sz="6800" dirty="0"/>
              <a:t> </a:t>
            </a:r>
            <a:r>
              <a:rPr lang="ru-RU" sz="6800" dirty="0" err="1"/>
              <a:t>ланцюгів</a:t>
            </a:r>
            <a:r>
              <a:rPr lang="ru-RU" sz="6800" dirty="0"/>
              <a:t>...</a:t>
            </a:r>
            <a:endParaRPr lang="uk" sz="68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7DB777C-6126-2478-F3BB-3536A235E9CF}"/>
              </a:ext>
            </a:extLst>
          </p:cNvPr>
          <p:cNvSpPr txBox="1">
            <a:spLocks/>
          </p:cNvSpPr>
          <p:nvPr/>
        </p:nvSpPr>
        <p:spPr>
          <a:xfrm>
            <a:off x="0" y="2201779"/>
            <a:ext cx="8822267" cy="1892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uk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Апологетика у свідченні Апостола Павла (Дії 26:1-29)</a:t>
            </a:r>
            <a:endParaRPr lang="ru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br>
              <a:rPr lang="ru-RU" sz="2800" i="1" dirty="0"/>
            </a:br>
            <a:br>
              <a:rPr lang="ru-RU" sz="5400" i="1" dirty="0"/>
            </a:br>
            <a:br>
              <a:rPr lang="ru-RU" i="1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34791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uk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у свідченні Апостола Павла (Дії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00200" lvl="1" indent="-1143000" algn="l">
              <a:buFont typeface="+mj-lt"/>
              <a:buAutoNum type="alphaUcPeriod"/>
            </a:pPr>
            <a:r>
              <a:rPr lang="uk" sz="7200" i="1" dirty="0"/>
              <a:t>Покажіть спільн</a:t>
            </a:r>
            <a:r>
              <a:rPr lang="uk-UA" sz="7200" i="1" dirty="0" err="1"/>
              <a:t>ість</a:t>
            </a:r>
            <a:r>
              <a:rPr lang="uk" sz="7200" i="1" dirty="0"/>
              <a:t> ваших переконань. (3, 6-7). Співрозмовник має зіставити себе з вами.</a:t>
            </a:r>
            <a:br>
              <a:rPr lang="ru-RU" sz="7200" i="1" dirty="0"/>
            </a:br>
            <a:endParaRPr lang="ru-UA" sz="7200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35644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50" y="2380129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uk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у свідченні Апостола Павла (Дії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00200" lvl="1" indent="-1143000" algn="l">
              <a:buFont typeface="+mj-lt"/>
              <a:buAutoNum type="alphaUcPeriod"/>
            </a:pPr>
            <a:r>
              <a:rPr lang="uk" sz="7200" i="1" dirty="0"/>
              <a:t>Покажіть спільність у ваших переконаннях. (3, 6-7). Співрозмовник має зіставити себе із вами.</a:t>
            </a:r>
            <a:br>
              <a:rPr lang="ru-RU" sz="7200" i="1" dirty="0"/>
            </a:br>
            <a:endParaRPr lang="ru-UA" sz="7200" dirty="0"/>
          </a:p>
          <a:p>
            <a:pPr marL="1600200" lvl="1" indent="-1143000" algn="l">
              <a:buFont typeface="+mj-lt"/>
              <a:buAutoNum type="alphaUcPeriod"/>
            </a:pPr>
            <a:r>
              <a:rPr lang="uk" sz="7200" i="1" dirty="0"/>
              <a:t>Розкажіть, як прийняття біблійної правди змінило вас: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Ким ви були до прийняття правди (4-5, 9-11). Ви були такими ж у минулому, як ваш співрозмовник зараз.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Наведіть в особистісних подробицях, як відбулася ваша зустріч із Божою правдою (12-18). </a:t>
            </a:r>
            <a:br>
              <a:rPr lang="ru-RU" sz="7200" i="1" dirty="0"/>
            </a:br>
            <a:br>
              <a:rPr lang="ru-RU" sz="7200" i="1" dirty="0"/>
            </a:br>
            <a:r>
              <a:rPr lang="uk" sz="7200" i="1" dirty="0"/>
              <a:t>Ваш співрозмовник може заперечувати ваші переконання, цінності, доктрини, але він не зможе оспорити ваш особистий досвід зустрічі з Богом.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Опишіть, як докорінно змінилося ваше життя.</a:t>
            </a:r>
            <a:br>
              <a:rPr lang="ru-RU" sz="7200" i="1" dirty="0"/>
            </a:br>
            <a:br>
              <a:rPr lang="ru-RU" sz="7200" i="1" dirty="0"/>
            </a:br>
            <a:endParaRPr lang="ru-UA" sz="7200" dirty="0"/>
          </a:p>
          <a:p>
            <a:pPr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3396363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50" y="2380129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uk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у свідченні Апостола Павла (Дії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00200" lvl="1" indent="-1143000" algn="l">
              <a:buFont typeface="+mj-lt"/>
              <a:buAutoNum type="alphaUcPeriod"/>
            </a:pPr>
            <a:r>
              <a:rPr lang="uk" sz="7200" i="1" dirty="0"/>
              <a:t>Покажіть спільність у ваших переконаннях. (3, 6-7). Співрозмовник має зіставити себе із вами.</a:t>
            </a:r>
            <a:br>
              <a:rPr lang="ru-RU" sz="7200" i="1" dirty="0"/>
            </a:br>
            <a:endParaRPr lang="ru-UA" sz="7200" dirty="0"/>
          </a:p>
          <a:p>
            <a:pPr marL="1600200" lvl="1" indent="-1143000" algn="l">
              <a:buFont typeface="+mj-lt"/>
              <a:buAutoNum type="alphaUcPeriod"/>
            </a:pPr>
            <a:r>
              <a:rPr lang="uk" sz="7200" i="1" dirty="0"/>
              <a:t>Розкажіть, як прийняття біблійної правди змінило вас: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Ким ви були до прийняття правди (4-5, 9-11). Ви були такими ж у минулому, як ваш співрозмовник зараз.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Наведіть в особистісних подробицях, як відбулася ваша зустріч із Божою правдою (12-18). </a:t>
            </a:r>
            <a:br>
              <a:rPr lang="ru-RU" sz="7200" i="1" dirty="0"/>
            </a:br>
            <a:br>
              <a:rPr lang="ru-RU" sz="7200" i="1" dirty="0"/>
            </a:br>
            <a:r>
              <a:rPr lang="uk" sz="7200" i="1" dirty="0"/>
              <a:t>Ваш співрозмовник може заперечувати ваші переконання, цінності, доктрини, але він не зможе оспорити ваш особистий досвід зустрічі з Богом.</a:t>
            </a:r>
            <a:br>
              <a:rPr lang="ru-RU" sz="7200" i="1" dirty="0"/>
            </a:br>
            <a:endParaRPr lang="ru-UA" sz="7200" dirty="0"/>
          </a:p>
          <a:p>
            <a:pPr marL="2057400" lvl="2" indent="-1143000" algn="l">
              <a:buFont typeface="+mj-lt"/>
              <a:buAutoNum type="romanLcPeriod"/>
            </a:pPr>
            <a:r>
              <a:rPr lang="uk" sz="7200" i="1" dirty="0"/>
              <a:t>Опишіть, як докорінно змінилося ваше життя.</a:t>
            </a:r>
            <a:br>
              <a:rPr lang="ru-RU" sz="7200" i="1" dirty="0"/>
            </a:br>
            <a:br>
              <a:rPr lang="ru-RU" sz="7200" i="1" dirty="0"/>
            </a:br>
            <a:endParaRPr lang="ru-UA" sz="7200" dirty="0"/>
          </a:p>
          <a:p>
            <a:pPr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21F10-E5C3-5952-231D-36473DC5F1A1}"/>
              </a:ext>
            </a:extLst>
          </p:cNvPr>
          <p:cNvSpPr txBox="1"/>
          <p:nvPr/>
        </p:nvSpPr>
        <p:spPr>
          <a:xfrm>
            <a:off x="770465" y="6211669"/>
            <a:ext cx="5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С.</a:t>
            </a:r>
            <a:r>
              <a:rPr lang="uk" sz="1800" i="1" dirty="0"/>
              <a:t> Закличте до прийняття рішення.</a:t>
            </a:r>
            <a:br>
              <a:rPr lang="ru-RU" sz="9600" i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078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/>
          </a:bodyPr>
          <a:lstStyle/>
          <a:p>
            <a:r>
              <a:rPr lang="uk" i="1" dirty="0"/>
              <a:t>Принципи використання апологетики у </a:t>
            </a:r>
            <a:r>
              <a:rPr lang="uk" i="1" dirty="0" err="1"/>
              <a:t>благовісті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776" y="2387600"/>
            <a:ext cx="10582836" cy="4322482"/>
          </a:xfrm>
        </p:spPr>
        <p:txBody>
          <a:bodyPr>
            <a:normAutofit/>
          </a:bodyPr>
          <a:lstStyle/>
          <a:p>
            <a:pPr algn="l"/>
            <a:r>
              <a:rPr lang="uk" sz="3200" i="1" dirty="0"/>
              <a:t>2. Ставте більше запитань, щоб зрозуміти в чому</a:t>
            </a:r>
          </a:p>
          <a:p>
            <a:pPr algn="l"/>
            <a:r>
              <a:rPr lang="uk" sz="3200" i="1" dirty="0"/>
              <a:t>головна причина сумнівів людини у щирості</a:t>
            </a:r>
          </a:p>
          <a:p>
            <a:pPr algn="l"/>
            <a:r>
              <a:rPr lang="uk" sz="3200" i="1" dirty="0"/>
              <a:t>християнства.</a:t>
            </a:r>
            <a:br>
              <a:rPr lang="ru-RU" i="1" dirty="0"/>
            </a:b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541405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/>
          </a:bodyPr>
          <a:lstStyle/>
          <a:p>
            <a:r>
              <a:rPr lang="uk" i="1" dirty="0"/>
              <a:t>Принципи використання апологетики у </a:t>
            </a:r>
            <a:r>
              <a:rPr lang="uk" i="1" dirty="0" err="1"/>
              <a:t>благовісті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7" y="2272553"/>
            <a:ext cx="11040035" cy="5257800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uk" sz="3600" i="1" dirty="0"/>
              <a:t>3. Займайтеся негативною та позитивною апологетикою:</a:t>
            </a:r>
            <a:br>
              <a:rPr lang="ru-RU" sz="3600" i="1" dirty="0"/>
            </a:br>
            <a:endParaRPr lang="ru-UA" sz="3600" dirty="0"/>
          </a:p>
          <a:p>
            <a:pPr marL="1200150" lvl="1" indent="-742950" algn="l">
              <a:buFont typeface="+mj-lt"/>
              <a:buAutoNum type="alphaLcPeriod"/>
            </a:pPr>
            <a:r>
              <a:rPr lang="uk" sz="3600" i="1" dirty="0"/>
              <a:t>Запитайте, чому вона дотримується тих чи інших поглядів.</a:t>
            </a:r>
            <a:br>
              <a:rPr lang="ru-RU" sz="3600" i="1" dirty="0"/>
            </a:br>
            <a:endParaRPr lang="ru-UA" sz="3600" dirty="0"/>
          </a:p>
          <a:p>
            <a:pPr marL="1200150" lvl="1" indent="-742950" algn="l">
              <a:buFont typeface="+mj-lt"/>
              <a:buAutoNum type="alphaLcPeriod"/>
            </a:pPr>
            <a:r>
              <a:rPr lang="uk" sz="3600" i="1" dirty="0"/>
              <a:t>Вкажіть на її помилки,при спробі обґрунтувати хибні вірування.</a:t>
            </a:r>
            <a:br>
              <a:rPr lang="ru-RU" sz="3600" i="1" dirty="0"/>
            </a:br>
            <a:endParaRPr lang="ru-RU" sz="3600" dirty="0"/>
          </a:p>
          <a:p>
            <a:pPr marL="1200150" lvl="1" indent="-742950" algn="l">
              <a:buFont typeface="+mj-lt"/>
              <a:buAutoNum type="alphaLcPeriod"/>
            </a:pPr>
            <a:r>
              <a:rPr lang="uk" sz="3600" i="1" dirty="0"/>
              <a:t>Наводьте далі аргументи відповідності об’єктивній реальності або зовнішній дійсності християнського світогляду, тим самим продемонструйте істинність Божого об’явлення, що записане в Біблії.</a:t>
            </a:r>
            <a:br>
              <a:rPr lang="ru-RU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307451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/>
          </a:bodyPr>
          <a:lstStyle/>
          <a:p>
            <a:r>
              <a:rPr lang="uk" i="1" dirty="0"/>
              <a:t>Принципи використання апологетики у </a:t>
            </a:r>
            <a:r>
              <a:rPr lang="uk" i="1" dirty="0" err="1"/>
              <a:t>благовісті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2" y="2595282"/>
            <a:ext cx="11040035" cy="5257800"/>
          </a:xfrm>
        </p:spPr>
        <p:txBody>
          <a:bodyPr>
            <a:normAutofit/>
          </a:bodyPr>
          <a:lstStyle/>
          <a:p>
            <a:pPr algn="l"/>
            <a:r>
              <a:rPr lang="uk" sz="3200" i="1" dirty="0"/>
              <a:t>4. Розкажіть особисті приклади прийняття біблійних істин.</a:t>
            </a:r>
            <a:br>
              <a:rPr lang="ru-RU" sz="3200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25204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/>
          </a:bodyPr>
          <a:lstStyle/>
          <a:p>
            <a:r>
              <a:rPr lang="uk" i="1" dirty="0"/>
              <a:t>Принципи використання апологетики у </a:t>
            </a:r>
            <a:r>
              <a:rPr lang="uk" i="1" dirty="0" err="1"/>
              <a:t>благовісті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2" y="2595282"/>
            <a:ext cx="11040035" cy="5257800"/>
          </a:xfrm>
        </p:spPr>
        <p:txBody>
          <a:bodyPr>
            <a:normAutofit/>
          </a:bodyPr>
          <a:lstStyle/>
          <a:p>
            <a:pPr algn="l"/>
            <a:r>
              <a:rPr lang="uk" sz="3200" i="1" dirty="0"/>
              <a:t>4. Розкажіть особисті приклади прийняття біблійних істин.</a:t>
            </a:r>
            <a:br>
              <a:rPr lang="ru-RU" sz="3200" i="1" dirty="0"/>
            </a:br>
            <a:br>
              <a:rPr lang="ru-RU" i="1" dirty="0"/>
            </a:br>
            <a:r>
              <a:rPr lang="uk" sz="3200" i="1" dirty="0"/>
              <a:t>5. Закличте до прийняття такого ж рішення – міркування   </a:t>
            </a:r>
          </a:p>
          <a:p>
            <a:pPr algn="l"/>
            <a:r>
              <a:rPr lang="uk" sz="3200" i="1" dirty="0"/>
              <a:t>    та прийняття істини.</a:t>
            </a:r>
            <a:endParaRPr lang="ru-UA" sz="3200" i="1" dirty="0"/>
          </a:p>
          <a:p>
            <a:pPr lvl="0" algn="l"/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59261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1" y="2387600"/>
            <a:ext cx="11405347" cy="5465482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u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Проповідь Ісуса Христа </a:t>
            </a:r>
            <a:br>
              <a:rPr lang="ru-RU" i="1" dirty="0"/>
            </a:br>
            <a:br>
              <a:rPr lang="ru-RU" i="1" dirty="0"/>
            </a:br>
            <a:r>
              <a:rPr lang="uk" i="1" dirty="0"/>
              <a:t>Марка 12:24-27 </a:t>
            </a:r>
            <a:br>
              <a:rPr lang="ru-RU" i="1" dirty="0"/>
            </a:b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Ісус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їм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відказав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тому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помиляєтесь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знаєте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Писання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Божої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сили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мертвих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воскреснуть, то не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будуть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женитись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заміж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виходити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але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будуть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немов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Анголи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небі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Щождо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мертвих, що воскреснуть, чи ж ви не читали в Мойсеєвій книзі, як при кущі сказав йому Бог, промовляючи: Я Бог Авраамів, і Бог Ісаків, і Бог Яковів, Бо Він є Бог не мертвих, а живих!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Тим то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помиляєтесь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дуже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RU" i="1" dirty="0"/>
            </a:br>
            <a:br>
              <a:rPr lang="ru-RU" sz="3200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310999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47" y="2259106"/>
            <a:ext cx="11510681" cy="5593976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1.Проповідь Ісуса Христа</a:t>
            </a:r>
            <a:br>
              <a:rPr lang="ru-RU" sz="2800" i="1" dirty="0"/>
            </a:br>
            <a:br>
              <a:rPr lang="ru-RU" sz="2800" i="1" dirty="0"/>
            </a:br>
            <a:endParaRPr lang="ru-RU" sz="2800" i="1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2800" i="1" dirty="0"/>
              <a:t>Вказує слухачам на причину чому вони неправильно думають:                               «</a:t>
            </a:r>
            <a:r>
              <a:rPr lang="ru-RU" sz="2800" i="1" dirty="0" err="1"/>
              <a:t>Чи</a:t>
            </a:r>
            <a:r>
              <a:rPr lang="ru-RU" sz="2800" i="1" dirty="0"/>
              <a:t> </a:t>
            </a:r>
            <a:r>
              <a:rPr lang="ru-RU" sz="2800" i="1" dirty="0" err="1"/>
              <a:t>ви</a:t>
            </a:r>
            <a:r>
              <a:rPr lang="ru-RU" sz="2800" i="1" dirty="0"/>
              <a:t> не тому </a:t>
            </a:r>
            <a:r>
              <a:rPr lang="ru-RU" sz="2800" i="1" dirty="0" err="1"/>
              <a:t>помиляєтесь</a:t>
            </a:r>
            <a:r>
              <a:rPr lang="ru-RU" sz="2800" i="1" dirty="0"/>
              <a:t>, </a:t>
            </a:r>
            <a:r>
              <a:rPr lang="ru-RU" sz="2800" i="1" dirty="0" err="1"/>
              <a:t>що</a:t>
            </a:r>
            <a:r>
              <a:rPr lang="ru-RU" sz="2800" i="1" dirty="0"/>
              <a:t> не </a:t>
            </a:r>
            <a:r>
              <a:rPr lang="ru-RU" sz="2800" i="1" dirty="0" err="1"/>
              <a:t>знаєте</a:t>
            </a:r>
            <a:r>
              <a:rPr lang="ru-RU" sz="2800" i="1" dirty="0"/>
              <a:t> </a:t>
            </a:r>
            <a:r>
              <a:rPr lang="ru-RU" sz="2800" i="1" dirty="0" err="1"/>
              <a:t>ані</a:t>
            </a:r>
            <a:r>
              <a:rPr lang="ru-RU" sz="2800" i="1" dirty="0"/>
              <a:t> </a:t>
            </a:r>
            <a:r>
              <a:rPr lang="ru-RU" sz="2800" i="1" dirty="0" err="1"/>
              <a:t>Писання</a:t>
            </a:r>
            <a:r>
              <a:rPr lang="ru-RU" sz="2800" i="1" dirty="0"/>
              <a:t>, </a:t>
            </a:r>
            <a:r>
              <a:rPr lang="ru-RU" sz="2800" i="1" dirty="0" err="1"/>
              <a:t>ані</a:t>
            </a:r>
            <a:r>
              <a:rPr lang="ru-RU" sz="2800" i="1" dirty="0"/>
              <a:t> </a:t>
            </a:r>
            <a:r>
              <a:rPr lang="ru-RU" sz="2800" i="1" dirty="0" err="1"/>
              <a:t>Божої</a:t>
            </a:r>
            <a:r>
              <a:rPr lang="ru-RU" sz="2800" i="1" dirty="0"/>
              <a:t> </a:t>
            </a:r>
            <a:r>
              <a:rPr lang="ru-RU" sz="2800" i="1" dirty="0" err="1"/>
              <a:t>сили</a:t>
            </a:r>
            <a:r>
              <a:rPr lang="ru-RU" sz="2800" i="1" dirty="0"/>
              <a:t>?</a:t>
            </a:r>
            <a:r>
              <a:rPr lang="uk" sz="2800" i="1" dirty="0"/>
              <a:t>»</a:t>
            </a:r>
            <a:br>
              <a:rPr lang="ru-RU" sz="2800" i="1" dirty="0"/>
            </a:br>
            <a:endParaRPr lang="ru-UA" sz="2800" i="1" dirty="0"/>
          </a:p>
          <a:p>
            <a:pPr marL="914400" lvl="1" indent="-457200" algn="l">
              <a:buFont typeface="+mj-lt"/>
              <a:buAutoNum type="alphaLcParenR"/>
            </a:pPr>
            <a:r>
              <a:rPr lang="uk" sz="2800" i="1" dirty="0"/>
              <a:t>Вказує на необґрунтованість їхньої аргументації:                                                  </a:t>
            </a:r>
            <a:r>
              <a:rPr lang="uk-UA" sz="2800" i="1" dirty="0"/>
              <a:t>«Ви не правильно мислите, тому що у вас хибна передумова, що по воскресінні будуть одружуватися й виходити заміж. Та ні, так не буде, коли з мертвих воскреснуть, тоді не будуть ні одружуватись, ні заміж виходити. Будуть як </a:t>
            </a:r>
            <a:r>
              <a:rPr lang="uk-UA" sz="2800" i="1" dirty="0" err="1"/>
              <a:t>анголи</a:t>
            </a:r>
            <a:r>
              <a:rPr lang="uk-UA" sz="2800" i="1" dirty="0"/>
              <a:t> на небі» </a:t>
            </a:r>
            <a:r>
              <a:rPr lang="uk" sz="2800" i="1" dirty="0"/>
              <a:t>– негативна апологетика.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uk" sz="2800" i="1" dirty="0"/>
              <a:t>Стверджує правду замість помилкових поглядів слухачів:                                             (</a:t>
            </a:r>
            <a:r>
              <a:rPr lang="uk-UA" sz="2800" i="1" dirty="0"/>
              <a:t>Бог є Богом не мертвих, а живих</a:t>
            </a:r>
            <a:r>
              <a:rPr lang="uk" sz="2800" i="1" dirty="0"/>
              <a:t>) – позитивна апологетика.</a:t>
            </a:r>
            <a:br>
              <a:rPr lang="ru-RU" sz="2800" i="1" dirty="0"/>
            </a:br>
            <a:br>
              <a:rPr lang="ru-RU" sz="5400" i="1" dirty="0"/>
            </a:br>
            <a:br>
              <a:rPr lang="ru-RU" i="1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42592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815" y="2446002"/>
            <a:ext cx="10434917" cy="4499809"/>
          </a:xfrm>
        </p:spPr>
        <p:txBody>
          <a:bodyPr>
            <a:normAutofit fontScale="25000" lnSpcReduction="20000"/>
          </a:bodyPr>
          <a:lstStyle/>
          <a:p>
            <a:pPr algn="l"/>
            <a:endParaRPr lang="uk-UA" sz="6800" dirty="0"/>
          </a:p>
          <a:p>
            <a:pPr algn="l"/>
            <a:r>
              <a:rPr lang="uk-UA" sz="6800" dirty="0"/>
              <a:t>1. А </a:t>
            </a:r>
            <a:r>
              <a:rPr lang="uk-UA" sz="6800" dirty="0" err="1"/>
              <a:t>Агріппа</a:t>
            </a:r>
            <a:r>
              <a:rPr lang="uk-UA" sz="6800" dirty="0"/>
              <a:t> сказав до Павла: Дозволяємо тобі говорити про себе самого. Павло тоді простягнув руку, і промовив у своїй обороні:</a:t>
            </a:r>
          </a:p>
          <a:p>
            <a:pPr algn="l"/>
            <a:r>
              <a:rPr lang="uk-UA" sz="6800" dirty="0"/>
              <a:t>2. О царю </a:t>
            </a:r>
            <a:r>
              <a:rPr lang="uk-UA" sz="6800" dirty="0" err="1"/>
              <a:t>Агріппо</a:t>
            </a:r>
            <a:r>
              <a:rPr lang="uk-UA" sz="6800" dirty="0"/>
              <a:t>! Уважаю себе за щасливого, що сьогодні я перед тобою боронитися маю з усього, у чім мене винуватять юдеї,</a:t>
            </a:r>
          </a:p>
          <a:p>
            <a:pPr algn="l"/>
            <a:r>
              <a:rPr lang="uk-UA" sz="6800" dirty="0"/>
              <a:t>3. особливо ж тому, що ти знаєш усі юдейські звичаї та суперечки. Тому я прошу мене вислухати терпляче.</a:t>
            </a:r>
          </a:p>
          <a:p>
            <a:pPr algn="l"/>
            <a:r>
              <a:rPr lang="uk-UA" sz="6800" dirty="0"/>
              <a:t>4. А життя моє змалку, що спочатку точилося в Єрусалимі серед народу мого, знають усі юдеї,</a:t>
            </a:r>
          </a:p>
          <a:p>
            <a:pPr algn="l"/>
            <a:r>
              <a:rPr lang="uk-UA" sz="6800" dirty="0"/>
              <a:t>5. які відають здавна мене, аби тільки схотіли засвідчити, що я жив фарисеєм за найдокладнішою сектою нашої віри.</a:t>
            </a:r>
          </a:p>
          <a:p>
            <a:pPr algn="l"/>
            <a:r>
              <a:rPr lang="uk-UA" sz="6800" dirty="0"/>
              <a:t>6. І тепер я стою отут суджений за надію обітниці, що Бог дав її нашим отцям,</a:t>
            </a:r>
          </a:p>
          <a:p>
            <a:pPr algn="l"/>
            <a:r>
              <a:rPr lang="uk-UA" sz="6800" dirty="0"/>
              <a:t>7. а її виконання чекають побачити наші дванадцять племен, служачи Богові безперестанно вдень та вночі. За цю надію, о царю, мене винуватять юдеї!</a:t>
            </a:r>
          </a:p>
          <a:p>
            <a:pPr algn="l"/>
            <a:r>
              <a:rPr lang="uk-UA" sz="6800" dirty="0"/>
              <a:t>8. Чому ви вважаєте за неймовірне, що Бог воскрешає померлих?</a:t>
            </a:r>
          </a:p>
          <a:p>
            <a:pPr algn="l"/>
            <a:r>
              <a:rPr lang="uk-UA" sz="6800" dirty="0"/>
              <a:t>9. Правда, думав був я, що мені належить чинити багато ворожого проти Ймення Ісуса </a:t>
            </a:r>
            <a:r>
              <a:rPr lang="uk-UA" sz="6800" dirty="0" err="1"/>
              <a:t>Назарянина</a:t>
            </a:r>
            <a:r>
              <a:rPr lang="uk-UA" sz="6800" dirty="0"/>
              <a:t>,</a:t>
            </a:r>
          </a:p>
          <a:p>
            <a:pPr algn="l"/>
            <a:r>
              <a:rPr lang="uk-UA" sz="6800" dirty="0"/>
              <a:t>10. що я в Єрусалимі й робив, і багато кого зо святих до в'язниць я замкнув, як отримав був владу від первосвящеників; а як їх убивали, я голос давав проти них.</a:t>
            </a:r>
            <a:endParaRPr lang="uk" sz="68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7DB777C-6126-2478-F3BB-3536A235E9CF}"/>
              </a:ext>
            </a:extLst>
          </p:cNvPr>
          <p:cNvSpPr txBox="1">
            <a:spLocks/>
          </p:cNvSpPr>
          <p:nvPr/>
        </p:nvSpPr>
        <p:spPr>
          <a:xfrm>
            <a:off x="0" y="2201779"/>
            <a:ext cx="8822267" cy="1892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uk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Апологетика у свідченні Апостола Павла (Дії 26:1-29)</a:t>
            </a:r>
            <a:endParaRPr lang="ru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br>
              <a:rPr lang="ru-RU" sz="2800" i="1" dirty="0"/>
            </a:br>
            <a:br>
              <a:rPr lang="ru-RU" sz="5400" i="1" dirty="0"/>
            </a:br>
            <a:br>
              <a:rPr lang="ru-RU" i="1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1299162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/>
          </a:bodyPr>
          <a:lstStyle/>
          <a:p>
            <a:r>
              <a:rPr lang="uk" i="1" dirty="0"/>
              <a:t>Біблійні приклади використання апологетики при </a:t>
            </a:r>
            <a:r>
              <a:rPr lang="uk" i="1" dirty="0" err="1"/>
              <a:t>благовісті </a:t>
            </a:r>
            <a:r>
              <a:rPr lang="uk" i="1" dirty="0"/>
              <a:t>.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541" y="2358191"/>
            <a:ext cx="11220326" cy="449980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6800" dirty="0"/>
              <a:t> </a:t>
            </a:r>
          </a:p>
          <a:p>
            <a:pPr algn="l"/>
            <a:r>
              <a:rPr lang="ru-RU" sz="6800" dirty="0"/>
              <a:t>11. І часто по </a:t>
            </a:r>
            <a:r>
              <a:rPr lang="ru-RU" sz="6800" dirty="0" err="1"/>
              <a:t>всіх</a:t>
            </a:r>
            <a:r>
              <a:rPr lang="ru-RU" sz="6800" dirty="0"/>
              <a:t> синагогах </a:t>
            </a:r>
            <a:r>
              <a:rPr lang="ru-RU" sz="6800" dirty="0" err="1"/>
              <a:t>караючи</a:t>
            </a:r>
            <a:r>
              <a:rPr lang="ru-RU" sz="6800" dirty="0"/>
              <a:t> </a:t>
            </a:r>
            <a:r>
              <a:rPr lang="ru-RU" sz="6800" dirty="0" err="1"/>
              <a:t>їх</a:t>
            </a:r>
            <a:r>
              <a:rPr lang="ru-RU" sz="6800" dirty="0"/>
              <a:t>, до </a:t>
            </a:r>
            <a:r>
              <a:rPr lang="ru-RU" sz="6800" dirty="0" err="1"/>
              <a:t>богозневаги</a:t>
            </a:r>
            <a:r>
              <a:rPr lang="ru-RU" sz="6800" dirty="0"/>
              <a:t> </a:t>
            </a:r>
            <a:r>
              <a:rPr lang="ru-RU" sz="6800" dirty="0" err="1"/>
              <a:t>примушував</a:t>
            </a:r>
            <a:r>
              <a:rPr lang="ru-RU" sz="6800" dirty="0"/>
              <a:t> я, а </a:t>
            </a:r>
            <a:r>
              <a:rPr lang="ru-RU" sz="6800" dirty="0" err="1"/>
              <a:t>лютуючи</a:t>
            </a:r>
            <a:r>
              <a:rPr lang="ru-RU" sz="6800" dirty="0"/>
              <a:t> вельми на них, </a:t>
            </a:r>
            <a:r>
              <a:rPr lang="ru-RU" sz="6800" dirty="0" err="1"/>
              <a:t>переслідував</a:t>
            </a:r>
            <a:r>
              <a:rPr lang="ru-RU" sz="6800" dirty="0"/>
              <a:t> </a:t>
            </a:r>
            <a:r>
              <a:rPr lang="ru-RU" sz="6800" dirty="0" err="1"/>
              <a:t>їх</a:t>
            </a:r>
            <a:r>
              <a:rPr lang="ru-RU" sz="6800" dirty="0"/>
              <a:t> </a:t>
            </a:r>
            <a:r>
              <a:rPr lang="ru-RU" sz="6800" dirty="0" err="1"/>
              <a:t>навіть</a:t>
            </a:r>
            <a:r>
              <a:rPr lang="ru-RU" sz="6800" dirty="0"/>
              <a:t> по </a:t>
            </a:r>
            <a:r>
              <a:rPr lang="ru-RU" sz="6800" dirty="0" err="1"/>
              <a:t>закордонних</a:t>
            </a:r>
            <a:r>
              <a:rPr lang="ru-RU" sz="6800" dirty="0"/>
              <a:t> </a:t>
            </a:r>
            <a:r>
              <a:rPr lang="ru-RU" sz="6800" dirty="0" err="1"/>
              <a:t>містах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12. Коли в </a:t>
            </a:r>
            <a:r>
              <a:rPr lang="ru-RU" sz="6800" dirty="0" err="1"/>
              <a:t>цих</a:t>
            </a:r>
            <a:r>
              <a:rPr lang="ru-RU" sz="6800" dirty="0"/>
              <a:t> справах я </a:t>
            </a:r>
            <a:r>
              <a:rPr lang="ru-RU" sz="6800" dirty="0" err="1"/>
              <a:t>йшов</a:t>
            </a:r>
            <a:r>
              <a:rPr lang="ru-RU" sz="6800" dirty="0"/>
              <a:t> до Дамаску </a:t>
            </a:r>
            <a:r>
              <a:rPr lang="ru-RU" sz="6800" dirty="0" err="1"/>
              <a:t>зо</a:t>
            </a:r>
            <a:r>
              <a:rPr lang="ru-RU" sz="6800" dirty="0"/>
              <a:t> </a:t>
            </a:r>
            <a:r>
              <a:rPr lang="ru-RU" sz="6800" dirty="0" err="1"/>
              <a:t>владою</a:t>
            </a:r>
            <a:r>
              <a:rPr lang="ru-RU" sz="6800" dirty="0"/>
              <a:t> та </a:t>
            </a:r>
            <a:r>
              <a:rPr lang="ru-RU" sz="6800" dirty="0" err="1"/>
              <a:t>припорученням</a:t>
            </a:r>
            <a:r>
              <a:rPr lang="ru-RU" sz="6800" dirty="0"/>
              <a:t> </a:t>
            </a:r>
            <a:r>
              <a:rPr lang="ru-RU" sz="6800" dirty="0" err="1"/>
              <a:t>первосвящеників</a:t>
            </a:r>
            <a:r>
              <a:rPr lang="ru-RU" sz="6800" dirty="0"/>
              <a:t>,</a:t>
            </a:r>
          </a:p>
          <a:p>
            <a:pPr algn="l"/>
            <a:r>
              <a:rPr lang="ru-RU" sz="6800" dirty="0"/>
              <a:t>13. то </a:t>
            </a:r>
            <a:r>
              <a:rPr lang="ru-RU" sz="6800" dirty="0" err="1"/>
              <a:t>опівдні</a:t>
            </a:r>
            <a:r>
              <a:rPr lang="ru-RU" sz="6800" dirty="0"/>
              <a:t>, о царю, на </a:t>
            </a:r>
            <a:r>
              <a:rPr lang="ru-RU" sz="6800" dirty="0" err="1"/>
              <a:t>дорозі</a:t>
            </a:r>
            <a:r>
              <a:rPr lang="ru-RU" sz="6800" dirty="0"/>
              <a:t> </a:t>
            </a:r>
            <a:r>
              <a:rPr lang="ru-RU" sz="6800" dirty="0" err="1"/>
              <a:t>побачив</a:t>
            </a:r>
            <a:r>
              <a:rPr lang="ru-RU" sz="6800" dirty="0"/>
              <a:t> я </a:t>
            </a:r>
            <a:r>
              <a:rPr lang="ru-RU" sz="6800" dirty="0" err="1"/>
              <a:t>світло</a:t>
            </a:r>
            <a:r>
              <a:rPr lang="ru-RU" sz="6800" dirty="0"/>
              <a:t> </a:t>
            </a:r>
            <a:r>
              <a:rPr lang="ru-RU" sz="6800" dirty="0" err="1"/>
              <a:t>із</a:t>
            </a:r>
            <a:r>
              <a:rPr lang="ru-RU" sz="6800" dirty="0"/>
              <a:t> неба, </a:t>
            </a:r>
            <a:r>
              <a:rPr lang="ru-RU" sz="6800" dirty="0" err="1"/>
              <a:t>ясніше</a:t>
            </a:r>
            <a:r>
              <a:rPr lang="ru-RU" sz="6800" dirty="0"/>
              <a:t>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світлости</a:t>
            </a:r>
            <a:r>
              <a:rPr lang="ru-RU" sz="6800" dirty="0"/>
              <a:t> </a:t>
            </a:r>
            <a:r>
              <a:rPr lang="ru-RU" sz="6800" dirty="0" err="1"/>
              <a:t>сонця</a:t>
            </a:r>
            <a:r>
              <a:rPr lang="ru-RU" sz="6800" dirty="0"/>
              <a:t>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осяяло</a:t>
            </a:r>
            <a:r>
              <a:rPr lang="ru-RU" sz="6800" dirty="0"/>
              <a:t> мене та тих, </a:t>
            </a:r>
            <a:r>
              <a:rPr lang="ru-RU" sz="6800" dirty="0" err="1"/>
              <a:t>хто</a:t>
            </a:r>
            <a:r>
              <a:rPr lang="ru-RU" sz="6800" dirty="0"/>
              <a:t> разом </a:t>
            </a:r>
            <a:r>
              <a:rPr lang="ru-RU" sz="6800" dirty="0" err="1"/>
              <a:t>зо</a:t>
            </a:r>
            <a:r>
              <a:rPr lang="ru-RU" sz="6800" dirty="0"/>
              <a:t> мною </a:t>
            </a:r>
            <a:r>
              <a:rPr lang="ru-RU" sz="6800" dirty="0" err="1"/>
              <a:t>йшов</a:t>
            </a:r>
            <a:r>
              <a:rPr lang="ru-RU" sz="6800" dirty="0"/>
              <a:t>!...</a:t>
            </a:r>
          </a:p>
          <a:p>
            <a:pPr algn="l"/>
            <a:r>
              <a:rPr lang="ru-RU" sz="6800" dirty="0"/>
              <a:t>14. І як ми </a:t>
            </a:r>
            <a:r>
              <a:rPr lang="ru-RU" sz="6800" dirty="0" err="1"/>
              <a:t>всі</a:t>
            </a:r>
            <a:r>
              <a:rPr lang="ru-RU" sz="6800" dirty="0"/>
              <a:t> повалились на землю, я голос </a:t>
            </a:r>
            <a:r>
              <a:rPr lang="ru-RU" sz="6800" dirty="0" err="1"/>
              <a:t>почув</a:t>
            </a:r>
            <a:r>
              <a:rPr lang="ru-RU" sz="6800" dirty="0"/>
              <a:t>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мені</a:t>
            </a:r>
            <a:r>
              <a:rPr lang="ru-RU" sz="6800" dirty="0"/>
              <a:t> говорив </a:t>
            </a:r>
            <a:r>
              <a:rPr lang="ru-RU" sz="6800" dirty="0" err="1"/>
              <a:t>єврейською</a:t>
            </a:r>
            <a:r>
              <a:rPr lang="ru-RU" sz="6800" dirty="0"/>
              <a:t> мовою: Савле, Савле, </a:t>
            </a:r>
            <a:r>
              <a:rPr lang="ru-RU" sz="6800" dirty="0" err="1"/>
              <a:t>чому</a:t>
            </a:r>
            <a:r>
              <a:rPr lang="ru-RU" sz="6800" dirty="0"/>
              <a:t> </a:t>
            </a:r>
            <a:r>
              <a:rPr lang="ru-RU" sz="6800" dirty="0" err="1"/>
              <a:t>ти</a:t>
            </a:r>
            <a:r>
              <a:rPr lang="ru-RU" sz="6800" dirty="0"/>
              <a:t> Мене </a:t>
            </a:r>
            <a:r>
              <a:rPr lang="ru-RU" sz="6800" dirty="0" err="1"/>
              <a:t>переслідуєш</a:t>
            </a:r>
            <a:r>
              <a:rPr lang="ru-RU" sz="6800" dirty="0"/>
              <a:t>? Трудно </a:t>
            </a:r>
            <a:r>
              <a:rPr lang="ru-RU" sz="6800" dirty="0" err="1"/>
              <a:t>тобі</a:t>
            </a:r>
            <a:r>
              <a:rPr lang="ru-RU" sz="6800" dirty="0"/>
              <a:t> </a:t>
            </a:r>
            <a:r>
              <a:rPr lang="ru-RU" sz="6800" dirty="0" err="1"/>
              <a:t>бити</a:t>
            </a:r>
            <a:r>
              <a:rPr lang="ru-RU" sz="6800" dirty="0"/>
              <a:t> ногою колючку!</a:t>
            </a:r>
          </a:p>
          <a:p>
            <a:pPr algn="l"/>
            <a:r>
              <a:rPr lang="ru-RU" sz="6800" dirty="0"/>
              <a:t>15. А я запитав: </a:t>
            </a:r>
            <a:r>
              <a:rPr lang="ru-RU" sz="6800" dirty="0" err="1"/>
              <a:t>Хто</a:t>
            </a:r>
            <a:r>
              <a:rPr lang="ru-RU" sz="6800" dirty="0"/>
              <a:t> </a:t>
            </a:r>
            <a:r>
              <a:rPr lang="ru-RU" sz="6800" dirty="0" err="1"/>
              <a:t>Ти</a:t>
            </a:r>
            <a:r>
              <a:rPr lang="ru-RU" sz="6800" dirty="0"/>
              <a:t>, Господи? А </a:t>
            </a:r>
            <a:r>
              <a:rPr lang="ru-RU" sz="6800" dirty="0" err="1"/>
              <a:t>Він</a:t>
            </a:r>
            <a:r>
              <a:rPr lang="ru-RU" sz="6800" dirty="0"/>
              <a:t> </a:t>
            </a:r>
            <a:r>
              <a:rPr lang="ru-RU" sz="6800" dirty="0" err="1"/>
              <a:t>відказав</a:t>
            </a:r>
            <a:r>
              <a:rPr lang="ru-RU" sz="6800" dirty="0"/>
              <a:t>: Я </a:t>
            </a:r>
            <a:r>
              <a:rPr lang="ru-RU" sz="6800" dirty="0" err="1"/>
              <a:t>Ісус</a:t>
            </a:r>
            <a:r>
              <a:rPr lang="ru-RU" sz="6800" dirty="0"/>
              <a:t>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Його</a:t>
            </a:r>
            <a:r>
              <a:rPr lang="ru-RU" sz="6800" dirty="0"/>
              <a:t> </a:t>
            </a:r>
            <a:r>
              <a:rPr lang="ru-RU" sz="6800" dirty="0" err="1"/>
              <a:t>переслідуєш</a:t>
            </a:r>
            <a:r>
              <a:rPr lang="ru-RU" sz="6800" dirty="0"/>
              <a:t> </a:t>
            </a:r>
            <a:r>
              <a:rPr lang="ru-RU" sz="6800" dirty="0" err="1"/>
              <a:t>ти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16. Але </a:t>
            </a:r>
            <a:r>
              <a:rPr lang="ru-RU" sz="6800" dirty="0" err="1"/>
              <a:t>підведися</a:t>
            </a:r>
            <a:r>
              <a:rPr lang="ru-RU" sz="6800" dirty="0"/>
              <a:t>, і стань на ноги </a:t>
            </a:r>
            <a:r>
              <a:rPr lang="ru-RU" sz="6800" dirty="0" err="1"/>
              <a:t>свої</a:t>
            </a:r>
            <a:r>
              <a:rPr lang="ru-RU" sz="6800" dirty="0"/>
              <a:t>. </a:t>
            </a:r>
            <a:r>
              <a:rPr lang="ru-RU" sz="6800" dirty="0" err="1"/>
              <a:t>Бо</a:t>
            </a:r>
            <a:r>
              <a:rPr lang="ru-RU" sz="6800" dirty="0"/>
              <a:t> на те Я </a:t>
            </a:r>
            <a:r>
              <a:rPr lang="ru-RU" sz="6800" dirty="0" err="1"/>
              <a:t>з'явився</a:t>
            </a:r>
            <a:r>
              <a:rPr lang="ru-RU" sz="6800" dirty="0"/>
              <a:t> </a:t>
            </a:r>
            <a:r>
              <a:rPr lang="ru-RU" sz="6800" dirty="0" err="1"/>
              <a:t>тобі</a:t>
            </a:r>
            <a:r>
              <a:rPr lang="ru-RU" sz="6800" dirty="0"/>
              <a:t>, </a:t>
            </a:r>
            <a:r>
              <a:rPr lang="ru-RU" sz="6800" dirty="0" err="1"/>
              <a:t>щоб</a:t>
            </a:r>
            <a:r>
              <a:rPr lang="ru-RU" sz="6800" dirty="0"/>
              <a:t> тебе </a:t>
            </a:r>
            <a:r>
              <a:rPr lang="ru-RU" sz="6800" dirty="0" err="1"/>
              <a:t>вчинити</a:t>
            </a:r>
            <a:r>
              <a:rPr lang="ru-RU" sz="6800" dirty="0"/>
              <a:t> слугою та </a:t>
            </a:r>
            <a:r>
              <a:rPr lang="ru-RU" sz="6800" dirty="0" err="1"/>
              <a:t>свідком</a:t>
            </a:r>
            <a:r>
              <a:rPr lang="ru-RU" sz="6800" dirty="0"/>
              <a:t> того, </a:t>
            </a:r>
            <a:r>
              <a:rPr lang="ru-RU" sz="6800" dirty="0" err="1"/>
              <a:t>що</a:t>
            </a:r>
            <a:r>
              <a:rPr lang="ru-RU" sz="6800" dirty="0"/>
              <a:t> </a:t>
            </a:r>
            <a:r>
              <a:rPr lang="ru-RU" sz="6800" dirty="0" err="1"/>
              <a:t>ти</a:t>
            </a:r>
            <a:r>
              <a:rPr lang="ru-RU" sz="6800" dirty="0"/>
              <a:t> </a:t>
            </a:r>
            <a:r>
              <a:rPr lang="ru-RU" sz="6800" dirty="0" err="1"/>
              <a:t>бачив</a:t>
            </a:r>
            <a:r>
              <a:rPr lang="ru-RU" sz="6800" dirty="0"/>
              <a:t> та </a:t>
            </a:r>
            <a:r>
              <a:rPr lang="ru-RU" sz="6800" dirty="0" err="1"/>
              <a:t>що</a:t>
            </a:r>
            <a:r>
              <a:rPr lang="ru-RU" sz="6800" dirty="0"/>
              <a:t> Я </a:t>
            </a:r>
            <a:r>
              <a:rPr lang="ru-RU" sz="6800" dirty="0" err="1"/>
              <a:t>відкрию</a:t>
            </a:r>
            <a:r>
              <a:rPr lang="ru-RU" sz="6800" dirty="0"/>
              <a:t> </a:t>
            </a:r>
            <a:r>
              <a:rPr lang="ru-RU" sz="6800" dirty="0" err="1"/>
              <a:t>тобі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17. </a:t>
            </a:r>
            <a:r>
              <a:rPr lang="ru-RU" sz="6800" dirty="0" err="1"/>
              <a:t>Визволяю</a:t>
            </a:r>
            <a:r>
              <a:rPr lang="ru-RU" sz="6800" dirty="0"/>
              <a:t> тебе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твого</a:t>
            </a:r>
            <a:r>
              <a:rPr lang="ru-RU" sz="6800" dirty="0"/>
              <a:t> народу та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поган</a:t>
            </a:r>
            <a:r>
              <a:rPr lang="ru-RU" sz="6800" dirty="0"/>
              <a:t>, до </a:t>
            </a:r>
            <a:r>
              <a:rPr lang="ru-RU" sz="6800" dirty="0" err="1"/>
              <a:t>яких</a:t>
            </a:r>
            <a:r>
              <a:rPr lang="ru-RU" sz="6800" dirty="0"/>
              <a:t> Я тебе </a:t>
            </a:r>
            <a:r>
              <a:rPr lang="ru-RU" sz="6800" dirty="0" err="1"/>
              <a:t>посилаю</a:t>
            </a:r>
            <a:r>
              <a:rPr lang="ru-RU" sz="6800" dirty="0"/>
              <a:t>,</a:t>
            </a:r>
          </a:p>
          <a:p>
            <a:pPr algn="l"/>
            <a:r>
              <a:rPr lang="ru-RU" sz="6800" dirty="0"/>
              <a:t>18. </a:t>
            </a:r>
            <a:r>
              <a:rPr lang="ru-RU" sz="6800" dirty="0" err="1"/>
              <a:t>відкрити</a:t>
            </a:r>
            <a:r>
              <a:rPr lang="ru-RU" sz="6800" dirty="0"/>
              <a:t> </a:t>
            </a:r>
            <a:r>
              <a:rPr lang="ru-RU" sz="6800" dirty="0" err="1"/>
              <a:t>їм</a:t>
            </a:r>
            <a:r>
              <a:rPr lang="ru-RU" sz="6800" dirty="0"/>
              <a:t> </a:t>
            </a:r>
            <a:r>
              <a:rPr lang="ru-RU" sz="6800" dirty="0" err="1"/>
              <a:t>очі</a:t>
            </a:r>
            <a:r>
              <a:rPr lang="ru-RU" sz="6800" dirty="0"/>
              <a:t>, </a:t>
            </a:r>
            <a:r>
              <a:rPr lang="ru-RU" sz="6800" dirty="0" err="1"/>
              <a:t>щоб</a:t>
            </a:r>
            <a:r>
              <a:rPr lang="ru-RU" sz="6800" dirty="0"/>
              <a:t> вони навернулись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темряви</a:t>
            </a:r>
            <a:r>
              <a:rPr lang="ru-RU" sz="6800" dirty="0"/>
              <a:t> в </a:t>
            </a:r>
            <a:r>
              <a:rPr lang="ru-RU" sz="6800" dirty="0" err="1"/>
              <a:t>світло</a:t>
            </a:r>
            <a:r>
              <a:rPr lang="ru-RU" sz="6800" dirty="0"/>
              <a:t> та </a:t>
            </a:r>
            <a:r>
              <a:rPr lang="ru-RU" sz="6800" dirty="0" err="1"/>
              <a:t>від</a:t>
            </a:r>
            <a:r>
              <a:rPr lang="ru-RU" sz="6800" dirty="0"/>
              <a:t> </a:t>
            </a:r>
            <a:r>
              <a:rPr lang="ru-RU" sz="6800" dirty="0" err="1"/>
              <a:t>сатаниної</a:t>
            </a:r>
            <a:r>
              <a:rPr lang="ru-RU" sz="6800" dirty="0"/>
              <a:t> </a:t>
            </a:r>
            <a:r>
              <a:rPr lang="ru-RU" sz="6800" dirty="0" err="1"/>
              <a:t>влади</a:t>
            </a:r>
            <a:r>
              <a:rPr lang="ru-RU" sz="6800" dirty="0"/>
              <a:t> до Бога, </a:t>
            </a:r>
            <a:r>
              <a:rPr lang="ru-RU" sz="6800" dirty="0" err="1"/>
              <a:t>щоб</a:t>
            </a:r>
            <a:r>
              <a:rPr lang="ru-RU" sz="6800" dirty="0"/>
              <a:t> </a:t>
            </a:r>
            <a:r>
              <a:rPr lang="ru-RU" sz="6800" dirty="0" err="1"/>
              <a:t>вірою</a:t>
            </a:r>
            <a:r>
              <a:rPr lang="ru-RU" sz="6800" dirty="0"/>
              <a:t> в Мене </a:t>
            </a:r>
            <a:r>
              <a:rPr lang="ru-RU" sz="6800" dirty="0" err="1"/>
              <a:t>отримати</a:t>
            </a:r>
            <a:r>
              <a:rPr lang="ru-RU" sz="6800" dirty="0"/>
              <a:t> </a:t>
            </a:r>
            <a:r>
              <a:rPr lang="ru-RU" sz="6800" dirty="0" err="1"/>
              <a:t>їм</a:t>
            </a:r>
            <a:r>
              <a:rPr lang="ru-RU" sz="6800" dirty="0"/>
              <a:t> </a:t>
            </a:r>
            <a:r>
              <a:rPr lang="ru-RU" sz="6800" dirty="0" err="1"/>
              <a:t>дарування</a:t>
            </a:r>
            <a:r>
              <a:rPr lang="ru-RU" sz="6800" dirty="0"/>
              <a:t> </a:t>
            </a:r>
            <a:r>
              <a:rPr lang="ru-RU" sz="6800" dirty="0" err="1"/>
              <a:t>гріхів</a:t>
            </a:r>
            <a:r>
              <a:rPr lang="ru-RU" sz="6800" dirty="0"/>
              <a:t> і долю з </a:t>
            </a:r>
            <a:r>
              <a:rPr lang="ru-RU" sz="6800" dirty="0" err="1"/>
              <a:t>освяченими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19. Через </a:t>
            </a:r>
            <a:r>
              <a:rPr lang="ru-RU" sz="6800" dirty="0" err="1"/>
              <a:t>це</a:t>
            </a:r>
            <a:r>
              <a:rPr lang="ru-RU" sz="6800" dirty="0"/>
              <a:t> я, о царю </a:t>
            </a:r>
            <a:r>
              <a:rPr lang="ru-RU" sz="6800" dirty="0" err="1"/>
              <a:t>Агріппо</a:t>
            </a:r>
            <a:r>
              <a:rPr lang="ru-RU" sz="6800" dirty="0"/>
              <a:t>, не </a:t>
            </a:r>
            <a:r>
              <a:rPr lang="ru-RU" sz="6800" dirty="0" err="1"/>
              <a:t>був</a:t>
            </a:r>
            <a:r>
              <a:rPr lang="ru-RU" sz="6800" dirty="0"/>
              <a:t> </a:t>
            </a:r>
            <a:r>
              <a:rPr lang="ru-RU" sz="6800" dirty="0" err="1"/>
              <a:t>супротивний</a:t>
            </a:r>
            <a:r>
              <a:rPr lang="ru-RU" sz="6800" dirty="0"/>
              <a:t> </a:t>
            </a:r>
            <a:r>
              <a:rPr lang="ru-RU" sz="6800" dirty="0" err="1"/>
              <a:t>видінню</a:t>
            </a:r>
            <a:r>
              <a:rPr lang="ru-RU" sz="6800" dirty="0"/>
              <a:t> небесному,</a:t>
            </a:r>
          </a:p>
          <a:p>
            <a:pPr algn="l"/>
            <a:r>
              <a:rPr lang="ru-RU" sz="6800" dirty="0"/>
              <a:t>20. </a:t>
            </a:r>
            <a:r>
              <a:rPr lang="ru-RU" sz="6800" dirty="0" err="1"/>
              <a:t>але</a:t>
            </a:r>
            <a:r>
              <a:rPr lang="ru-RU" sz="6800" dirty="0"/>
              <a:t> </a:t>
            </a:r>
            <a:r>
              <a:rPr lang="ru-RU" sz="6800" dirty="0" err="1"/>
              <a:t>мешканцям</a:t>
            </a:r>
            <a:r>
              <a:rPr lang="ru-RU" sz="6800" dirty="0"/>
              <a:t> перше Дамаску, </a:t>
            </a:r>
            <a:r>
              <a:rPr lang="ru-RU" sz="6800" dirty="0" err="1"/>
              <a:t>потім</a:t>
            </a:r>
            <a:r>
              <a:rPr lang="ru-RU" sz="6800" dirty="0"/>
              <a:t> </a:t>
            </a:r>
            <a:r>
              <a:rPr lang="ru-RU" sz="6800" dirty="0" err="1"/>
              <a:t>Єрусалиму</a:t>
            </a:r>
            <a:r>
              <a:rPr lang="ru-RU" sz="6800" dirty="0"/>
              <a:t> й </a:t>
            </a:r>
            <a:r>
              <a:rPr lang="ru-RU" sz="6800" dirty="0" err="1"/>
              <a:t>усякого</a:t>
            </a:r>
            <a:r>
              <a:rPr lang="ru-RU" sz="6800" dirty="0"/>
              <a:t> краю </a:t>
            </a:r>
            <a:r>
              <a:rPr lang="ru-RU" sz="6800" dirty="0" err="1"/>
              <a:t>юдейського</a:t>
            </a:r>
            <a:r>
              <a:rPr lang="ru-RU" sz="6800" dirty="0"/>
              <a:t> та </a:t>
            </a:r>
            <a:r>
              <a:rPr lang="ru-RU" sz="6800" dirty="0" err="1"/>
              <a:t>поганам</a:t>
            </a:r>
            <a:r>
              <a:rPr lang="ru-RU" sz="6800" dirty="0"/>
              <a:t> я </a:t>
            </a:r>
            <a:r>
              <a:rPr lang="ru-RU" sz="6800" dirty="0" err="1"/>
              <a:t>проповідував</a:t>
            </a:r>
            <a:r>
              <a:rPr lang="ru-RU" sz="6800" dirty="0"/>
              <a:t>, </a:t>
            </a:r>
            <a:r>
              <a:rPr lang="ru-RU" sz="6800" dirty="0" err="1"/>
              <a:t>щоб</a:t>
            </a:r>
            <a:r>
              <a:rPr lang="ru-RU" sz="6800" dirty="0"/>
              <a:t> </a:t>
            </a:r>
            <a:r>
              <a:rPr lang="ru-RU" sz="6800" dirty="0" err="1"/>
              <a:t>покаялися</a:t>
            </a:r>
            <a:r>
              <a:rPr lang="ru-RU" sz="6800" dirty="0"/>
              <a:t> й навернулись до Бога, і чинили </a:t>
            </a:r>
            <a:r>
              <a:rPr lang="ru-RU" sz="6800" dirty="0" err="1"/>
              <a:t>діла</a:t>
            </a:r>
            <a:r>
              <a:rPr lang="ru-RU" sz="6800" dirty="0"/>
              <a:t>, </a:t>
            </a:r>
            <a:r>
              <a:rPr lang="ru-RU" sz="6800" dirty="0" err="1"/>
              <a:t>гідні</a:t>
            </a:r>
            <a:r>
              <a:rPr lang="ru-RU" sz="6800" dirty="0"/>
              <a:t> </a:t>
            </a:r>
            <a:r>
              <a:rPr lang="ru-RU" sz="6800" dirty="0" err="1"/>
              <a:t>покаяння</a:t>
            </a:r>
            <a:r>
              <a:rPr lang="ru-RU" sz="6800" dirty="0"/>
              <a:t>.</a:t>
            </a:r>
            <a:endParaRPr lang="uk" sz="68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7DB777C-6126-2478-F3BB-3536A235E9CF}"/>
              </a:ext>
            </a:extLst>
          </p:cNvPr>
          <p:cNvSpPr txBox="1">
            <a:spLocks/>
          </p:cNvSpPr>
          <p:nvPr/>
        </p:nvSpPr>
        <p:spPr>
          <a:xfrm>
            <a:off x="0" y="2201779"/>
            <a:ext cx="8822267" cy="1892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uk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Апологетика у свідченні Апостола Павла (Дії 26:1-29)</a:t>
            </a:r>
            <a:endParaRPr lang="ru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br>
              <a:rPr lang="ru-RU" sz="2800" i="1" dirty="0"/>
            </a:br>
            <a:br>
              <a:rPr lang="ru-RU" sz="5400" i="1" dirty="0"/>
            </a:br>
            <a:br>
              <a:rPr lang="ru-RU" i="1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3995395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4461B2-E282-48B2-B944-6A6AC7D9AD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0897F7-D0DF-4A43-A490-800B084C69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EFE11A-0997-45B4-ACDF-EEC0FA87C74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5646f33-f6ff-4721-bb2b-e35215f11779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1495</Words>
  <Application>Microsoft Office PowerPoint</Application>
  <PresentationFormat>Широкоэкранный</PresentationFormat>
  <Paragraphs>94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Принципи використання апологетики у благовісті</vt:lpstr>
      <vt:lpstr>Принципи використання апологетики у благовісті</vt:lpstr>
      <vt:lpstr>Принципи використання апологетики у благовісті</vt:lpstr>
      <vt:lpstr>Принципи використання апологетики у благовісті</vt:lpstr>
      <vt:lpstr>Принципи використання апологетики у благовісті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  <vt:lpstr>Біблійні приклади використання апологетики при благовісті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использования апологетики в благовестии</dc:title>
  <dc:creator>Ruslan</dc:creator>
  <cp:lastModifiedBy>Ruslan Lvov</cp:lastModifiedBy>
  <cp:revision>8</cp:revision>
  <dcterms:created xsi:type="dcterms:W3CDTF">2020-07-14T15:54:22Z</dcterms:created>
  <dcterms:modified xsi:type="dcterms:W3CDTF">2022-12-05T18:43:59Z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