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6" roundtripDataSignature="AMtx7mh4hvxUQjT4jNwJvDh1bhCgp1z0e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6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ru-RU"/>
              <a:t>У цій лекції розглядаємо цікаві історії двох жінок: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Найперше ці книги унікальні, адже мають назву на честь жінок, головних героїнь книги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В обох книгах «не згадується» Бог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Обидві жінки були на чужині: моавітянка у Вифлиємі, та Юдеянка в Сузах (сучасний Іран)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Обидві були слухняні своїм наставникам: Рут слухала Ноемі, Естер – Мордохея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Обидві йшли на ризик </a:t>
            </a:r>
            <a:r>
              <a:rPr lang="ru-RU"/>
              <a:t>заради</a:t>
            </a:r>
            <a:r>
              <a:rPr lang="ru-RU"/>
              <a:t> блага інших (життя і репутація): Рут за ради Ноемі, Естер – </a:t>
            </a:r>
            <a:r>
              <a:rPr lang="ru-RU"/>
              <a:t>заради</a:t>
            </a:r>
            <a:r>
              <a:rPr lang="ru-RU"/>
              <a:t> народу </a:t>
            </a:r>
            <a:endParaRPr/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1). Естер стає царицею (1:1-2:18)</a:t>
            </a:r>
            <a:endParaRPr b="0"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Непослух цариці Вашті (1:1-22)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Коронація Естер (2:1-18)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2). Перемога Мардохея над Гаманом (2:19-7:10) </a:t>
            </a:r>
            <a:endParaRPr b="0"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Вірність Мардохея (2:19-23) 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Указ Гамана і втручання Естери (3:1-5:14) 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Підвищення Мардохея і падіння Гамана (6:1-7:10)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3). Спасіння євреїв від геноциду (8:1-10:3) </a:t>
            </a:r>
            <a:endParaRPr b="0"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Захист Естери та Мардохея  та Перемога євреїв (8:1-19) 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Початок Пуріму і Слава Мардохея (9:20-10:3)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8" name="Google Shape;158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Тема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вірності Бога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є основною темою книги –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«Я благословлю тих хто благословляє і прокляну – хто проклинає»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(Бут.12:2-3).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Господь врятував Свій народ від “пуру” (жеребка), який кидався проти євреїв (3:7; 9:26).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Історія конфлікту Мардохея і Гамана лежить глибоко в минулому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Мардохей, нащадок Саула (2:5), а Гаман - нащадок амаликитян (3:1 Агаг?)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Вихід з Єгипту, по дорозі їх атакували амаликитяни (Вих.17:8-16).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результаті, Бог прокляв амаликитян (17:14), і пізніше дав наказ Саулу знищити їх , але…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 часів Естери, в особі Мардохея та Гамана, зустрілися непримиримі вороги.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Вірність Бога проявилася в тому, що всупереч усіх планів, які плели вороги проти євреїв, день, який вони планували як перемогу, перетворився на день їх поразки.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навпаки, день, що мав стати днем смерті для євреїв, став днем спасіння (9:1).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Мій перший досвід читання книги Рут – історія нещасної жінки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Історія відповідальності та вірності молодої жінки, що не залишила на призволяще свою літню свекруху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Бог благословляє вірних!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Слово Хесед – ключове значення для цієї книги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Непорушна любов (найбільш відповідає грець. АГАПЕ)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Вірність, відданість, доброта, милість,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Надзвичайна, безкорислива щедрість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Особлива жертовність</a:t>
            </a:r>
            <a:endParaRPr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Точних даних, що говорять про авторство чи про рік написання книги відсутні.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Згідно єврейській традиції, авторство книги приписують Самуїлу.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Нагадаємо, що Самуїл помер (1Сам.25:1) після того, як помазав на царство Давида (1Сам.16),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 книга Рут закінчується родоводом Давида.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Доречі, це одна з причин, чому в септуагінті, книгу Рути розмістили перед книгою Самуїла.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книзі є вказівка на період “...коли керували судді...” (1:1), в якому розвиваються головні події сюжету.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після заселення Землі обітованої і до монархії.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“в ті дні у Ізраїля не було царя і кожен робив, що вважав справедливим” (21:25).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Хто такі моавітяни?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книзі є згадки про про Моав (1:1). Зрештою, Рут була моавітянка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Моавітський народ, це нащадки одного з синів Лота, якого він народив від акту інцесту, якій ініціювала його дочка (Бут.19:37). Пізніше, в період блукань по пустелі, перед входом в Землю Обітовану, моавітяни найняли Валаама, щоб той прокляв Ізраїльський народ, що було без успішним. Однак, Валаам дав пораду для Валака (царя моавського), щоб вони віддавали своїх дочок для євреїв (Чис.22-24), що в свою чергу накличе гнів Бога проти євреїв.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книзі піднімається ряд важливих богословських тем.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Найперше, в книга чітко показує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Божу владу над усіма обставинами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а також про те, що реалізується Його задум (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1:6;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2:4 4:13).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Оскільки Рут була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моавітянкою, яка приєдналася до ізраїльтян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це фокусує увагу читача, що у Бога були плани не тільки про спасіння ізраїльтян, але і язичників (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2:12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Присутнітність таких людей як в Рут, Тамара (Бут.38), Рахава (І.Нав.2), і Версавія (2Сам.11-12) в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родоводі Ісуса Христа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вказує на істину, що Бог вибрав немічне, немудре і слабке, щоб засоромити сильне світу цього (1Кор.1).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нарешті Боаз, як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прообраз Христа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проявив милість і прийняв Руту (4:1-12).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Історія про молоду дівчину, яка спасла народ - в потрібний момент відіграла ключову роль в історії єврейського народу.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Хтось назвав книгу Естер – біблійною дискусією про антисемітизм.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це справедливо, адже один з високопосадовців Гаман, мав на меті знищити народ.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Щоб досягти цієї мети, він спонукав царя видати указ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Ця книга, нагадує нам силу влади в цьому світі.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Через заздрість, можуть писатися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 законодавчому рівні вирок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для великої групи людей (винищення євреїв по всій імперії).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Але, ця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нагадує про силу Бога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який вибрав немічне, щоб засоромити сильне (1Кор.1)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Естер,  відносно добре збереглася, по причині, що кожна родина хотіла мати цю книгу у себе вдома для святкування Пурім </a:t>
            </a:r>
            <a:r>
              <a:rPr lang="ru-RU"/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Є припущення, що автором книги Естер, могли бути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Ездра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чи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Неємія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Однак більш ймовірно, (на основі 9:20), припускають, що автором книги був Мардохей Він описував події і надсилав листи для юдеїв з наказом святкувати Пурім (тому як мінімум частину книги міг писати він)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Крити заперечують, через опис цієї події від третьої особи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Окрім записів Мардохая, в книзі згадується офіційні документи Персидької імперії (10:2)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Розповідь в книзі Естер закінчується в 473 р до Р.Х, до смерті Артаксеркса (465)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Артаксеркс правив 486-465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Події книги у період між першою хвелею поверненням юдеїв з Вавилонського полону під керівництвом Зоровавеля (538) і другою хвилею повернення на чолі з Ездрою (458).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Події книги відбуваються в період розквіту Персидської імперії, після перемоги Кира Великого над Вавилоном і наказу про повернення Юдеїв (539).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Цікаво, що імена головних героїв Естери та Мардохея (євреїв), походять від божків Іштар та Мардука.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Нагадаю, що єврейське ім’я Естери - Гадаса (2:7), що означає “пахучий мирт”.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3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2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/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3"/>
          <p:cNvSpPr txBox="1"/>
          <p:nvPr>
            <p:ph idx="1" type="body"/>
          </p:nvPr>
        </p:nvSpPr>
        <p:spPr>
          <a:xfrm rot="5400000">
            <a:off x="-273446" y="1110060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5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5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0" name="Google Shape;30;p1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" type="body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6"/>
          <p:cNvSpPr txBox="1"/>
          <p:nvPr>
            <p:ph idx="2" type="body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7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7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0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1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21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РУТ. ЕСТЕР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0" name="Google Shape;90;p1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ru-RU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Лекція 22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Структура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55" name="Google Shape;155;p10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lang="ru-RU" sz="4000">
                <a:solidFill>
                  <a:schemeClr val="lt1"/>
                </a:solidFill>
              </a:rPr>
              <a:t>1). Естер стає царицею (1:1-2:18)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lang="ru-RU" sz="4000">
                <a:solidFill>
                  <a:schemeClr val="lt1"/>
                </a:solidFill>
              </a:rPr>
              <a:t>2). Перемога Мардохея над Гаманом (2:19-7:10) 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lang="ru-RU" sz="4000">
                <a:solidFill>
                  <a:schemeClr val="lt1"/>
                </a:solidFill>
              </a:rPr>
              <a:t>3). Спасіння євреїв від геноциду (8:1-10:3) </a:t>
            </a:r>
            <a:endParaRPr sz="40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Богослов’я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62" name="Google Shape;162;p1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i="1" lang="ru-RU" sz="3600">
                <a:solidFill>
                  <a:srgbClr val="FFFF00"/>
                </a:solidFill>
              </a:rPr>
              <a:t>А дванадцятого місяця, він місяць адар, тринадцятого дня в ньому, коли наказ царя та закон його мали бути виконані, дня, коли вороги юдеїв сподівалися запанувати над ними, повернулося те так, що вони, юдеї, запанували над ненависниками своїми (9:1)</a:t>
            </a:r>
            <a:endParaRPr i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i="1" lang="ru-RU" sz="3600">
                <a:solidFill>
                  <a:srgbClr val="FFFF00"/>
                </a:solidFill>
              </a:rPr>
              <a:t> </a:t>
            </a:r>
            <a:endParaRPr i="1" sz="36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title"/>
          </p:nvPr>
        </p:nvSpPr>
        <p:spPr>
          <a:xfrm>
            <a:off x="5042262" y="287383"/>
            <a:ext cx="4101737" cy="16981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Calibri"/>
              <a:buNone/>
            </a:pPr>
            <a:r>
              <a:rPr lang="ru-RU" sz="5400">
                <a:solidFill>
                  <a:srgbClr val="FFFF00"/>
                </a:solidFill>
              </a:rPr>
              <a:t>РУТ</a:t>
            </a:r>
            <a:br>
              <a:rPr lang="ru-RU" sz="5400">
                <a:solidFill>
                  <a:srgbClr val="FFFF00"/>
                </a:solidFill>
              </a:rPr>
            </a:br>
            <a:endParaRPr sz="5400">
              <a:solidFill>
                <a:srgbClr val="FFFF00"/>
              </a:solidFill>
            </a:endParaRPr>
          </a:p>
        </p:txBody>
      </p:sp>
      <p:sp>
        <p:nvSpPr>
          <p:cNvPr id="97" name="Google Shape;97;p2"/>
          <p:cNvSpPr txBox="1"/>
          <p:nvPr>
            <p:ph idx="1" type="body"/>
          </p:nvPr>
        </p:nvSpPr>
        <p:spPr>
          <a:xfrm>
            <a:off x="4624250" y="1201784"/>
            <a:ext cx="4519749" cy="54341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i="1" lang="ru-RU" sz="3200">
                <a:solidFill>
                  <a:schemeClr val="lt1"/>
                </a:solidFill>
              </a:rPr>
              <a:t>…куди підеш ти, туди піду й я, </a:t>
            </a:r>
            <a:endParaRPr/>
          </a:p>
          <a:p>
            <a:pPr indent="0" lvl="0" marL="0" rtl="0"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i="1" lang="ru-RU" sz="3200">
                <a:solidFill>
                  <a:schemeClr val="lt1"/>
                </a:solidFill>
              </a:rPr>
              <a:t>а де житимеш ти, там житиму й я. </a:t>
            </a:r>
            <a:endParaRPr/>
          </a:p>
          <a:p>
            <a:pPr indent="0" lvl="0" marL="0" rtl="0"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i="1" lang="ru-RU" sz="3200">
                <a:solidFill>
                  <a:schemeClr val="lt1"/>
                </a:solidFill>
              </a:rPr>
              <a:t>Народ твій буде мій народ, </a:t>
            </a:r>
            <a:endParaRPr/>
          </a:p>
          <a:p>
            <a:pPr indent="0" lvl="0" marL="0" rtl="0"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i="1" lang="ru-RU" sz="3200">
                <a:solidFill>
                  <a:schemeClr val="lt1"/>
                </a:solidFill>
              </a:rPr>
              <a:t>а Бог твій мій Бог (1:16)</a:t>
            </a:r>
            <a:endParaRPr/>
          </a:p>
          <a:p>
            <a:pPr indent="0" lvl="0" marL="0" rtl="0"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</p:txBody>
      </p:sp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4567167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Автор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05" name="Google Shape;105;p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40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Самуїл</a:t>
            </a:r>
            <a:endParaRPr/>
          </a:p>
          <a:p>
            <a:pPr indent="-2540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Помер після помазання Давида (1Сам.16) </a:t>
            </a:r>
            <a:endParaRPr/>
          </a:p>
          <a:p>
            <a:pPr indent="-2540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Родовід Давида (4:18-22)</a:t>
            </a:r>
            <a:endParaRPr sz="40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Період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12" name="Google Shape;112;p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i="1" lang="ru-RU" sz="3600">
                <a:solidFill>
                  <a:srgbClr val="FFFF00"/>
                </a:solidFill>
              </a:rPr>
              <a:t>…І сталось за часу, коли судді судили… (1:1)</a:t>
            </a:r>
            <a:endParaRPr i="1" sz="36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ru-RU" sz="3600">
                <a:solidFill>
                  <a:schemeClr val="lt1"/>
                </a:solidFill>
              </a:rPr>
              <a:t>період правління суддів (1340) до часів царювання Давида (1011-971 р.до Р.Х). </a:t>
            </a:r>
            <a:endParaRPr i="1" sz="36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Структура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0" y="1463040"/>
            <a:ext cx="9144000" cy="5394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AutoNum type="arabicPeriod"/>
            </a:pPr>
            <a:r>
              <a:rPr lang="ru-RU" sz="4000">
                <a:solidFill>
                  <a:schemeClr val="lt1"/>
                </a:solidFill>
              </a:rPr>
              <a:t>Трагедія Елімелеха та Ноемі (1:1-5) </a:t>
            </a:r>
            <a:endParaRPr/>
          </a:p>
          <a:p>
            <a:pPr indent="-514350" lvl="0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AutoNum type="arabicPeriod"/>
            </a:pPr>
            <a:r>
              <a:rPr lang="ru-RU" sz="4000">
                <a:solidFill>
                  <a:schemeClr val="lt1"/>
                </a:solidFill>
              </a:rPr>
              <a:t>Повернення Ноемі з Рутою у Вифлиєм (1:6-22) </a:t>
            </a:r>
            <a:endParaRPr/>
          </a:p>
          <a:p>
            <a:pPr indent="-514350" lvl="0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AutoNum type="arabicPeriod"/>
            </a:pPr>
            <a:r>
              <a:rPr lang="ru-RU" sz="4000">
                <a:solidFill>
                  <a:schemeClr val="lt1"/>
                </a:solidFill>
              </a:rPr>
              <a:t>Боаз приймає Руту на полі (3:1-18) </a:t>
            </a:r>
            <a:endParaRPr/>
          </a:p>
          <a:p>
            <a:pPr indent="-514350" lvl="0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AutoNum type="arabicPeriod"/>
            </a:pPr>
            <a:r>
              <a:rPr lang="ru-RU" sz="4000">
                <a:solidFill>
                  <a:schemeClr val="lt1"/>
                </a:solidFill>
              </a:rPr>
              <a:t>Боаз бере Руту за дружину (4:1-12) </a:t>
            </a:r>
            <a:endParaRPr/>
          </a:p>
          <a:p>
            <a:pPr indent="-514350" lvl="0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AutoNum type="arabicPeriod"/>
            </a:pPr>
            <a:r>
              <a:rPr lang="ru-RU" sz="4000">
                <a:solidFill>
                  <a:schemeClr val="lt1"/>
                </a:solidFill>
              </a:rPr>
              <a:t>Народження сина (4:13-17) </a:t>
            </a:r>
            <a:endParaRPr/>
          </a:p>
          <a:p>
            <a:pPr indent="-514350" lvl="0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AutoNum type="arabicPeriod"/>
            </a:pPr>
            <a:r>
              <a:rPr lang="ru-RU" sz="4000">
                <a:solidFill>
                  <a:schemeClr val="lt1"/>
                </a:solidFill>
              </a:rPr>
              <a:t>Родовід Давида (4:18-22)</a:t>
            </a:r>
            <a:endParaRPr/>
          </a:p>
          <a:p>
            <a:pPr indent="-260350" lvl="0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Богослов’я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26" name="Google Shape;126;p6"/>
          <p:cNvSpPr txBox="1"/>
          <p:nvPr>
            <p:ph idx="1" type="body"/>
          </p:nvPr>
        </p:nvSpPr>
        <p:spPr>
          <a:xfrm>
            <a:off x="0" y="1489166"/>
            <a:ext cx="9144000" cy="53688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40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000"/>
              <a:buChar char="•"/>
            </a:pPr>
            <a:r>
              <a:rPr i="1" lang="ru-RU" sz="4000">
                <a:solidFill>
                  <a:srgbClr val="FFFF00"/>
                </a:solidFill>
              </a:rPr>
              <a:t>почула на моавському полі, що Господь згадав про народ Свій, даючи їм хліба (1:6)</a:t>
            </a:r>
            <a:endParaRPr/>
          </a:p>
          <a:p>
            <a:pPr indent="-2540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4000"/>
              <a:buChar char="•"/>
            </a:pPr>
            <a:r>
              <a:rPr i="1" lang="ru-RU" sz="4000">
                <a:solidFill>
                  <a:srgbClr val="FFFF00"/>
                </a:solidFill>
              </a:rPr>
              <a:t>Нехай Господь заплатить за чин твій, і нехай буде нагорода твоя повна від Господа, Бога Ізраїлевого, що ти прийшла сховатися під крильми Його (2:12)</a:t>
            </a:r>
            <a:endParaRPr i="1" sz="40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"/>
          <p:cNvSpPr txBox="1"/>
          <p:nvPr>
            <p:ph type="title"/>
          </p:nvPr>
        </p:nvSpPr>
        <p:spPr>
          <a:xfrm>
            <a:off x="5042262" y="287383"/>
            <a:ext cx="4101737" cy="16981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Calibri"/>
              <a:buNone/>
            </a:pPr>
            <a:r>
              <a:rPr lang="ru-RU" sz="5400">
                <a:solidFill>
                  <a:srgbClr val="FFFF00"/>
                </a:solidFill>
              </a:rPr>
              <a:t>ЕСТЕР</a:t>
            </a:r>
            <a:br>
              <a:rPr lang="ru-RU" sz="5400">
                <a:solidFill>
                  <a:srgbClr val="FFFF00"/>
                </a:solidFill>
              </a:rPr>
            </a:br>
            <a:endParaRPr sz="5400">
              <a:solidFill>
                <a:srgbClr val="FFFF00"/>
              </a:solidFill>
            </a:endParaRPr>
          </a:p>
        </p:txBody>
      </p:sp>
      <p:sp>
        <p:nvSpPr>
          <p:cNvPr id="133" name="Google Shape;133;p7"/>
          <p:cNvSpPr txBox="1"/>
          <p:nvPr>
            <p:ph idx="1" type="body"/>
          </p:nvPr>
        </p:nvSpPr>
        <p:spPr>
          <a:xfrm>
            <a:off x="4624250" y="1201784"/>
            <a:ext cx="4519749" cy="54341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</a:pPr>
            <a:r>
              <a:rPr i="1" lang="ru-RU" sz="5400">
                <a:solidFill>
                  <a:schemeClr val="lt1"/>
                </a:solidFill>
              </a:rPr>
              <a:t>…</a:t>
            </a:r>
            <a:r>
              <a:rPr lang="ru-RU" sz="5400">
                <a:solidFill>
                  <a:schemeClr val="lt1"/>
                </a:solidFill>
              </a:rPr>
              <a:t> А хто знає, чи не на час, як оцей, досягла ти царства!...</a:t>
            </a:r>
            <a:r>
              <a:rPr i="1" lang="ru-RU" sz="5400">
                <a:solidFill>
                  <a:schemeClr val="lt1"/>
                </a:solidFill>
              </a:rPr>
              <a:t>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</a:pPr>
            <a:r>
              <a:rPr i="1" lang="ru-RU" sz="5400">
                <a:solidFill>
                  <a:schemeClr val="lt1"/>
                </a:solidFill>
              </a:rPr>
              <a:t>(4:14)</a:t>
            </a:r>
            <a:endParaRPr/>
          </a:p>
          <a:p>
            <a:pPr indent="0" lvl="0" marL="0" rtl="0"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5400"/>
              <a:buNone/>
            </a:pPr>
            <a:r>
              <a:t/>
            </a:r>
            <a:endParaRPr sz="5400">
              <a:solidFill>
                <a:schemeClr val="lt1"/>
              </a:solidFill>
            </a:endParaRPr>
          </a:p>
        </p:txBody>
      </p:sp>
      <p:pic>
        <p:nvPicPr>
          <p:cNvPr id="134" name="Google Shape;13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9006" y="627018"/>
            <a:ext cx="4415244" cy="56404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Автор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41" name="Google Shape;141;p8"/>
          <p:cNvSpPr txBox="1"/>
          <p:nvPr>
            <p:ph idx="1" type="body"/>
          </p:nvPr>
        </p:nvSpPr>
        <p:spPr>
          <a:xfrm>
            <a:off x="0" y="1825625"/>
            <a:ext cx="91440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40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000"/>
              <a:buChar char="•"/>
            </a:pPr>
            <a:r>
              <a:rPr i="1" lang="ru-RU" sz="4000">
                <a:solidFill>
                  <a:srgbClr val="FFFF00"/>
                </a:solidFill>
              </a:rPr>
              <a:t>А Мордехай описав ці події, і порозсилав листи до всіх юдеїв, що по всіх округах царя Ахашвероша… (9:20)</a:t>
            </a:r>
            <a:endParaRPr/>
          </a:p>
          <a:p>
            <a:pPr indent="-2540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4000"/>
              <a:buChar char="•"/>
            </a:pPr>
            <a:r>
              <a:rPr i="1" lang="ru-RU" sz="4000">
                <a:solidFill>
                  <a:srgbClr val="FFFF00"/>
                </a:solidFill>
              </a:rPr>
              <a:t>…опис величности Мордехая, що звеличив його цар, ось вони описані в Книзі Хронік царів мідійських та перських (10:2)</a:t>
            </a:r>
            <a:endParaRPr i="1" sz="40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Період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48" name="Google Shape;148;p9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40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Правління Артаксеркса (486-465)</a:t>
            </a:r>
            <a:endParaRPr/>
          </a:p>
          <a:p>
            <a:pPr indent="-2540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Перша хвиля повернення (538) </a:t>
            </a:r>
            <a:endParaRPr/>
          </a:p>
          <a:p>
            <a:pPr indent="-2540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Друга хвиля (458)</a:t>
            </a:r>
            <a:endParaRPr sz="40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2020-08-04T14:31:53Z</dcterms:created>
  <dc:creator>Вася</dc:creator>
</cp:coreProperties>
</file>