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8" r:id="rId3"/>
    <p:sldId id="279" r:id="rId4"/>
    <p:sldId id="280" r:id="rId5"/>
    <p:sldId id="281" r:id="rId6"/>
    <p:sldId id="282" r:id="rId7"/>
    <p:sldId id="295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74" r:id="rId17"/>
    <p:sldId id="292" r:id="rId18"/>
    <p:sldId id="293" r:id="rId19"/>
    <p:sldId id="275" r:id="rId20"/>
    <p:sldId id="276" r:id="rId21"/>
    <p:sldId id="265" r:id="rId22"/>
    <p:sldId id="29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37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29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32DB320B-015E-46B2-9F09-86116657C464}"/>
    <pc:docChg chg="modSld">
      <pc:chgData name="Brian DeCook" userId="f06ccbda779038aa" providerId="LiveId" clId="{32DB320B-015E-46B2-9F09-86116657C464}" dt="2018-03-11T23:00:15.975" v="6" actId="20577"/>
      <pc:docMkLst>
        <pc:docMk/>
      </pc:docMkLst>
      <pc:sldChg chg="modSp">
        <pc:chgData name="Brian DeCook" userId="f06ccbda779038aa" providerId="LiveId" clId="{32DB320B-015E-46B2-9F09-86116657C464}" dt="2018-03-11T23:00:15.975" v="6" actId="20577"/>
        <pc:sldMkLst>
          <pc:docMk/>
          <pc:sldMk cId="2693324274" sldId="256"/>
        </pc:sldMkLst>
        <pc:spChg chg="mod">
          <ac:chgData name="Brian DeCook" userId="f06ccbda779038aa" providerId="LiveId" clId="{32DB320B-015E-46B2-9F09-86116657C464}" dt="2018-03-11T23:00:15.975" v="6" actId="20577"/>
          <ac:spMkLst>
            <pc:docMk/>
            <pc:sldMk cId="2693324274" sldId="256"/>
            <ac:spMk id="2" creationId="{580B9C2D-843E-4B81-9853-0E788E82151A}"/>
          </ac:spMkLst>
        </pc:spChg>
      </pc:sldChg>
    </pc:docChg>
  </pc:docChgLst>
  <pc:docChgLst>
    <pc:chgData name="Brian DeCook" userId="f06ccbda779038aa" providerId="LiveId" clId="{A5014D18-9AF8-436E-90E5-D7E8130C0AB8}"/>
    <pc:docChg chg="custSel addSld delSld modSld">
      <pc:chgData name="Brian DeCook" userId="f06ccbda779038aa" providerId="LiveId" clId="{A5014D18-9AF8-436E-90E5-D7E8130C0AB8}" dt="2018-03-10T21:17:36.035" v="81" actId="14100"/>
      <pc:docMkLst>
        <pc:docMk/>
      </pc:docMkLst>
      <pc:sldChg chg="modSp">
        <pc:chgData name="Brian DeCook" userId="f06ccbda779038aa" providerId="LiveId" clId="{A5014D18-9AF8-436E-90E5-D7E8130C0AB8}" dt="2018-03-10T20:15:42.598" v="31" actId="20577"/>
        <pc:sldMkLst>
          <pc:docMk/>
          <pc:sldMk cId="2693324274" sldId="256"/>
        </pc:sldMkLst>
        <pc:spChg chg="mod">
          <ac:chgData name="Brian DeCook" userId="f06ccbda779038aa" providerId="LiveId" clId="{A5014D18-9AF8-436E-90E5-D7E8130C0AB8}" dt="2018-03-10T20:15:42.598" v="31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A5014D18-9AF8-436E-90E5-D7E8130C0AB8}" dt="2018-03-10T21:17:36.035" v="81" actId="14100"/>
        <pc:sldMkLst>
          <pc:docMk/>
          <pc:sldMk cId="2771055752" sldId="265"/>
        </pc:sldMkLst>
        <pc:spChg chg="mod">
          <ac:chgData name="Brian DeCook" userId="f06ccbda779038aa" providerId="LiveId" clId="{A5014D18-9AF8-436E-90E5-D7E8130C0AB8}" dt="2018-03-10T21:16:00.122" v="63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A5014D18-9AF8-436E-90E5-D7E8130C0AB8}" dt="2018-03-10T21:17:36.035" v="81" actId="14100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A5014D18-9AF8-436E-90E5-D7E8130C0AB8}" dt="2018-03-10T20:47:28.615" v="33" actId="2696"/>
        <pc:sldMkLst>
          <pc:docMk/>
          <pc:sldMk cId="567608620" sldId="266"/>
        </pc:sldMkLst>
      </pc:sldChg>
      <pc:sldChg chg="del">
        <pc:chgData name="Brian DeCook" userId="f06ccbda779038aa" providerId="LiveId" clId="{A5014D18-9AF8-436E-90E5-D7E8130C0AB8}" dt="2018-03-10T21:15:51.669" v="54" actId="2696"/>
        <pc:sldMkLst>
          <pc:docMk/>
          <pc:sldMk cId="577532707" sldId="267"/>
        </pc:sldMkLst>
      </pc:sldChg>
      <pc:sldChg chg="del">
        <pc:chgData name="Brian DeCook" userId="f06ccbda779038aa" providerId="LiveId" clId="{A5014D18-9AF8-436E-90E5-D7E8130C0AB8}" dt="2018-03-10T21:15:51.701" v="55" actId="2696"/>
        <pc:sldMkLst>
          <pc:docMk/>
          <pc:sldMk cId="1557106419" sldId="268"/>
        </pc:sldMkLst>
      </pc:sldChg>
      <pc:sldChg chg="del">
        <pc:chgData name="Brian DeCook" userId="f06ccbda779038aa" providerId="LiveId" clId="{A5014D18-9AF8-436E-90E5-D7E8130C0AB8}" dt="2018-03-10T21:15:51.716" v="56" actId="2696"/>
        <pc:sldMkLst>
          <pc:docMk/>
          <pc:sldMk cId="545639392" sldId="269"/>
        </pc:sldMkLst>
      </pc:sldChg>
      <pc:sldChg chg="del">
        <pc:chgData name="Brian DeCook" userId="f06ccbda779038aa" providerId="LiveId" clId="{A5014D18-9AF8-436E-90E5-D7E8130C0AB8}" dt="2018-03-10T21:15:51.732" v="57" actId="2696"/>
        <pc:sldMkLst>
          <pc:docMk/>
          <pc:sldMk cId="3977649811" sldId="270"/>
        </pc:sldMkLst>
      </pc:sldChg>
      <pc:sldChg chg="del">
        <pc:chgData name="Brian DeCook" userId="f06ccbda779038aa" providerId="LiveId" clId="{A5014D18-9AF8-436E-90E5-D7E8130C0AB8}" dt="2018-03-10T21:15:51.763" v="58" actId="2696"/>
        <pc:sldMkLst>
          <pc:docMk/>
          <pc:sldMk cId="2398085114" sldId="271"/>
        </pc:sldMkLst>
      </pc:sldChg>
      <pc:sldChg chg="del">
        <pc:chgData name="Brian DeCook" userId="f06ccbda779038aa" providerId="LiveId" clId="{A5014D18-9AF8-436E-90E5-D7E8130C0AB8}" dt="2018-03-10T21:15:51.779" v="59" actId="2696"/>
        <pc:sldMkLst>
          <pc:docMk/>
          <pc:sldMk cId="4015967686" sldId="272"/>
        </pc:sldMkLst>
      </pc:sldChg>
      <pc:sldChg chg="del">
        <pc:chgData name="Brian DeCook" userId="f06ccbda779038aa" providerId="LiveId" clId="{A5014D18-9AF8-436E-90E5-D7E8130C0AB8}" dt="2018-03-10T21:15:51.826" v="60" actId="2696"/>
        <pc:sldMkLst>
          <pc:docMk/>
          <pc:sldMk cId="3169520273" sldId="273"/>
        </pc:sldMkLst>
      </pc:sldChg>
      <pc:sldChg chg="delSp modSp add">
        <pc:chgData name="Brian DeCook" userId="f06ccbda779038aa" providerId="LiveId" clId="{A5014D18-9AF8-436E-90E5-D7E8130C0AB8}" dt="2018-03-10T20:48:00.742" v="39" actId="255"/>
        <pc:sldMkLst>
          <pc:docMk/>
          <pc:sldMk cId="2750465389" sldId="274"/>
        </pc:sldMkLst>
        <pc:spChg chg="mod">
          <ac:chgData name="Brian DeCook" userId="f06ccbda779038aa" providerId="LiveId" clId="{A5014D18-9AF8-436E-90E5-D7E8130C0AB8}" dt="2018-03-10T20:47:47.258" v="37" actId="14100"/>
          <ac:spMkLst>
            <pc:docMk/>
            <pc:sldMk cId="2750465389" sldId="274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0T20:48:00.742" v="39" actId="255"/>
          <ac:spMkLst>
            <pc:docMk/>
            <pc:sldMk cId="2750465389" sldId="274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0T20:47:41.657" v="36" actId="478"/>
          <ac:picMkLst>
            <pc:docMk/>
            <pc:sldMk cId="2750465389" sldId="274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0T20:51:03.443" v="46" actId="255"/>
        <pc:sldMkLst>
          <pc:docMk/>
          <pc:sldMk cId="1374534598" sldId="275"/>
        </pc:sldMkLst>
        <pc:spChg chg="mod">
          <ac:chgData name="Brian DeCook" userId="f06ccbda779038aa" providerId="LiveId" clId="{A5014D18-9AF8-436E-90E5-D7E8130C0AB8}" dt="2018-03-10T20:50:43.372" v="44" actId="14100"/>
          <ac:spMkLst>
            <pc:docMk/>
            <pc:sldMk cId="1374534598" sldId="275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0T20:51:03.443" v="46" actId="255"/>
          <ac:spMkLst>
            <pc:docMk/>
            <pc:sldMk cId="1374534598" sldId="275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0T20:50:36.929" v="43" actId="478"/>
          <ac:picMkLst>
            <pc:docMk/>
            <pc:sldMk cId="1374534598" sldId="275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0T20:53:52.348" v="53" actId="255"/>
        <pc:sldMkLst>
          <pc:docMk/>
          <pc:sldMk cId="3961738372" sldId="276"/>
        </pc:sldMkLst>
        <pc:spChg chg="mod">
          <ac:chgData name="Brian DeCook" userId="f06ccbda779038aa" providerId="LiveId" clId="{A5014D18-9AF8-436E-90E5-D7E8130C0AB8}" dt="2018-03-10T20:53:41.083" v="51" actId="14100"/>
          <ac:spMkLst>
            <pc:docMk/>
            <pc:sldMk cId="3961738372" sldId="276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0T20:53:52.348" v="53" actId="255"/>
          <ac:spMkLst>
            <pc:docMk/>
            <pc:sldMk cId="3961738372" sldId="276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0T20:53:35.680" v="50" actId="478"/>
          <ac:picMkLst>
            <pc:docMk/>
            <pc:sldMk cId="3961738372" sldId="276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Restoring </a:t>
            </a:r>
            <a:r>
              <a:rPr lang="en-US" dirty="0"/>
              <a:t>Relationships</a:t>
            </a:r>
            <a:br>
              <a:rPr lang="en-US" dirty="0"/>
            </a:br>
            <a:r>
              <a:rPr lang="en-US" dirty="0" smtClean="0"/>
              <a:t>Transforming </a:t>
            </a:r>
            <a:r>
              <a:rPr lang="en-US" dirty="0"/>
              <a:t>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61115"/>
            <a:ext cx="6858000" cy="1408982"/>
          </a:xfrm>
        </p:spPr>
        <p:txBody>
          <a:bodyPr>
            <a:noAutofit/>
          </a:bodyPr>
          <a:lstStyle/>
          <a:p>
            <a:r>
              <a:rPr lang="en-US" dirty="0"/>
              <a:t>Lecture 3</a:t>
            </a:r>
          </a:p>
          <a:p>
            <a:r>
              <a:rPr lang="en-US" dirty="0"/>
              <a:t>Characteristics of the Wildfire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874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Desired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define peace as the absence of conflict.</a:t>
            </a:r>
          </a:p>
        </p:txBody>
      </p:sp>
    </p:spTree>
    <p:extLst>
      <p:ext uri="{BB962C8B-B14F-4D97-AF65-F5344CB8AC3E}">
        <p14:creationId xmlns:p14="http://schemas.microsoft.com/office/powerpoint/2010/main" val="1282951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Desired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define peace as the absence of conflict.</a:t>
            </a:r>
          </a:p>
          <a:p>
            <a:r>
              <a:rPr lang="en-US" dirty="0" smtClean="0"/>
              <a:t>When we pursue a desired outcome in a conflict wildfire, we pursue a peace that is based on getting what we want.</a:t>
            </a:r>
          </a:p>
        </p:txBody>
      </p:sp>
    </p:spTree>
    <p:extLst>
      <p:ext uri="{BB962C8B-B14F-4D97-AF65-F5344CB8AC3E}">
        <p14:creationId xmlns:p14="http://schemas.microsoft.com/office/powerpoint/2010/main" val="390604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Desired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define peace as the absence of conflict.</a:t>
            </a:r>
          </a:p>
          <a:p>
            <a:r>
              <a:rPr lang="en-US" dirty="0" smtClean="0"/>
              <a:t>When we pursue a desired outcome in a conflict wildfire, we pursue a peace that is based on getting what we want.</a:t>
            </a:r>
          </a:p>
          <a:p>
            <a:r>
              <a:rPr lang="en-US" dirty="0" smtClean="0"/>
              <a:t>When we don’t obtain our desired outcome, it can lead to more conflict.</a:t>
            </a:r>
          </a:p>
        </p:txBody>
      </p:sp>
    </p:spTree>
    <p:extLst>
      <p:ext uri="{BB962C8B-B14F-4D97-AF65-F5344CB8AC3E}">
        <p14:creationId xmlns:p14="http://schemas.microsoft.com/office/powerpoint/2010/main" val="2097660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Desired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define peace as the absence of conflict.</a:t>
            </a:r>
          </a:p>
          <a:p>
            <a:r>
              <a:rPr lang="en-US" dirty="0" smtClean="0"/>
              <a:t>When we pursue a desired outcome in a conflict wildfire, we pursue a peace that is based on getting what we want.</a:t>
            </a:r>
          </a:p>
          <a:p>
            <a:r>
              <a:rPr lang="en-US" dirty="0" smtClean="0"/>
              <a:t>When we don’t obtain our desired outcome, it can lead to more conflict.</a:t>
            </a:r>
          </a:p>
          <a:p>
            <a:r>
              <a:rPr lang="en-US" dirty="0" smtClean="0"/>
              <a:t>Even when we obtain our desired outcome, it can come at a cost that leads to more conflict.</a:t>
            </a:r>
          </a:p>
        </p:txBody>
      </p:sp>
    </p:spTree>
    <p:extLst>
      <p:ext uri="{BB962C8B-B14F-4D97-AF65-F5344CB8AC3E}">
        <p14:creationId xmlns:p14="http://schemas.microsoft.com/office/powerpoint/2010/main" val="2613302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Curious Perspective on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Bible tells us some astonishing things about conflict and peace.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889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Curious Perspective on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Bible tells us some astonishing things about conflict and peace.</a:t>
            </a:r>
          </a:p>
          <a:p>
            <a:r>
              <a:rPr lang="en-US" dirty="0" smtClean="0"/>
              <a:t>One thing the Bible tells us is that we should not be surprised when we experience conflict </a:t>
            </a:r>
            <a:r>
              <a:rPr lang="mr-IN" dirty="0" smtClean="0"/>
              <a:t>–</a:t>
            </a:r>
            <a:r>
              <a:rPr lang="en-US" dirty="0" smtClean="0"/>
              <a:t> conflict is part of the Christian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657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82"/>
            <a:ext cx="8058150" cy="170226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Don’t Be Surprised By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337" y="2012826"/>
            <a:ext cx="8229600" cy="3579460"/>
          </a:xfrm>
        </p:spPr>
        <p:txBody>
          <a:bodyPr anchor="ctr"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dirty="0"/>
              <a:t>Dear friends, do not be surprised at the fiery ordeal that has come on you to test you, as though something strange were happening to you. 1 Peter 4:12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2AE6-91C9-0347-9A68-C43AA546FD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65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Curious Perspective on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taught that not only should we not be surprised by conflict, he also taught that peace is not found in obtaining a desired outcome or in our circumstances </a:t>
            </a:r>
            <a:r>
              <a:rPr lang="mr-IN" dirty="0" smtClean="0"/>
              <a:t>–</a:t>
            </a:r>
            <a:r>
              <a:rPr lang="en-US" dirty="0" smtClean="0"/>
              <a:t> He taught that peace was found in knowing him.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922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Curious Perspective on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taught that not only should we not be surprised by conflict, he also taught that peace is not found in obtaining a desired outcome or in our circumstances </a:t>
            </a:r>
            <a:r>
              <a:rPr lang="mr-IN" dirty="0" smtClean="0"/>
              <a:t>–</a:t>
            </a:r>
            <a:r>
              <a:rPr lang="en-US" dirty="0" smtClean="0"/>
              <a:t> He taught that peace was found in knowing him.</a:t>
            </a:r>
          </a:p>
          <a:p>
            <a:r>
              <a:rPr lang="en-US" dirty="0" smtClean="0"/>
              <a:t>This peace that Jesus brings in the midst of a conflict wildfire is reminiscent of the 4</a:t>
            </a:r>
            <a:r>
              <a:rPr lang="en-US" baseline="30000" dirty="0" smtClean="0"/>
              <a:t>th</a:t>
            </a:r>
            <a:r>
              <a:rPr lang="en-US" dirty="0" smtClean="0"/>
              <a:t> man in the fire in Daniel 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9001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82"/>
            <a:ext cx="8058150" cy="2047876"/>
          </a:xfrm>
        </p:spPr>
        <p:txBody>
          <a:bodyPr/>
          <a:lstStyle/>
          <a:p>
            <a:pPr algn="ctr"/>
            <a:r>
              <a:rPr lang="en-US" dirty="0"/>
              <a:t>John 16:33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2517"/>
            <a:ext cx="8229600" cy="3803649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en-US" sz="3200" dirty="0"/>
              <a:t>I have told you these things, so that in me you may have peace. In this world you will have trouble. But take heart! I have overcome the world.  John 16:33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2AE6-91C9-0347-9A68-C43AA546FD0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34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Conflict Wildfire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Represents the dynamic nature of conflict.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8183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83"/>
            <a:ext cx="8058150" cy="204787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John 14:27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2517"/>
            <a:ext cx="8229600" cy="38036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dirty="0"/>
              <a:t>Peace I leave with you; my peace I give you. I do not give to you as the world gives. Do not let your hearts be troubled and do not be afraid. John 14:27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2AE6-91C9-0347-9A68-C43AA546FD0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383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7294"/>
            <a:ext cx="7886700" cy="5025582"/>
          </a:xfrm>
        </p:spPr>
        <p:txBody>
          <a:bodyPr>
            <a:noAutofit/>
          </a:bodyPr>
          <a:lstStyle/>
          <a:p>
            <a:r>
              <a:rPr lang="en-US" sz="3200" dirty="0"/>
              <a:t>The Wildfire represents the dynamic nature of conflict and all it encompasses (people, property, emotions, history, etc.). </a:t>
            </a:r>
          </a:p>
          <a:p>
            <a:r>
              <a:rPr lang="en-US" sz="3200" dirty="0"/>
              <a:t>We all develop habits for responding to conflict. </a:t>
            </a:r>
          </a:p>
          <a:p>
            <a:r>
              <a:rPr lang="en-US" sz="3200" dirty="0"/>
              <a:t>Our conflict stories are a collection of our conflict habits. </a:t>
            </a:r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7294"/>
            <a:ext cx="7886700" cy="5025582"/>
          </a:xfrm>
        </p:spPr>
        <p:txBody>
          <a:bodyPr>
            <a:noAutofit/>
          </a:bodyPr>
          <a:lstStyle/>
          <a:p>
            <a:r>
              <a:rPr lang="en-US" dirty="0"/>
              <a:t>While everyone responds to conflict in different ways, the common feature in the Wildfire is everyone pursues their desired outcome.</a:t>
            </a:r>
          </a:p>
          <a:p>
            <a:r>
              <a:rPr lang="en-US" dirty="0"/>
              <a:t> In the world system, peace is the absence of conflict. </a:t>
            </a:r>
          </a:p>
          <a:p>
            <a:r>
              <a:rPr lang="en-US" dirty="0"/>
              <a:t>Jesus Christ taught that conflict is to be expected and that His followers would experience His peace in the midst of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3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Conflict Wildfire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Represents the dynamic nature of conflict.</a:t>
            </a:r>
          </a:p>
          <a:p>
            <a:r>
              <a:rPr lang="en-US" dirty="0" smtClean="0"/>
              <a:t>The Wildfire includes all the factors that contribute to a conflict </a:t>
            </a:r>
            <a:r>
              <a:rPr lang="mr-IN" dirty="0" smtClean="0"/>
              <a:t>–</a:t>
            </a:r>
            <a:r>
              <a:rPr lang="en-US" dirty="0" smtClean="0"/>
              <a:t> people, relationships, history, emotions, attitudes, actions, desires, money, material issues/property, legal issues,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6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all develop habits that we employ when responding  to conflict.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010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all develop habits that we employ when responding  to conflict.</a:t>
            </a:r>
          </a:p>
          <a:p>
            <a:r>
              <a:rPr lang="en-US" dirty="0" smtClean="0"/>
              <a:t>We develop these habits over time as we write our conflict stories.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140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739"/>
            <a:ext cx="8229600" cy="4935163"/>
          </a:xfrm>
        </p:spPr>
        <p:txBody>
          <a:bodyPr>
            <a:normAutofit/>
          </a:bodyPr>
          <a:lstStyle/>
          <a:p>
            <a:r>
              <a:rPr lang="en-US" dirty="0" smtClean="0"/>
              <a:t>We all develop habits that we employ when responding  to conflict.</a:t>
            </a:r>
          </a:p>
          <a:p>
            <a:r>
              <a:rPr lang="en-US" dirty="0" smtClean="0"/>
              <a:t>We develop these habits over time as we write our conflict stories.</a:t>
            </a:r>
          </a:p>
          <a:p>
            <a:r>
              <a:rPr lang="en-US" dirty="0" smtClean="0"/>
              <a:t>Our conflict stories are a collection of our conflict habits.</a:t>
            </a:r>
          </a:p>
        </p:txBody>
      </p:sp>
    </p:spTree>
    <p:extLst>
      <p:ext uri="{BB962C8B-B14F-4D97-AF65-F5344CB8AC3E}">
        <p14:creationId xmlns:p14="http://schemas.microsoft.com/office/powerpoint/2010/main" val="3402160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739"/>
            <a:ext cx="8229600" cy="4935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all develop habits that we employ when responding  to conflict.</a:t>
            </a:r>
          </a:p>
          <a:p>
            <a:r>
              <a:rPr lang="en-US" dirty="0" smtClean="0"/>
              <a:t>We develop these habits over time as we write our conflict stories.</a:t>
            </a:r>
          </a:p>
          <a:p>
            <a:r>
              <a:rPr lang="en-US" dirty="0" smtClean="0"/>
              <a:t>Our conflict stories are a collection of our conflict habits.</a:t>
            </a:r>
          </a:p>
          <a:p>
            <a:r>
              <a:rPr lang="en-US" dirty="0" smtClean="0"/>
              <a:t>Some people develop aggressive conflict habits </a:t>
            </a:r>
            <a:r>
              <a:rPr lang="mr-IN" dirty="0" smtClean="0"/>
              <a:t>–</a:t>
            </a:r>
            <a:r>
              <a:rPr lang="en-US" dirty="0" smtClean="0"/>
              <a:t> others are passive avoiders of conflict. </a:t>
            </a:r>
            <a:r>
              <a:rPr lang="en-US" dirty="0"/>
              <a:t>Some of us have to win every conflict </a:t>
            </a:r>
            <a:r>
              <a:rPr lang="mr-IN" dirty="0"/>
              <a:t>–</a:t>
            </a:r>
            <a:r>
              <a:rPr lang="en-US" dirty="0"/>
              <a:t> others learn how to compromise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6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single, correct way to respond to a conflict wildfire </a:t>
            </a:r>
            <a:r>
              <a:rPr lang="mr-IN" dirty="0" smtClean="0"/>
              <a:t>–</a:t>
            </a:r>
            <a:r>
              <a:rPr lang="en-US" dirty="0" smtClean="0"/>
              <a:t> every conflict is different.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112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single, correct way to respond to a conflict wildfire </a:t>
            </a:r>
            <a:r>
              <a:rPr lang="mr-IN" dirty="0" smtClean="0"/>
              <a:t>–</a:t>
            </a:r>
            <a:r>
              <a:rPr lang="en-US" dirty="0" smtClean="0"/>
              <a:t> every conflict is different.</a:t>
            </a:r>
          </a:p>
          <a:p>
            <a:r>
              <a:rPr lang="en-US" dirty="0" smtClean="0"/>
              <a:t>But when our focus is on the conflict wildfire, most of us focus on pursuing a </a:t>
            </a:r>
            <a:r>
              <a:rPr lang="en-US" dirty="0" smtClean="0">
                <a:solidFill>
                  <a:srgbClr val="FFFF00"/>
                </a:solidFill>
              </a:rPr>
              <a:t>desired outcome.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53630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338</TotalTime>
  <Words>856</Words>
  <Application>Microsoft Macintosh PowerPoint</Application>
  <PresentationFormat>On-screen Show (4:3)</PresentationFormat>
  <Paragraphs>68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Black</vt:lpstr>
      <vt:lpstr>Restoring Relationships Transforming Justice</vt:lpstr>
      <vt:lpstr>The Conflict Wildfire</vt:lpstr>
      <vt:lpstr>The Conflict Wildfire</vt:lpstr>
      <vt:lpstr>Conflict Habits</vt:lpstr>
      <vt:lpstr>Conflict Habits</vt:lpstr>
      <vt:lpstr>Conflict Habits</vt:lpstr>
      <vt:lpstr>Conflict Habits</vt:lpstr>
      <vt:lpstr>Conflict Habits</vt:lpstr>
      <vt:lpstr>Conflict Habits</vt:lpstr>
      <vt:lpstr>The Desired Outcome</vt:lpstr>
      <vt:lpstr>The Desired Outcome</vt:lpstr>
      <vt:lpstr>The Desired Outcome</vt:lpstr>
      <vt:lpstr>The Desired Outcome</vt:lpstr>
      <vt:lpstr>A Curious Perspective on Conflict</vt:lpstr>
      <vt:lpstr>A Curious Perspective on Conflict</vt:lpstr>
      <vt:lpstr>Don’t Be Surprised By Conflict</vt:lpstr>
      <vt:lpstr>A Curious Perspective on Conflict</vt:lpstr>
      <vt:lpstr>A Curious Perspective on Conflict</vt:lpstr>
      <vt:lpstr>John 16:33</vt:lpstr>
      <vt:lpstr>John 14:27</vt:lpstr>
      <vt:lpstr>Lecture 3</vt:lpstr>
      <vt:lpstr>Lecture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Brian DeCook</cp:lastModifiedBy>
  <cp:revision>9</cp:revision>
  <dcterms:created xsi:type="dcterms:W3CDTF">2018-03-10T16:19:32Z</dcterms:created>
  <dcterms:modified xsi:type="dcterms:W3CDTF">2018-03-27T00:44:31Z</dcterms:modified>
</cp:coreProperties>
</file>