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60" r:id="rId2"/>
    <p:sldId id="272" r:id="rId3"/>
    <p:sldId id="256" r:id="rId4"/>
    <p:sldId id="257" r:id="rId5"/>
    <p:sldId id="258" r:id="rId6"/>
    <p:sldId id="261" r:id="rId7"/>
    <p:sldId id="259"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9291C9-148D-47BF-A621-71E6CB8D3EDC}" type="datetimeFigureOut">
              <a:rPr lang="en-US" smtClean="0"/>
              <a:pPr/>
              <a:t>4/3/2018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CD5EE1-9126-4C7C-9C5D-FF4B7075864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703A6C-186F-4E18-B26A-FE33B172DC06}"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2115672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703A6C-186F-4E18-B26A-FE33B172DC06}"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4098543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703A6C-186F-4E18-B26A-FE33B172DC06}"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1680471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703A6C-186F-4E18-B26A-FE33B172DC06}"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2644828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703A6C-186F-4E18-B26A-FE33B172DC06}"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159796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703A6C-186F-4E18-B26A-FE33B172DC06}"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3110211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703A6C-186F-4E18-B26A-FE33B172DC06}"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3221290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703A6C-186F-4E18-B26A-FE33B172DC06}"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295942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03A6C-186F-4E18-B26A-FE33B172DC06}"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3408392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703A6C-186F-4E18-B26A-FE33B172DC06}"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3211817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703A6C-186F-4E18-B26A-FE33B172DC06}"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2917423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03A6C-186F-4E18-B26A-FE33B172DC06}" type="datetimeFigureOut">
              <a:rPr lang="en-US" smtClean="0"/>
              <a:pPr/>
              <a:t>4/3/2018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AAECD-D515-4A94-BD3E-05359CAD04CC}" type="slidenum">
              <a:rPr lang="en-US" smtClean="0"/>
              <a:pPr/>
              <a:t>‹#›</a:t>
            </a:fld>
            <a:endParaRPr lang="en-US"/>
          </a:p>
        </p:txBody>
      </p:sp>
    </p:spTree>
    <p:extLst>
      <p:ext uri="{BB962C8B-B14F-4D97-AF65-F5344CB8AC3E}">
        <p14:creationId xmlns:p14="http://schemas.microsoft.com/office/powerpoint/2010/main" xmlns="" val="155097314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7" name="TextBox 6"/>
          <p:cNvSpPr txBox="1"/>
          <p:nvPr/>
        </p:nvSpPr>
        <p:spPr>
          <a:xfrm>
            <a:off x="4874143" y="3505200"/>
            <a:ext cx="3647217" cy="1938992"/>
          </a:xfrm>
          <a:prstGeom prst="rect">
            <a:avLst/>
          </a:prstGeom>
          <a:noFill/>
        </p:spPr>
        <p:txBody>
          <a:bodyPr wrap="none" rtlCol="0">
            <a:spAutoFit/>
          </a:bodyPr>
          <a:lstStyle/>
          <a:p>
            <a:pPr algn="r"/>
            <a:endParaRPr lang="en-US" sz="4000" dirty="0">
              <a:solidFill>
                <a:srgbClr val="FF0000"/>
              </a:solidFill>
              <a:effectLst>
                <a:outerShdw blurRad="38100" dist="38100" dir="2700000" algn="tl">
                  <a:srgbClr val="000000">
                    <a:alpha val="43137"/>
                  </a:srgbClr>
                </a:outerShdw>
              </a:effectLst>
            </a:endParaRPr>
          </a:p>
          <a:p>
            <a:pPr algn="ctr"/>
            <a:r>
              <a:rPr lang="en-US" sz="4000" dirty="0" smtClean="0">
                <a:solidFill>
                  <a:srgbClr val="FF0000"/>
                </a:solidFill>
                <a:effectLst>
                  <a:outerShdw blurRad="38100" dist="38100" dir="2700000" algn="tl">
                    <a:srgbClr val="000000">
                      <a:alpha val="43137"/>
                    </a:srgbClr>
                  </a:outerShdw>
                </a:effectLst>
              </a:rPr>
              <a:t>What is an</a:t>
            </a:r>
          </a:p>
          <a:p>
            <a:pPr algn="ctr"/>
            <a:r>
              <a:rPr lang="en-US" sz="4000" dirty="0" smtClean="0">
                <a:solidFill>
                  <a:srgbClr val="FF0000"/>
                </a:solidFill>
                <a:effectLst>
                  <a:outerShdw blurRad="38100" dist="38100" dir="2700000" algn="tl">
                    <a:srgbClr val="000000">
                      <a:alpha val="43137"/>
                    </a:srgbClr>
                  </a:outerShdw>
                </a:effectLst>
              </a:rPr>
              <a:t>effective leader?</a:t>
            </a:r>
            <a:endParaRPr lang="en-US" sz="4000"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2590800" y="228600"/>
            <a:ext cx="3674404" cy="1077218"/>
          </a:xfrm>
          <a:prstGeom prst="rect">
            <a:avLst/>
          </a:prstGeom>
          <a:noFill/>
        </p:spPr>
        <p:txBody>
          <a:bodyPr wrap="none" rtlCol="0">
            <a:spAutoFit/>
          </a:bodyPr>
          <a:lstStyle/>
          <a:p>
            <a:r>
              <a:rPr lang="en-US" sz="3200" b="1" dirty="0">
                <a:solidFill>
                  <a:srgbClr val="FF0000"/>
                </a:solidFill>
              </a:rPr>
              <a:t>Learning To Lead</a:t>
            </a:r>
          </a:p>
          <a:p>
            <a:r>
              <a:rPr lang="en-US" sz="3200" b="1" dirty="0">
                <a:solidFill>
                  <a:srgbClr val="FF0000"/>
                </a:solidFill>
              </a:rPr>
              <a:t>		Session </a:t>
            </a:r>
            <a:r>
              <a:rPr lang="en-US" sz="3200" b="1" dirty="0" smtClean="0">
                <a:solidFill>
                  <a:srgbClr val="FF0000"/>
                </a:solidFill>
              </a:rPr>
              <a:t>2</a:t>
            </a:r>
            <a:r>
              <a:rPr lang="en-US" b="1" dirty="0" smtClean="0">
                <a:solidFill>
                  <a:prstClr val="white"/>
                </a:solidFill>
              </a:rPr>
              <a:t>)</a:t>
            </a:r>
            <a:endParaRPr lang="en-US" b="1" dirty="0">
              <a:solidFill>
                <a:prstClr val="white"/>
              </a:solidFill>
            </a:endParaRPr>
          </a:p>
        </p:txBody>
      </p:sp>
    </p:spTree>
    <p:extLst>
      <p:ext uri="{BB962C8B-B14F-4D97-AF65-F5344CB8AC3E}">
        <p14:creationId xmlns:p14="http://schemas.microsoft.com/office/powerpoint/2010/main" xmlns="" val="306971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170827" cy="3416320"/>
          </a:xfrm>
          <a:prstGeom prst="rect">
            <a:avLst/>
          </a:prstGeom>
          <a:noFill/>
        </p:spPr>
        <p:txBody>
          <a:bodyPr wrap="none" rtlCol="0">
            <a:spAutoFit/>
          </a:bodyPr>
          <a:lstStyle/>
          <a:p>
            <a:r>
              <a:rPr lang="en-US" sz="2400" dirty="0" smtClean="0">
                <a:effectLst>
                  <a:outerShdw blurRad="38100" dist="38100" dir="2700000" algn="tl">
                    <a:srgbClr val="000000">
                      <a:alpha val="43137"/>
                    </a:srgbClr>
                  </a:outerShdw>
                </a:effectLst>
              </a:rPr>
              <a:t>Robert Half International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Reasons to fire an employee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Incompetence 				30%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Inability to get along with others		17%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Dishonesty or lying 				12%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Negative attitude 				10%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Lack of motivation			 	  7%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Failure or refusal to follow instruction 	  7%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All other reasons 			  	  8%</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241836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219200"/>
            <a:ext cx="7696200" cy="1938992"/>
          </a:xfrm>
          <a:prstGeom prst="rect">
            <a:avLst/>
          </a:prstGeom>
          <a:noFill/>
        </p:spPr>
        <p:txBody>
          <a:bodyPr wrap="square" rtlCol="0">
            <a:spAutoFit/>
          </a:bodyPr>
          <a:lstStyle/>
          <a:p>
            <a:r>
              <a:rPr lang="en-US" sz="2400" dirty="0" smtClean="0">
                <a:effectLst>
                  <a:outerShdw blurRad="38100" dist="38100" dir="2700000" algn="tl">
                    <a:srgbClr val="000000">
                      <a:alpha val="43137"/>
                    </a:srgbClr>
                  </a:outerShdw>
                </a:effectLst>
              </a:rPr>
              <a:t>Carnegie Institute </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Analyzed the records of 10,000 people and concluded that 15% of success is due to technical training.  The other 85% is due to personality, and the primary personality trait identified by the research is attitude. </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541803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14400"/>
            <a:ext cx="3082062" cy="1938992"/>
          </a:xfrm>
          <a:prstGeom prst="rect">
            <a:avLst/>
          </a:prstGeom>
          <a:noFill/>
        </p:spPr>
        <p:txBody>
          <a:bodyPr wrap="none" rtlCol="0">
            <a:spAutoFit/>
          </a:bodyPr>
          <a:lstStyle/>
          <a:p>
            <a:r>
              <a:rPr lang="en-US" sz="2400" dirty="0" smtClean="0"/>
              <a:t>San Francisco Principal </a:t>
            </a:r>
          </a:p>
          <a:p>
            <a:endParaRPr lang="en-US" sz="2400" dirty="0"/>
          </a:p>
          <a:p>
            <a:r>
              <a:rPr lang="en-US" sz="2400" dirty="0" smtClean="0"/>
              <a:t>Hot dog seller </a:t>
            </a:r>
          </a:p>
          <a:p>
            <a:endParaRPr lang="en-US" sz="2400" dirty="0"/>
          </a:p>
          <a:p>
            <a:r>
              <a:rPr lang="en-US" sz="2400" dirty="0" smtClean="0"/>
              <a:t>4 Minute Mile </a:t>
            </a:r>
            <a:endParaRPr lang="en-US" sz="2400" dirty="0"/>
          </a:p>
        </p:txBody>
      </p:sp>
    </p:spTree>
    <p:extLst>
      <p:ext uri="{BB962C8B-B14F-4D97-AF65-F5344CB8AC3E}">
        <p14:creationId xmlns:p14="http://schemas.microsoft.com/office/powerpoint/2010/main" xmlns="" val="1609547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
            <a:ext cx="8153400" cy="5816977"/>
          </a:xfrm>
          <a:prstGeom prst="rect">
            <a:avLst/>
          </a:prstGeom>
          <a:noFill/>
        </p:spPr>
        <p:txBody>
          <a:bodyPr wrap="square" rtlCol="0">
            <a:spAutoFit/>
          </a:bodyPr>
          <a:lstStyle/>
          <a:p>
            <a:pPr algn="ctr"/>
            <a:r>
              <a:rPr lang="en-US" sz="4400" u="sng" dirty="0" smtClean="0"/>
              <a:t>Feelings vs. Attitude </a:t>
            </a:r>
          </a:p>
          <a:p>
            <a:r>
              <a:rPr lang="en-US" sz="4400" dirty="0"/>
              <a:t>	</a:t>
            </a:r>
            <a:r>
              <a:rPr lang="en-US" sz="4400" dirty="0" smtClean="0"/>
              <a:t>People with emotional issues are 144% more likely to have automobile accidents. </a:t>
            </a:r>
          </a:p>
          <a:p>
            <a:endParaRPr lang="en-US" sz="2000" dirty="0"/>
          </a:p>
          <a:p>
            <a:r>
              <a:rPr lang="en-US" sz="4400" dirty="0" smtClean="0"/>
              <a:t>	One out of every 5 victims of fatal accidents had a quarrel within six hours before his accident. </a:t>
            </a:r>
            <a:endParaRPr lang="en-US" sz="4400" dirty="0"/>
          </a:p>
        </p:txBody>
      </p:sp>
    </p:spTree>
    <p:extLst>
      <p:ext uri="{BB962C8B-B14F-4D97-AF65-F5344CB8AC3E}">
        <p14:creationId xmlns:p14="http://schemas.microsoft.com/office/powerpoint/2010/main" xmlns="" val="2490124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066800"/>
            <a:ext cx="6739345" cy="4524315"/>
          </a:xfrm>
          <a:prstGeom prst="rect">
            <a:avLst/>
          </a:prstGeom>
          <a:noFill/>
        </p:spPr>
        <p:txBody>
          <a:bodyPr wrap="none" rtlCol="0">
            <a:spAutoFit/>
          </a:bodyPr>
          <a:lstStyle/>
          <a:p>
            <a:r>
              <a:rPr lang="en-US" sz="3200" dirty="0" smtClean="0"/>
              <a:t>If you think you are beaten, you are. </a:t>
            </a:r>
          </a:p>
          <a:p>
            <a:r>
              <a:rPr lang="en-US" sz="3200" dirty="0" smtClean="0"/>
              <a:t>If you think you dare not, you don’t. </a:t>
            </a:r>
          </a:p>
          <a:p>
            <a:r>
              <a:rPr lang="en-US" sz="3200" dirty="0" smtClean="0"/>
              <a:t>If you’d like to win, but think you can’t, </a:t>
            </a:r>
          </a:p>
          <a:p>
            <a:r>
              <a:rPr lang="en-US" sz="3200" dirty="0" smtClean="0"/>
              <a:t>It’s almost certain you won’t. </a:t>
            </a:r>
          </a:p>
          <a:p>
            <a:r>
              <a:rPr lang="en-US" sz="3200" dirty="0" smtClean="0"/>
              <a:t>Life’s battles don’t always go </a:t>
            </a:r>
          </a:p>
          <a:p>
            <a:r>
              <a:rPr lang="en-US" sz="3200" dirty="0" smtClean="0"/>
              <a:t>To the stronger or faster man, </a:t>
            </a:r>
          </a:p>
          <a:p>
            <a:r>
              <a:rPr lang="en-US" sz="3200" dirty="0" smtClean="0"/>
              <a:t>But sooner or later, the man who wins </a:t>
            </a:r>
          </a:p>
          <a:p>
            <a:r>
              <a:rPr lang="en-US" sz="3200" dirty="0" smtClean="0"/>
              <a:t>Is the man who thinks he can. </a:t>
            </a:r>
          </a:p>
          <a:p>
            <a:r>
              <a:rPr lang="en-US" sz="3200" dirty="0"/>
              <a:t>	</a:t>
            </a:r>
            <a:r>
              <a:rPr lang="en-US" sz="3200" dirty="0" smtClean="0"/>
              <a:t>- Arnold Palmer </a:t>
            </a:r>
            <a:endParaRPr lang="en-US" sz="3200" dirty="0"/>
          </a:p>
        </p:txBody>
      </p:sp>
    </p:spTree>
    <p:extLst>
      <p:ext uri="{BB962C8B-B14F-4D97-AF65-F5344CB8AC3E}">
        <p14:creationId xmlns:p14="http://schemas.microsoft.com/office/powerpoint/2010/main" xmlns="" val="3753824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1" y="762000"/>
            <a:ext cx="7696200" cy="1200329"/>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What are 3 attitudes that are negatively affecting you right now? </a:t>
            </a:r>
            <a:endParaRPr lang="en-US"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878467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164"/>
            <a:ext cx="7543800" cy="6524863"/>
          </a:xfrm>
          <a:prstGeom prst="rect">
            <a:avLst/>
          </a:prstGeom>
          <a:noFill/>
        </p:spPr>
        <p:txBody>
          <a:bodyPr wrap="square" rtlCol="0">
            <a:spAutoFit/>
          </a:bodyPr>
          <a:lstStyle/>
          <a:p>
            <a:pPr algn="ctr"/>
            <a:r>
              <a:rPr lang="en-US" sz="4000" u="sng" dirty="0" smtClean="0"/>
              <a:t>Changing Your Attitude</a:t>
            </a:r>
          </a:p>
          <a:p>
            <a:endParaRPr lang="en-US" u="sng" dirty="0" smtClean="0"/>
          </a:p>
          <a:p>
            <a:pPr marL="742950" indent="-742950">
              <a:buAutoNum type="arabicPeriod"/>
            </a:pPr>
            <a:r>
              <a:rPr lang="en-US" sz="4000" dirty="0" smtClean="0"/>
              <a:t>Identify the problem feelings;</a:t>
            </a:r>
          </a:p>
          <a:p>
            <a:pPr marL="742950" indent="-742950">
              <a:buAutoNum type="arabicPeriod"/>
            </a:pPr>
            <a:r>
              <a:rPr lang="en-US" sz="4000" dirty="0" smtClean="0"/>
              <a:t>Identify the problem behavior </a:t>
            </a:r>
          </a:p>
          <a:p>
            <a:pPr marL="742950" indent="-742950">
              <a:buAutoNum type="arabicPeriod"/>
            </a:pPr>
            <a:r>
              <a:rPr lang="en-US" sz="4000" dirty="0" smtClean="0"/>
              <a:t>Identify the problem thinking</a:t>
            </a:r>
          </a:p>
          <a:p>
            <a:pPr marL="742950" indent="-742950">
              <a:buAutoNum type="arabicPeriod"/>
            </a:pPr>
            <a:r>
              <a:rPr lang="en-US" sz="4000" dirty="0" smtClean="0"/>
              <a:t>Identify right thinking </a:t>
            </a:r>
          </a:p>
          <a:p>
            <a:pPr marL="742950" indent="-742950">
              <a:buAutoNum type="arabicPeriod"/>
            </a:pPr>
            <a:r>
              <a:rPr lang="en-US" sz="4000" dirty="0" smtClean="0"/>
              <a:t>Make a public commitment to right thinking </a:t>
            </a:r>
          </a:p>
          <a:p>
            <a:pPr marL="742950" indent="-742950">
              <a:buAutoNum type="arabicPeriod"/>
            </a:pPr>
            <a:r>
              <a:rPr lang="en-US" sz="4000" dirty="0" smtClean="0"/>
              <a:t>Develop a plan for right thinking (including accountability) </a:t>
            </a:r>
          </a:p>
        </p:txBody>
      </p:sp>
    </p:spTree>
    <p:extLst>
      <p:ext uri="{BB962C8B-B14F-4D97-AF65-F5344CB8AC3E}">
        <p14:creationId xmlns:p14="http://schemas.microsoft.com/office/powerpoint/2010/main" xmlns="" val="2419664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143000"/>
            <a:ext cx="7696200" cy="2554545"/>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What lies behind us and what lies before us are tiny matters compared to what lies within us.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Walt Emerson</a:t>
            </a:r>
            <a:endParaRPr lang="en-US" sz="4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736004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3646" y="304800"/>
            <a:ext cx="8097025" cy="6124754"/>
          </a:xfrm>
          <a:prstGeom prst="rect">
            <a:avLst/>
          </a:prstGeom>
          <a:noFill/>
        </p:spPr>
        <p:txBody>
          <a:bodyPr wrap="none" rtlCol="0">
            <a:spAutoFit/>
          </a:bodyPr>
          <a:lstStyle/>
          <a:p>
            <a:r>
              <a:rPr lang="en-US" sz="2800" dirty="0" smtClean="0">
                <a:solidFill>
                  <a:srgbClr val="FF0000"/>
                </a:solidFill>
              </a:rPr>
              <a:t>Leader Vs. Manager</a:t>
            </a:r>
          </a:p>
          <a:p>
            <a:endParaRPr lang="en-US" sz="1200" dirty="0">
              <a:solidFill>
                <a:srgbClr val="FF0000"/>
              </a:solidFill>
            </a:endParaRPr>
          </a:p>
          <a:p>
            <a:r>
              <a:rPr lang="en-US" sz="2800" dirty="0">
                <a:solidFill>
                  <a:srgbClr val="FF0000"/>
                </a:solidFill>
              </a:rPr>
              <a:t> </a:t>
            </a:r>
            <a:r>
              <a:rPr lang="en-US" sz="2800" dirty="0" smtClean="0">
                <a:solidFill>
                  <a:srgbClr val="FF0000"/>
                </a:solidFill>
              </a:rPr>
              <a:t>   </a:t>
            </a:r>
            <a:r>
              <a:rPr lang="en-US" sz="2800" b="1" u="sng" dirty="0" smtClean="0">
                <a:solidFill>
                  <a:srgbClr val="FF0000"/>
                </a:solidFill>
              </a:rPr>
              <a:t>Manager</a:t>
            </a:r>
            <a:r>
              <a:rPr lang="en-US" sz="2800" b="1" dirty="0" smtClean="0">
                <a:solidFill>
                  <a:srgbClr val="FF0000"/>
                </a:solidFill>
              </a:rPr>
              <a:t>				</a:t>
            </a:r>
            <a:r>
              <a:rPr lang="en-US" sz="2800" b="1" u="sng" dirty="0" smtClean="0">
                <a:solidFill>
                  <a:srgbClr val="FF0000"/>
                </a:solidFill>
              </a:rPr>
              <a:t>Leader</a:t>
            </a:r>
            <a:endParaRPr lang="en-US" sz="2800" dirty="0" smtClean="0">
              <a:solidFill>
                <a:srgbClr val="FF0000"/>
              </a:solidFill>
            </a:endParaRPr>
          </a:p>
          <a:p>
            <a:endParaRPr lang="en-US" sz="1600" dirty="0">
              <a:solidFill>
                <a:srgbClr val="FF0000"/>
              </a:solidFill>
            </a:endParaRPr>
          </a:p>
          <a:p>
            <a:r>
              <a:rPr lang="en-US" sz="2800" dirty="0">
                <a:solidFill>
                  <a:srgbClr val="FF0000"/>
                </a:solidFill>
              </a:rPr>
              <a:t> </a:t>
            </a:r>
            <a:r>
              <a:rPr lang="en-US" sz="2800" dirty="0" smtClean="0">
                <a:solidFill>
                  <a:srgbClr val="FF0000"/>
                </a:solidFill>
              </a:rPr>
              <a:t>   Planning 				Identifying Purpose </a:t>
            </a:r>
          </a:p>
          <a:p>
            <a:endParaRPr lang="en-US" sz="2800" dirty="0" smtClean="0">
              <a:solidFill>
                <a:srgbClr val="FF0000"/>
              </a:solidFill>
            </a:endParaRPr>
          </a:p>
          <a:p>
            <a:r>
              <a:rPr lang="en-US" sz="2800" dirty="0" smtClean="0">
                <a:solidFill>
                  <a:srgbClr val="FF0000"/>
                </a:solidFill>
              </a:rPr>
              <a:t>    Organizing 			Identifying Goals</a:t>
            </a:r>
          </a:p>
          <a:p>
            <a:endParaRPr lang="en-US" sz="2800" dirty="0" smtClean="0">
              <a:solidFill>
                <a:srgbClr val="FF0000"/>
              </a:solidFill>
            </a:endParaRPr>
          </a:p>
          <a:p>
            <a:r>
              <a:rPr lang="en-US" sz="2800" dirty="0" smtClean="0">
                <a:solidFill>
                  <a:srgbClr val="FF0000"/>
                </a:solidFill>
              </a:rPr>
              <a:t>    Focused on reaching goals 	Focused on Big Picture</a:t>
            </a:r>
          </a:p>
          <a:p>
            <a:endParaRPr lang="en-US" sz="2800" dirty="0">
              <a:solidFill>
                <a:srgbClr val="FF0000"/>
              </a:solidFill>
            </a:endParaRPr>
          </a:p>
          <a:p>
            <a:r>
              <a:rPr lang="en-US" sz="2800" dirty="0">
                <a:solidFill>
                  <a:srgbClr val="FF0000"/>
                </a:solidFill>
              </a:rPr>
              <a:t> </a:t>
            </a:r>
            <a:r>
              <a:rPr lang="en-US" sz="2800" dirty="0" smtClean="0">
                <a:solidFill>
                  <a:srgbClr val="FF0000"/>
                </a:solidFill>
              </a:rPr>
              <a:t>   Allocation of Resources 	Concepts</a:t>
            </a:r>
          </a:p>
          <a:p>
            <a:endParaRPr lang="en-US" sz="2800" dirty="0" smtClean="0">
              <a:solidFill>
                <a:srgbClr val="FF0000"/>
              </a:solidFill>
            </a:endParaRPr>
          </a:p>
          <a:p>
            <a:r>
              <a:rPr lang="en-US" sz="2800" dirty="0" smtClean="0">
                <a:solidFill>
                  <a:srgbClr val="FF0000"/>
                </a:solidFill>
              </a:rPr>
              <a:t>    Controlling 			Releasing</a:t>
            </a:r>
          </a:p>
          <a:p>
            <a:endParaRPr lang="en-US" sz="2800" dirty="0">
              <a:solidFill>
                <a:srgbClr val="FF0000"/>
              </a:solidFill>
            </a:endParaRPr>
          </a:p>
          <a:p>
            <a:r>
              <a:rPr lang="en-US" sz="2800" dirty="0" smtClean="0">
                <a:solidFill>
                  <a:srgbClr val="FF0000"/>
                </a:solidFill>
              </a:rPr>
              <a:t>    Shepherding 			Ranching  </a:t>
            </a:r>
            <a:endParaRPr lang="en-US" sz="2800" dirty="0">
              <a:solidFill>
                <a:srgbClr val="FF0000"/>
              </a:solidFill>
            </a:endParaRPr>
          </a:p>
        </p:txBody>
      </p:sp>
    </p:spTree>
    <p:extLst>
      <p:ext uri="{BB962C8B-B14F-4D97-AF65-F5344CB8AC3E}">
        <p14:creationId xmlns:p14="http://schemas.microsoft.com/office/powerpoint/2010/main" xmlns="" val="296154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434488" cy="2031325"/>
          </a:xfrm>
          <a:prstGeom prst="rect">
            <a:avLst/>
          </a:prstGeom>
          <a:noFill/>
        </p:spPr>
        <p:txBody>
          <a:bodyPr wrap="none" rtlCol="0">
            <a:spAutoFit/>
          </a:bodyPr>
          <a:lstStyle/>
          <a:p>
            <a:r>
              <a:rPr lang="en-US" sz="5400" dirty="0" smtClean="0">
                <a:solidFill>
                  <a:srgbClr val="FFFF00"/>
                </a:solidFill>
                <a:effectLst>
                  <a:outerShdw blurRad="38100" dist="38100" dir="2700000" algn="tl">
                    <a:srgbClr val="000000">
                      <a:alpha val="43137"/>
                    </a:srgbClr>
                  </a:outerShdw>
                </a:effectLst>
              </a:rPr>
              <a:t>“Everything rises and falls on </a:t>
            </a:r>
          </a:p>
          <a:p>
            <a:r>
              <a:rPr lang="en-US" sz="5400" dirty="0" smtClean="0">
                <a:solidFill>
                  <a:srgbClr val="FFFF00"/>
                </a:solidFill>
                <a:effectLst>
                  <a:outerShdw blurRad="38100" dist="38100" dir="2700000" algn="tl">
                    <a:srgbClr val="000000">
                      <a:alpha val="43137"/>
                    </a:srgbClr>
                  </a:outerShdw>
                </a:effectLst>
              </a:rPr>
              <a:t>Leadership.”</a:t>
            </a:r>
          </a:p>
          <a:p>
            <a:r>
              <a:rPr lang="en-US" dirty="0" smtClean="0">
                <a:solidFill>
                  <a:srgbClr val="FFFF00"/>
                </a:solidFill>
                <a:effectLst>
                  <a:outerShdw blurRad="38100" dist="38100" dir="2700000" algn="tl">
                    <a:srgbClr val="000000">
                      <a:alpha val="43137"/>
                    </a:srgbClr>
                  </a:outerShdw>
                </a:effectLst>
              </a:rPr>
              <a:t>		- John Maxwell </a:t>
            </a:r>
            <a:endParaRPr 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44617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4861587" cy="584775"/>
          </a:xfrm>
          <a:prstGeom prst="rect">
            <a:avLst/>
          </a:prstGeom>
          <a:noFill/>
        </p:spPr>
        <p:txBody>
          <a:bodyPr wrap="none" rtlCol="0">
            <a:spAutoFit/>
          </a:bodyPr>
          <a:lstStyle/>
          <a:p>
            <a:r>
              <a:rPr lang="en-US" sz="3200" dirty="0" smtClean="0"/>
              <a:t>Who is an Effective Leader? </a:t>
            </a:r>
            <a:endParaRPr lang="en-US" sz="3200" dirty="0"/>
          </a:p>
        </p:txBody>
      </p:sp>
    </p:spTree>
    <p:extLst>
      <p:ext uri="{BB962C8B-B14F-4D97-AF65-F5344CB8AC3E}">
        <p14:creationId xmlns:p14="http://schemas.microsoft.com/office/powerpoint/2010/main" xmlns="" val="4119404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7848367" cy="5016758"/>
          </a:xfrm>
          <a:prstGeom prst="rect">
            <a:avLst/>
          </a:prstGeom>
          <a:noFill/>
        </p:spPr>
        <p:txBody>
          <a:bodyPr wrap="none" rtlCol="0">
            <a:spAutoFit/>
          </a:bodyPr>
          <a:lstStyle/>
          <a:p>
            <a:r>
              <a:rPr lang="en-US" sz="3200" dirty="0" smtClean="0"/>
              <a:t>Who is an Effective Leader?</a:t>
            </a:r>
          </a:p>
          <a:p>
            <a:r>
              <a:rPr lang="en-US" sz="3200" dirty="0"/>
              <a:t>	</a:t>
            </a:r>
            <a:r>
              <a:rPr lang="en-US" sz="3200" dirty="0" smtClean="0"/>
              <a:t>Abraham Lincoln 	Winston Churchill </a:t>
            </a:r>
          </a:p>
          <a:p>
            <a:r>
              <a:rPr lang="en-US" sz="3200" dirty="0"/>
              <a:t>	</a:t>
            </a:r>
            <a:r>
              <a:rPr lang="en-US" sz="3200" dirty="0" smtClean="0"/>
              <a:t>Franklin Roosevelt 	Teddy Roosevelt </a:t>
            </a:r>
          </a:p>
          <a:p>
            <a:r>
              <a:rPr lang="en-US" sz="3200" dirty="0"/>
              <a:t>	</a:t>
            </a:r>
            <a:r>
              <a:rPr lang="en-US" sz="3200" dirty="0" smtClean="0"/>
              <a:t>George Washington 	Jack Welch </a:t>
            </a:r>
          </a:p>
          <a:p>
            <a:r>
              <a:rPr lang="en-US" sz="3200" dirty="0"/>
              <a:t>	</a:t>
            </a:r>
            <a:r>
              <a:rPr lang="en-US" sz="3200" dirty="0" smtClean="0"/>
              <a:t>Steve Jobs 			Bill Gates </a:t>
            </a:r>
          </a:p>
          <a:p>
            <a:r>
              <a:rPr lang="en-US" sz="3200" dirty="0"/>
              <a:t>	</a:t>
            </a:r>
            <a:r>
              <a:rPr lang="en-US" sz="3200" dirty="0" smtClean="0"/>
              <a:t>Bill Hybels 			Rick Warren </a:t>
            </a:r>
          </a:p>
          <a:p>
            <a:r>
              <a:rPr lang="en-US" sz="3200" dirty="0"/>
              <a:t>	</a:t>
            </a:r>
            <a:r>
              <a:rPr lang="en-US" sz="3200" dirty="0" smtClean="0"/>
              <a:t>John Wooden 		Pete Carrol </a:t>
            </a:r>
          </a:p>
          <a:p>
            <a:r>
              <a:rPr lang="en-US" sz="3200" dirty="0"/>
              <a:t>	</a:t>
            </a:r>
            <a:r>
              <a:rPr lang="en-US" sz="3200" dirty="0" smtClean="0"/>
              <a:t>Mother Theresa</a:t>
            </a:r>
            <a:r>
              <a:rPr lang="en-US" sz="3200" dirty="0" smtClean="0"/>
              <a:t>		</a:t>
            </a:r>
            <a:r>
              <a:rPr lang="en-US" sz="3200" dirty="0" smtClean="0"/>
              <a:t>Michelle Rhee</a:t>
            </a:r>
          </a:p>
          <a:p>
            <a:r>
              <a:rPr lang="en-US" sz="3200" dirty="0" smtClean="0"/>
              <a:t>	</a:t>
            </a:r>
            <a:r>
              <a:rPr lang="en-US" sz="3200" dirty="0" smtClean="0"/>
              <a:t>Mary </a:t>
            </a:r>
            <a:r>
              <a:rPr lang="en-US" sz="3200" dirty="0" err="1" smtClean="0"/>
              <a:t>Barra</a:t>
            </a:r>
            <a:r>
              <a:rPr lang="en-US" sz="3200" dirty="0" smtClean="0"/>
              <a:t> </a:t>
            </a:r>
            <a:endParaRPr lang="en-US" sz="3200" dirty="0" smtClean="0"/>
          </a:p>
          <a:p>
            <a:endParaRPr lang="en-US" sz="3200" dirty="0"/>
          </a:p>
        </p:txBody>
      </p:sp>
    </p:spTree>
    <p:extLst>
      <p:ext uri="{BB962C8B-B14F-4D97-AF65-F5344CB8AC3E}">
        <p14:creationId xmlns:p14="http://schemas.microsoft.com/office/powerpoint/2010/main" xmlns="" val="1894273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066800"/>
            <a:ext cx="3672800" cy="4524315"/>
          </a:xfrm>
          <a:prstGeom prst="rect">
            <a:avLst/>
          </a:prstGeom>
          <a:noFill/>
        </p:spPr>
        <p:txBody>
          <a:bodyPr wrap="none" rtlCol="0">
            <a:spAutoFit/>
          </a:bodyPr>
          <a:lstStyle/>
          <a:p>
            <a:r>
              <a:rPr lang="en-US" sz="4800" b="1" dirty="0" smtClean="0"/>
              <a:t>L	</a:t>
            </a:r>
            <a:r>
              <a:rPr lang="en-US" sz="4800" dirty="0" smtClean="0"/>
              <a:t>Sight</a:t>
            </a:r>
            <a:endParaRPr lang="en-US" sz="4800" dirty="0" smtClean="0"/>
          </a:p>
          <a:p>
            <a:r>
              <a:rPr lang="en-US" sz="4800" b="1" dirty="0" smtClean="0"/>
              <a:t>S	</a:t>
            </a:r>
            <a:r>
              <a:rPr lang="en-US" sz="4800" dirty="0" smtClean="0"/>
              <a:t>Skills </a:t>
            </a:r>
          </a:p>
          <a:p>
            <a:r>
              <a:rPr lang="en-US" sz="4800" b="1" dirty="0" smtClean="0"/>
              <a:t>A	</a:t>
            </a:r>
            <a:r>
              <a:rPr lang="en-US" sz="4800" dirty="0" smtClean="0"/>
              <a:t>Attitude</a:t>
            </a:r>
          </a:p>
          <a:p>
            <a:r>
              <a:rPr lang="en-US" sz="4800" dirty="0" smtClean="0"/>
              <a:t>C	Character </a:t>
            </a:r>
          </a:p>
          <a:p>
            <a:r>
              <a:rPr lang="en-US" sz="4800" dirty="0" smtClean="0"/>
              <a:t>	</a:t>
            </a:r>
          </a:p>
          <a:p>
            <a:endParaRPr lang="en-US" sz="4800" b="1" dirty="0"/>
          </a:p>
        </p:txBody>
      </p:sp>
    </p:spTree>
    <p:extLst>
      <p:ext uri="{BB962C8B-B14F-4D97-AF65-F5344CB8AC3E}">
        <p14:creationId xmlns:p14="http://schemas.microsoft.com/office/powerpoint/2010/main" xmlns="" val="3026409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534400" cy="5262979"/>
          </a:xfrm>
          <a:prstGeom prst="rect">
            <a:avLst/>
          </a:prstGeom>
          <a:noFill/>
        </p:spPr>
        <p:txBody>
          <a:bodyPr wrap="square" rtlCol="0">
            <a:spAutoFit/>
          </a:bodyPr>
          <a:lstStyle/>
          <a:p>
            <a:r>
              <a:rPr lang="en-US" sz="2400" dirty="0" smtClean="0">
                <a:effectLst>
                  <a:outerShdw blurRad="38100" dist="38100" dir="2700000" algn="tl">
                    <a:srgbClr val="000000">
                      <a:alpha val="43137"/>
                    </a:srgbClr>
                  </a:outerShdw>
                </a:effectLst>
              </a:rPr>
              <a:t>“The longer I live, the more I realize the impact of attitude on life.  It is more important than the past, than education, than money, than circumstances, than failures, than successes, than what other people think or say or do.  It is more important than appearance, giftedness, or skill.  It will make or break a company, a church, or a home.  The remarkable thing is that we have a choice every day regarding the attitude we will embrace for that day.  We cannot change our past.  Nor can we change the fact that people act in a certain way.  We also cannot change the inevitable.  The only thing we can do is play on the one string we have, and that </a:t>
            </a:r>
            <a:r>
              <a:rPr lang="en-US" sz="2400" dirty="0" smtClean="0">
                <a:effectLst>
                  <a:outerShdw blurRad="38100" dist="38100" dir="2700000" algn="tl">
                    <a:srgbClr val="000000">
                      <a:alpha val="43137"/>
                    </a:srgbClr>
                  </a:outerShdw>
                </a:effectLst>
              </a:rPr>
              <a:t>is</a:t>
            </a:r>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our attitude.  I am convinced that life is 10 percent what happens to me and 90 percent how I react to it.  And so it is with you—we are in charge of our attitudes.”</a:t>
            </a:r>
          </a:p>
          <a:p>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Charles </a:t>
            </a:r>
            <a:r>
              <a:rPr lang="en-US" sz="2400" dirty="0" err="1" smtClean="0">
                <a:effectLst>
                  <a:outerShdw blurRad="38100" dist="38100" dir="2700000" algn="tl">
                    <a:srgbClr val="000000">
                      <a:alpha val="43137"/>
                    </a:srgbClr>
                  </a:outerShdw>
                </a:effectLst>
              </a:rPr>
              <a:t>Swindoll</a:t>
            </a:r>
            <a:r>
              <a:rPr lang="en-US" sz="2400" dirty="0" smtClean="0">
                <a:effectLst>
                  <a:outerShdw blurRad="38100" dist="38100" dir="2700000" algn="tl">
                    <a:srgbClr val="000000">
                      <a:alpha val="43137"/>
                    </a:srgbClr>
                  </a:outerShdw>
                </a:effectLst>
              </a:rPr>
              <a:t> </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683185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1" y="914400"/>
            <a:ext cx="7543800" cy="1938992"/>
          </a:xfrm>
          <a:prstGeom prst="rect">
            <a:avLst/>
          </a:prstGeom>
          <a:noFill/>
        </p:spPr>
        <p:txBody>
          <a:bodyPr wrap="square" rtlCol="0">
            <a:spAutoFit/>
          </a:bodyPr>
          <a:lstStyle/>
          <a:p>
            <a:r>
              <a:rPr lang="en-US" sz="2400" dirty="0" smtClean="0"/>
              <a:t>Cos Report on American Business </a:t>
            </a:r>
          </a:p>
          <a:p>
            <a:endParaRPr lang="en-US" sz="2400" dirty="0"/>
          </a:p>
          <a:p>
            <a:r>
              <a:rPr lang="en-US" sz="2400" dirty="0" smtClean="0"/>
              <a:t>	Interviewed Fortune 500 business leaders.  94% 	attributed their success more to attitude than any 	other basic ingredient. </a:t>
            </a:r>
            <a:endParaRPr lang="en-US" sz="2400" dirty="0"/>
          </a:p>
        </p:txBody>
      </p:sp>
    </p:spTree>
    <p:extLst>
      <p:ext uri="{BB962C8B-B14F-4D97-AF65-F5344CB8AC3E}">
        <p14:creationId xmlns:p14="http://schemas.microsoft.com/office/powerpoint/2010/main" xmlns="" val="3110008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2973</TotalTime>
  <Words>378</Words>
  <Application>Microsoft Office PowerPoint</Application>
  <PresentationFormat>On-screen Show (4:3)</PresentationFormat>
  <Paragraphs>88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Bruce Ballast</dc:creator>
  <cp:lastModifiedBy>Authorized</cp:lastModifiedBy>
  <cp:revision>13</cp:revision>
  <dcterms:created xsi:type="dcterms:W3CDTF">2016-06-07T16:48:26Z</dcterms:created>
  <dcterms:modified xsi:type="dcterms:W3CDTF">2018-04-03T16:05:39Z</dcterms:modified>
</cp:coreProperties>
</file>