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0" r:id="rId3"/>
    <p:sldId id="279" r:id="rId4"/>
    <p:sldId id="278" r:id="rId5"/>
    <p:sldId id="277" r:id="rId6"/>
    <p:sldId id="276" r:id="rId7"/>
    <p:sldId id="281" r:id="rId8"/>
    <p:sldId id="264" r:id="rId9"/>
    <p:sldId id="265" r:id="rId10"/>
    <p:sldId id="282" r:id="rId11"/>
    <p:sldId id="268" r:id="rId12"/>
    <p:sldId id="285" r:id="rId13"/>
    <p:sldId id="284" r:id="rId14"/>
    <p:sldId id="283" r:id="rId15"/>
    <p:sldId id="271" r:id="rId16"/>
    <p:sldId id="288" r:id="rId17"/>
    <p:sldId id="287" r:id="rId18"/>
    <p:sldId id="286" r:id="rId19"/>
    <p:sldId id="275" r:id="rId20"/>
    <p:sldId id="291" r:id="rId21"/>
    <p:sldId id="290" r:id="rId22"/>
    <p:sldId id="289" r:id="rId23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58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59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5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48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2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3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6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6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59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CDF53-123A-4D79-8E2E-515CE1851FFB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6" y="-20490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uk" sz="2000" b="1" i="1" u="sng" dirty="0">
                <a:solidFill>
                  <a:schemeClr val="tx1"/>
                </a:solidFill>
              </a:rPr>
              <a:t>Суперечності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75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34341"/>
            <a:ext cx="8712968" cy="4032448"/>
          </a:xfrm>
        </p:spPr>
        <p:txBody>
          <a:bodyPr>
            <a:noAutofit/>
          </a:bodyPr>
          <a:lstStyle/>
          <a:p>
            <a:pPr algn="l"/>
            <a:r>
              <a:rPr lang="uk" sz="2000" b="1" dirty="0">
                <a:solidFill>
                  <a:schemeClr val="tx1"/>
                </a:solidFill>
              </a:rPr>
              <a:t>3. </a:t>
            </a:r>
            <a:r>
              <a:rPr lang="uk" sz="2000" b="1" i="1" u="sng" dirty="0">
                <a:solidFill>
                  <a:schemeClr val="tx1"/>
                </a:solidFill>
              </a:rPr>
              <a:t>Таємниця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uk" sz="2000" b="1" dirty="0">
                <a:solidFill>
                  <a:schemeClr val="tx1"/>
                </a:solidFill>
              </a:rPr>
              <a:t>Таємниця</a:t>
            </a:r>
            <a:r>
              <a:rPr lang="uk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 це щось, що неможливо зрозуміти на даному етапі. Це те, що 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перебуває за межами нашого розуміння. Це, можливо, та правда, якої ми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не можемо усвідомити цілком, її треба осягнути тільки через Боже 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об’явлення. 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uk" sz="2000" dirty="0">
                <a:solidFill>
                  <a:schemeClr val="tx1"/>
                </a:solidFill>
              </a:rPr>
              <a:t>     Таємниця </a:t>
            </a:r>
            <a:r>
              <a:rPr lang="uk-UA" sz="2000" dirty="0">
                <a:solidFill>
                  <a:schemeClr val="tx1"/>
                </a:solidFill>
              </a:rPr>
              <a:t>має на увазі брак розуміння чи відсутність знань.</a:t>
            </a: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 </a:t>
            </a:r>
            <a:r>
              <a:rPr lang="uk-UA" sz="2000" dirty="0">
                <a:solidFill>
                  <a:schemeClr val="tx1"/>
                </a:solidFill>
              </a:rPr>
              <a:t>Важливо усвідомлювати, що якщо щось є таємницею, то це означає, що 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воно неправда чи неможливе.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907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3400" b="1" dirty="0">
                <a:solidFill>
                  <a:schemeClr val="tx1"/>
                </a:solidFill>
              </a:rPr>
              <a:t>Втілення Христа: </a:t>
            </a:r>
            <a:r>
              <a:rPr lang="uk" sz="3400" dirty="0">
                <a:solidFill>
                  <a:schemeClr val="tx1"/>
                </a:solidFill>
              </a:rPr>
              <a:t>Ісус Христос водночас був Богом та людиною; Івана 1:14</a:t>
            </a:r>
            <a:br>
              <a:rPr lang="ru-RU" sz="3400" dirty="0">
                <a:solidFill>
                  <a:schemeClr val="tx1"/>
                </a:solidFill>
              </a:rPr>
            </a:br>
            <a:endParaRPr lang="ru-RU" sz="3400" dirty="0">
              <a:solidFill>
                <a:schemeClr val="tx1"/>
              </a:solidFill>
            </a:endParaRPr>
          </a:p>
          <a:p>
            <a:pPr algn="l"/>
            <a:endParaRPr lang="ru-RU" sz="3400" dirty="0">
              <a:solidFill>
                <a:schemeClr val="tx1"/>
              </a:solidFill>
            </a:endParaRPr>
          </a:p>
          <a:p>
            <a:pPr algn="l"/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endParaRPr lang="ru-RU" sz="34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  <a:p>
            <a:pPr algn="l"/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13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3400" b="1" dirty="0">
                <a:solidFill>
                  <a:schemeClr val="tx1"/>
                </a:solidFill>
              </a:rPr>
              <a:t>Втілення Христа: </a:t>
            </a:r>
            <a:r>
              <a:rPr lang="uk" sz="3400" dirty="0">
                <a:solidFill>
                  <a:schemeClr val="tx1"/>
                </a:solidFill>
              </a:rPr>
              <a:t>Ісус Христос водночас був Богом та людиною; Івана 1:14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Н</a:t>
            </a:r>
            <a:r>
              <a:rPr lang="uk-UA" sz="3400" dirty="0">
                <a:solidFill>
                  <a:schemeClr val="tx1"/>
                </a:solidFill>
              </a:rPr>
              <a:t>е</a:t>
            </a:r>
            <a:r>
              <a:rPr lang="uk" sz="3400" dirty="0">
                <a:solidFill>
                  <a:schemeClr val="tx1"/>
                </a:solidFill>
              </a:rPr>
              <a:t>, Ісус Бог ( A ) і не Бог ( non A ) або Ісус людина ( B ) і не-людина ( non B ).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endParaRPr lang="ru-RU" sz="34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  <a:p>
            <a:pPr algn="l"/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2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3400" b="1" dirty="0">
                <a:solidFill>
                  <a:schemeClr val="tx1"/>
                </a:solidFill>
              </a:rPr>
              <a:t>Втілення Христа: </a:t>
            </a:r>
            <a:r>
              <a:rPr lang="uk" sz="3400" dirty="0">
                <a:solidFill>
                  <a:schemeClr val="tx1"/>
                </a:solidFill>
              </a:rPr>
              <a:t>Ісус Христос водночас був Богом та людиною; Івана 1:14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Н</a:t>
            </a:r>
            <a:r>
              <a:rPr lang="uk-UA" sz="3400" dirty="0">
                <a:solidFill>
                  <a:schemeClr val="tx1"/>
                </a:solidFill>
              </a:rPr>
              <a:t>е</a:t>
            </a:r>
            <a:r>
              <a:rPr lang="uk" sz="3400" dirty="0">
                <a:solidFill>
                  <a:schemeClr val="tx1"/>
                </a:solidFill>
              </a:rPr>
              <a:t>, Ісус Бог ( A ) і не Бог ( non A ) або Ісус людина ( B ) і не-людина ( non B ).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Унітарне християнство стверджує, що Ісус Христос одночасно повністю Бог ( A ) і повністю людина ( B ).</a:t>
            </a:r>
          </a:p>
          <a:p>
            <a:pPr algn="l"/>
            <a:endParaRPr lang="ru-RU" dirty="0"/>
          </a:p>
          <a:p>
            <a:pPr algn="l"/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18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3400" b="1" dirty="0">
                <a:solidFill>
                  <a:schemeClr val="tx1"/>
                </a:solidFill>
              </a:rPr>
              <a:t>Втілення Христа: </a:t>
            </a:r>
            <a:r>
              <a:rPr lang="uk" sz="3400" dirty="0">
                <a:solidFill>
                  <a:schemeClr val="tx1"/>
                </a:solidFill>
              </a:rPr>
              <a:t>Ісус Христос водночас був Богом та людиною; Івана 1:14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Н</a:t>
            </a:r>
            <a:r>
              <a:rPr lang="uk-UA" sz="3400" dirty="0">
                <a:solidFill>
                  <a:schemeClr val="tx1"/>
                </a:solidFill>
              </a:rPr>
              <a:t>е</a:t>
            </a:r>
            <a:r>
              <a:rPr lang="uk" sz="3400" dirty="0">
                <a:solidFill>
                  <a:schemeClr val="tx1"/>
                </a:solidFill>
              </a:rPr>
              <a:t>, Ісус Бог ( A ) і не Бог ( non A ) або Ісус людина ( B ) і не-людина ( non B ).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 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uk" sz="3400" dirty="0">
                <a:solidFill>
                  <a:schemeClr val="tx1"/>
                </a:solidFill>
              </a:rPr>
              <a:t>Унітарне християнство стверджує, що Ісус Христос одночасно повністю Бог ( A ) і повністю людина ( B ).</a:t>
            </a:r>
          </a:p>
          <a:p>
            <a:pPr algn="l"/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>       </a:t>
            </a:r>
            <a:r>
              <a:rPr lang="uk" sz="3400" dirty="0">
                <a:solidFill>
                  <a:schemeClr val="tx1"/>
                </a:solidFill>
              </a:rPr>
              <a:t>Чи порушує втілення Христа закон Не-суперечності?         </a:t>
            </a:r>
          </a:p>
          <a:p>
            <a:pPr algn="l"/>
            <a:r>
              <a:rPr lang="uk" sz="3400" dirty="0">
                <a:solidFill>
                  <a:schemeClr val="tx1"/>
                </a:solidFill>
              </a:rPr>
              <a:t>       Чому так чи ні?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883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" sz="2800" b="1" dirty="0">
                <a:solidFill>
                  <a:schemeClr val="tx1"/>
                </a:solidFill>
              </a:rPr>
              <a:t>2. Трійця </a:t>
            </a:r>
            <a:r>
              <a:rPr lang="uk" sz="2800" dirty="0">
                <a:solidFill>
                  <a:schemeClr val="tx1"/>
                </a:solidFill>
              </a:rPr>
              <a:t>: “Бог-це одна сутність (природа) і три особи .”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algn="l"/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algn="l"/>
            <a:endParaRPr lang="uk" sz="2800" dirty="0">
              <a:solidFill>
                <a:schemeClr val="tx1"/>
              </a:solidFill>
            </a:endParaRPr>
          </a:p>
          <a:p>
            <a:pPr algn="l"/>
            <a:endParaRPr lang="uk" sz="2800" dirty="0">
              <a:solidFill>
                <a:schemeClr val="tx1"/>
              </a:solidFill>
            </a:endParaRPr>
          </a:p>
          <a:p>
            <a:pPr algn="l"/>
            <a:endParaRPr lang="uk" dirty="0"/>
          </a:p>
          <a:p>
            <a:pPr algn="l"/>
            <a:endParaRPr lang="uk" dirty="0"/>
          </a:p>
          <a:p>
            <a:pPr algn="l"/>
            <a:r>
              <a:rPr lang="uk" dirty="0"/>
              <a:t> </a:t>
            </a:r>
          </a:p>
          <a:p>
            <a:pPr algn="l"/>
            <a:endParaRPr lang="uk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13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" sz="2800" b="1" dirty="0">
                <a:solidFill>
                  <a:schemeClr val="tx1"/>
                </a:solidFill>
              </a:rPr>
              <a:t>2. Трійця </a:t>
            </a:r>
            <a:r>
              <a:rPr lang="uk" sz="2800" dirty="0">
                <a:solidFill>
                  <a:schemeClr val="tx1"/>
                </a:solidFill>
              </a:rPr>
              <a:t>: “Бог-це одна сутність (природа) і три особи .”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   </a:t>
            </a:r>
            <a:r>
              <a:rPr lang="uk" sz="2800" dirty="0">
                <a:solidFill>
                  <a:schemeClr val="tx1"/>
                </a:solidFill>
              </a:rPr>
              <a:t>Не , Бог одна сутність ( A ) і три сутності ( non A ) або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Бог одна особистість ( B ) і три особи ( non B ) 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водночас.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uk" sz="2800" dirty="0">
              <a:solidFill>
                <a:schemeClr val="tx1"/>
              </a:solidFill>
            </a:endParaRPr>
          </a:p>
          <a:p>
            <a:pPr algn="l"/>
            <a:endParaRPr lang="uk" sz="2800" dirty="0">
              <a:solidFill>
                <a:schemeClr val="tx1"/>
              </a:solidFill>
            </a:endParaRPr>
          </a:p>
          <a:p>
            <a:pPr algn="l"/>
            <a:endParaRPr lang="uk" dirty="0"/>
          </a:p>
          <a:p>
            <a:pPr algn="l"/>
            <a:endParaRPr lang="uk" dirty="0"/>
          </a:p>
          <a:p>
            <a:pPr algn="l"/>
            <a:r>
              <a:rPr lang="uk" dirty="0"/>
              <a:t> </a:t>
            </a:r>
          </a:p>
          <a:p>
            <a:pPr algn="l"/>
            <a:endParaRPr lang="uk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053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" sz="2800" b="1" dirty="0">
                <a:solidFill>
                  <a:schemeClr val="tx1"/>
                </a:solidFill>
              </a:rPr>
              <a:t>2. Трійця </a:t>
            </a:r>
            <a:r>
              <a:rPr lang="uk" sz="2800" dirty="0">
                <a:solidFill>
                  <a:schemeClr val="tx1"/>
                </a:solidFill>
              </a:rPr>
              <a:t>: “Бог-це одна сутність (природа) і три особи .”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   </a:t>
            </a:r>
            <a:r>
              <a:rPr lang="uk" sz="2800" dirty="0">
                <a:solidFill>
                  <a:schemeClr val="tx1"/>
                </a:solidFill>
              </a:rPr>
              <a:t>Не , Бог одна сутність ( A ) і три сутності ( non A ) або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Бог одна особистість ( B ) і три особи ( non B ) 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водночас.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   </a:t>
            </a:r>
            <a:r>
              <a:rPr lang="uk" sz="2800" dirty="0">
                <a:solidFill>
                  <a:schemeClr val="tx1"/>
                </a:solidFill>
              </a:rPr>
              <a:t>Бог один у A (сутності) і три у B (особистості).</a:t>
            </a:r>
          </a:p>
          <a:p>
            <a:pPr algn="l"/>
            <a:endParaRPr lang="uk" sz="2800" dirty="0">
              <a:solidFill>
                <a:schemeClr val="tx1"/>
              </a:solidFill>
            </a:endParaRPr>
          </a:p>
          <a:p>
            <a:pPr algn="l"/>
            <a:endParaRPr lang="uk" dirty="0"/>
          </a:p>
          <a:p>
            <a:pPr algn="l"/>
            <a:endParaRPr lang="uk" dirty="0"/>
          </a:p>
          <a:p>
            <a:pPr algn="l"/>
            <a:r>
              <a:rPr lang="uk" dirty="0"/>
              <a:t> </a:t>
            </a:r>
          </a:p>
          <a:p>
            <a:pPr algn="l"/>
            <a:endParaRPr lang="uk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198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Два Парадокси у Писанні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" sz="2800" b="1" dirty="0">
                <a:solidFill>
                  <a:schemeClr val="tx1"/>
                </a:solidFill>
              </a:rPr>
              <a:t>2. Трійця </a:t>
            </a:r>
            <a:r>
              <a:rPr lang="uk" sz="2800" dirty="0">
                <a:solidFill>
                  <a:schemeClr val="tx1"/>
                </a:solidFill>
              </a:rPr>
              <a:t>: “Бог-це одна сутність (природа) і три особи .”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   </a:t>
            </a:r>
            <a:r>
              <a:rPr lang="uk" sz="2800" dirty="0">
                <a:solidFill>
                  <a:schemeClr val="tx1"/>
                </a:solidFill>
              </a:rPr>
              <a:t>Не , Бог одна сутність ( A ) і три сутності ( non A ) або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Бог одна особистість ( B ) і три особи ( non B ) 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водночас.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   </a:t>
            </a:r>
            <a:r>
              <a:rPr lang="uk" sz="2800" dirty="0">
                <a:solidFill>
                  <a:schemeClr val="tx1"/>
                </a:solidFill>
              </a:rPr>
              <a:t>Бог один у A (сутності) і три у B (особистості).</a:t>
            </a:r>
          </a:p>
          <a:p>
            <a:pPr algn="l"/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  </a:t>
            </a:r>
            <a:r>
              <a:rPr lang="uk" sz="2800" dirty="0">
                <a:solidFill>
                  <a:schemeClr val="tx1"/>
                </a:solidFill>
              </a:rPr>
              <a:t> Чи порушує Трійця закон не-суперечності?    </a:t>
            </a:r>
          </a:p>
          <a:p>
            <a:pPr algn="l"/>
            <a:r>
              <a:rPr lang="uk" sz="2800" dirty="0">
                <a:solidFill>
                  <a:schemeClr val="tx1"/>
                </a:solidFill>
              </a:rPr>
              <a:t>    Чому так чи ні?</a:t>
            </a:r>
            <a:br>
              <a:rPr lang="ru-RU" dirty="0"/>
            </a:br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714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4500" dirty="0">
                <a:solidFill>
                  <a:schemeClr val="tx1"/>
                </a:solidFill>
              </a:rPr>
              <a:t>Слово “</a:t>
            </a:r>
            <a:r>
              <a:rPr lang="uk" sz="4500" i="1" dirty="0">
                <a:solidFill>
                  <a:schemeClr val="tx1"/>
                </a:solidFill>
              </a:rPr>
              <a:t>парадокс</a:t>
            </a:r>
            <a:r>
              <a:rPr lang="uk" sz="4500" dirty="0">
                <a:solidFill>
                  <a:schemeClr val="tx1"/>
                </a:solidFill>
              </a:rPr>
              <a:t>” було важливе у ранній Церкві, коли формувалися християнські доктрини.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 </a:t>
            </a:r>
            <a:br>
              <a:rPr lang="ru-RU" sz="4500" dirty="0">
                <a:solidFill>
                  <a:schemeClr val="tx1"/>
                </a:solidFill>
              </a:rPr>
            </a:br>
            <a:endParaRPr lang="ru-RU" sz="4500" dirty="0">
              <a:solidFill>
                <a:schemeClr val="tx1"/>
              </a:solidFill>
            </a:endParaRPr>
          </a:p>
          <a:p>
            <a:pPr lvl="0" algn="l"/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lvl="0" algn="l"/>
            <a:br>
              <a:rPr lang="ru-RU" sz="4500" dirty="0">
                <a:solidFill>
                  <a:schemeClr val="tx1"/>
                </a:solidFill>
              </a:rPr>
            </a:b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400" dirty="0">
              <a:solidFill>
                <a:schemeClr val="tx1"/>
              </a:solidFill>
            </a:endParaRPr>
          </a:p>
          <a:p>
            <a:pPr lvl="0" algn="l"/>
            <a:br>
              <a:rPr lang="ru-RU" sz="4400" dirty="0">
                <a:solidFill>
                  <a:schemeClr val="tx1"/>
                </a:solidFill>
              </a:rPr>
            </a:br>
            <a:br>
              <a:rPr lang="ru-RU" dirty="0"/>
            </a:br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6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6" y="-20490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uk" sz="2000" b="1" i="1" u="sng" dirty="0">
                <a:solidFill>
                  <a:schemeClr val="tx1"/>
                </a:solidFill>
              </a:rPr>
              <a:t>Суперечності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b="1" dirty="0">
                <a:solidFill>
                  <a:schemeClr val="tx1"/>
                </a:solidFill>
              </a:rPr>
              <a:t>Суперечність </a:t>
            </a:r>
            <a:r>
              <a:rPr lang="uk" sz="2000" dirty="0">
                <a:solidFill>
                  <a:schemeClr val="tx1"/>
                </a:solidFill>
              </a:rPr>
              <a:t>- ц</a:t>
            </a:r>
            <a:r>
              <a:rPr lang="uk-UA" sz="2000" dirty="0">
                <a:solidFill>
                  <a:schemeClr val="tx1"/>
                </a:solidFill>
              </a:rPr>
              <a:t>е твердження, речення чи фраза, що має на увазі правду й водночас неправду чогось.</a:t>
            </a:r>
          </a:p>
          <a:p>
            <a:pPr algn="l"/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763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4500" dirty="0">
                <a:solidFill>
                  <a:schemeClr val="tx1"/>
                </a:solidFill>
              </a:rPr>
              <a:t>Слово “</a:t>
            </a:r>
            <a:r>
              <a:rPr lang="uk" sz="4500" i="1" dirty="0">
                <a:solidFill>
                  <a:schemeClr val="tx1"/>
                </a:solidFill>
              </a:rPr>
              <a:t>парадокс</a:t>
            </a:r>
            <a:r>
              <a:rPr lang="uk" sz="4500" dirty="0">
                <a:solidFill>
                  <a:schemeClr val="tx1"/>
                </a:solidFill>
              </a:rPr>
              <a:t>” було важливе у ранній Церкві, коли формувалися християнські доктрини.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 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Часто доктрини формувалися у відповідь на хибні вчення. Впливовими єресями у ранній Церкві були: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lvl="0" algn="l"/>
            <a:br>
              <a:rPr lang="ru-RU" sz="4500" dirty="0">
                <a:solidFill>
                  <a:schemeClr val="tx1"/>
                </a:solidFill>
              </a:rPr>
            </a:b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400" dirty="0">
              <a:solidFill>
                <a:schemeClr val="tx1"/>
              </a:solidFill>
            </a:endParaRPr>
          </a:p>
          <a:p>
            <a:pPr lvl="0" algn="l"/>
            <a:br>
              <a:rPr lang="ru-RU" sz="4400" dirty="0">
                <a:solidFill>
                  <a:schemeClr val="tx1"/>
                </a:solidFill>
              </a:rPr>
            </a:br>
            <a:br>
              <a:rPr lang="ru-RU" dirty="0"/>
            </a:br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05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4500" dirty="0">
                <a:solidFill>
                  <a:schemeClr val="tx1"/>
                </a:solidFill>
              </a:rPr>
              <a:t>Слово “</a:t>
            </a:r>
            <a:r>
              <a:rPr lang="uk" sz="4500" i="1" dirty="0">
                <a:solidFill>
                  <a:schemeClr val="tx1"/>
                </a:solidFill>
              </a:rPr>
              <a:t>парадокс</a:t>
            </a:r>
            <a:r>
              <a:rPr lang="uk" sz="4500" dirty="0">
                <a:solidFill>
                  <a:schemeClr val="tx1"/>
                </a:solidFill>
              </a:rPr>
              <a:t>” було важливе у ранній Церкві, коли формувалися християнські доктрини.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 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Часто доктрини формувалися у відповідь на хибні вчення. Впливовими єресями у ранній Церкві були: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uk" sz="4500" b="1" u="sng" dirty="0">
                <a:solidFill>
                  <a:schemeClr val="tx1"/>
                </a:solidFill>
              </a:rPr>
              <a:t>Гностицизм :</a:t>
            </a:r>
            <a:r>
              <a:rPr lang="uk" sz="4500" b="1" dirty="0">
                <a:solidFill>
                  <a:schemeClr val="tx1"/>
                </a:solidFill>
              </a:rPr>
              <a:t> </a:t>
            </a:r>
            <a:r>
              <a:rPr lang="uk-UA" sz="4400" dirty="0">
                <a:solidFill>
                  <a:schemeClr val="tx1"/>
                </a:solidFill>
              </a:rPr>
              <a:t>кр</a:t>
            </a:r>
            <a:r>
              <a:rPr lang="uk-UA" sz="4500" dirty="0">
                <a:solidFill>
                  <a:schemeClr val="tx1"/>
                </a:solidFill>
              </a:rPr>
              <a:t>ім Писання є якесь вище таємне знання про те, що фізичний матеріальний світ є зло, а духовний світ є добро. І тому Бог ніколи б, згідно з цією хибною наукою не взяв би людську природу, Він ніколи б не втілився, бо матерія – це зло, тіло – це зло. </a:t>
            </a:r>
            <a:br>
              <a:rPr lang="ru-RU" sz="4500" dirty="0">
                <a:solidFill>
                  <a:schemeClr val="tx1"/>
                </a:solidFill>
              </a:rPr>
            </a:b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ru-RU" sz="4400" dirty="0">
              <a:solidFill>
                <a:schemeClr val="tx1"/>
              </a:solidFill>
            </a:endParaRPr>
          </a:p>
          <a:p>
            <a:pPr lvl="0" algn="l"/>
            <a:br>
              <a:rPr lang="ru-RU" sz="4400" dirty="0">
                <a:solidFill>
                  <a:schemeClr val="tx1"/>
                </a:solidFill>
              </a:rPr>
            </a:br>
            <a:br>
              <a:rPr lang="ru-RU" dirty="0"/>
            </a:br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407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uk" dirty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uk" sz="4500" dirty="0">
                <a:solidFill>
                  <a:schemeClr val="tx1"/>
                </a:solidFill>
              </a:rPr>
              <a:t>Слово “</a:t>
            </a:r>
            <a:r>
              <a:rPr lang="uk" sz="4500" i="1" dirty="0">
                <a:solidFill>
                  <a:schemeClr val="tx1"/>
                </a:solidFill>
              </a:rPr>
              <a:t>парадокс</a:t>
            </a:r>
            <a:r>
              <a:rPr lang="uk" sz="4500" dirty="0">
                <a:solidFill>
                  <a:schemeClr val="tx1"/>
                </a:solidFill>
              </a:rPr>
              <a:t>” було важливе у ранній Церкві, коли формувалися християнські доктрини.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 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uk" sz="4500" dirty="0">
                <a:solidFill>
                  <a:schemeClr val="tx1"/>
                </a:solidFill>
              </a:rPr>
              <a:t>Часто доктрини формувалися у відповідь на хибні вчення. Впливовими єресями у ранній Церкві були:</a:t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uk" sz="4500" b="1" u="sng" dirty="0">
                <a:solidFill>
                  <a:schemeClr val="tx1"/>
                </a:solidFill>
              </a:rPr>
              <a:t>Гностицизм :</a:t>
            </a:r>
            <a:r>
              <a:rPr lang="uk" sz="4500" b="1" dirty="0">
                <a:solidFill>
                  <a:schemeClr val="tx1"/>
                </a:solidFill>
              </a:rPr>
              <a:t> </a:t>
            </a:r>
            <a:r>
              <a:rPr lang="uk-UA" sz="4400" dirty="0">
                <a:solidFill>
                  <a:schemeClr val="tx1"/>
                </a:solidFill>
              </a:rPr>
              <a:t>кр</a:t>
            </a:r>
            <a:r>
              <a:rPr lang="uk-UA" sz="4500" dirty="0">
                <a:solidFill>
                  <a:schemeClr val="tx1"/>
                </a:solidFill>
              </a:rPr>
              <a:t>ім Писання є якесь вище таємне знання про те, що фізичний матеріальний світ є зло, а духовний світ є добро. І тому Бог ніколи б, згідно з цією хибною наукою не взяв би людську природу, Він ніколи б не втілився, бо матерія – це зло, тіло – це зло. </a:t>
            </a:r>
            <a:br>
              <a:rPr lang="ru-RU" sz="4500" dirty="0">
                <a:solidFill>
                  <a:schemeClr val="tx1"/>
                </a:solidFill>
              </a:rPr>
            </a:br>
            <a:endParaRPr lang="ru-RU" sz="45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uk" sz="4500" b="1" u="sng" dirty="0">
                <a:solidFill>
                  <a:schemeClr val="tx1"/>
                </a:solidFill>
              </a:rPr>
              <a:t>Докетизм </a:t>
            </a:r>
            <a:r>
              <a:rPr lang="uk" sz="4400" dirty="0">
                <a:solidFill>
                  <a:schemeClr val="tx1"/>
                </a:solidFill>
              </a:rPr>
              <a:t>: </a:t>
            </a:r>
            <a:r>
              <a:rPr lang="uk-UA" sz="4400" dirty="0">
                <a:solidFill>
                  <a:schemeClr val="tx1"/>
                </a:solidFill>
              </a:rPr>
              <a:t>Ісус Христос мав тільки вигляд людини, але не мав тіла. Він був насправді </a:t>
            </a:r>
            <a:r>
              <a:rPr lang="uk-UA" sz="4400" dirty="0" err="1">
                <a:solidFill>
                  <a:schemeClr val="tx1"/>
                </a:solidFill>
              </a:rPr>
              <a:t>примарою</a:t>
            </a:r>
            <a:r>
              <a:rPr lang="uk-UA" sz="4400" dirty="0">
                <a:solidFill>
                  <a:schemeClr val="tx1"/>
                </a:solidFill>
              </a:rPr>
              <a:t>, здавалося, що Він людина, але не мав тіла. </a:t>
            </a:r>
            <a:br>
              <a:rPr lang="ru-RU" sz="4400" dirty="0">
                <a:solidFill>
                  <a:schemeClr val="tx1"/>
                </a:solidFill>
              </a:rPr>
            </a:br>
            <a:br>
              <a:rPr lang="ru-RU" dirty="0"/>
            </a:br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34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6" y="-20490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uk" sz="2000" b="1" i="1" u="sng" dirty="0">
                <a:solidFill>
                  <a:schemeClr val="tx1"/>
                </a:solidFill>
              </a:rPr>
              <a:t>Суперечності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b="1" dirty="0">
                <a:solidFill>
                  <a:schemeClr val="tx1"/>
                </a:solidFill>
              </a:rPr>
              <a:t>Суперечність </a:t>
            </a:r>
            <a:r>
              <a:rPr lang="uk" sz="2000" dirty="0">
                <a:solidFill>
                  <a:schemeClr val="tx1"/>
                </a:solidFill>
              </a:rPr>
              <a:t>- ц</a:t>
            </a:r>
            <a:r>
              <a:rPr lang="uk-UA" sz="2000" dirty="0">
                <a:solidFill>
                  <a:schemeClr val="tx1"/>
                </a:solidFill>
              </a:rPr>
              <a:t>е твердження, речення чи фраза, що має на увазі правду й водночас неправду чогось.</a:t>
            </a:r>
          </a:p>
          <a:p>
            <a:pPr algn="l"/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</a:t>
            </a:r>
            <a:r>
              <a:rPr lang="uk" sz="1800" dirty="0">
                <a:solidFill>
                  <a:schemeClr val="tx1"/>
                </a:solidFill>
              </a:rPr>
              <a:t>* Умова задачі виключає її розв’язку: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    </a:t>
            </a:r>
            <a:r>
              <a:rPr lang="uk" sz="1800" dirty="0">
                <a:solidFill>
                  <a:schemeClr val="tx1"/>
                </a:solidFill>
              </a:rPr>
              <a:t>2+2=х ; за умови, що х </a:t>
            </a:r>
            <a:r>
              <a:rPr lang="uk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uk" sz="1800" dirty="0">
                <a:solidFill>
                  <a:schemeClr val="tx1"/>
                </a:solidFill>
              </a:rPr>
              <a:t> 4</a:t>
            </a:r>
          </a:p>
          <a:p>
            <a:pPr algn="l"/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H="1">
            <a:off x="3275856" y="3963788"/>
            <a:ext cx="72008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10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6" y="-20490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uk" sz="2000" b="1" i="1" u="sng" dirty="0">
                <a:solidFill>
                  <a:schemeClr val="tx1"/>
                </a:solidFill>
              </a:rPr>
              <a:t>Суперечності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b="1" dirty="0">
                <a:solidFill>
                  <a:schemeClr val="tx1"/>
                </a:solidFill>
              </a:rPr>
              <a:t>Суперечність </a:t>
            </a:r>
            <a:r>
              <a:rPr lang="uk" sz="2000" dirty="0">
                <a:solidFill>
                  <a:schemeClr val="tx1"/>
                </a:solidFill>
              </a:rPr>
              <a:t>- ц</a:t>
            </a:r>
            <a:r>
              <a:rPr lang="uk-UA" sz="2000" dirty="0">
                <a:solidFill>
                  <a:schemeClr val="tx1"/>
                </a:solidFill>
              </a:rPr>
              <a:t>е твердження, речення чи фраза, що має на увазі правду й водночас неправду чогось.</a:t>
            </a:r>
          </a:p>
          <a:p>
            <a:pPr algn="l"/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</a:t>
            </a:r>
            <a:r>
              <a:rPr lang="uk" sz="1800" dirty="0">
                <a:solidFill>
                  <a:schemeClr val="tx1"/>
                </a:solidFill>
              </a:rPr>
              <a:t>* Умова задачі виключає її розв’язку: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    </a:t>
            </a:r>
            <a:r>
              <a:rPr lang="uk" sz="1800" dirty="0">
                <a:solidFill>
                  <a:schemeClr val="tx1"/>
                </a:solidFill>
              </a:rPr>
              <a:t>2+2=х ; за умови, що х </a:t>
            </a:r>
            <a:r>
              <a:rPr lang="uk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uk" sz="1800" dirty="0">
                <a:solidFill>
                  <a:schemeClr val="tx1"/>
                </a:solidFill>
              </a:rPr>
              <a:t> 4</a:t>
            </a:r>
          </a:p>
          <a:p>
            <a:pPr algn="l"/>
            <a:r>
              <a:rPr lang="uk" sz="1800" dirty="0">
                <a:solidFill>
                  <a:schemeClr val="tx1"/>
                </a:solidFill>
              </a:rPr>
              <a:t>        * Приклад каменя – </a:t>
            </a:r>
            <a:r>
              <a:rPr lang="uk-UA" sz="1800" dirty="0">
                <a:solidFill>
                  <a:schemeClr val="tx1"/>
                </a:solidFill>
              </a:rPr>
              <a:t>чи може Бог створити таку скелю чи камінь, який би Він не  </a:t>
            </a:r>
          </a:p>
          <a:p>
            <a:pPr algn="l"/>
            <a:r>
              <a:rPr lang="uk-UA" sz="1800" dirty="0">
                <a:solidFill>
                  <a:schemeClr val="tx1"/>
                </a:solidFill>
              </a:rPr>
              <a:t>           був здатен підняти.</a:t>
            </a:r>
            <a:endParaRPr lang="uk" sz="1800" dirty="0">
              <a:solidFill>
                <a:schemeClr val="tx1"/>
              </a:solidFill>
            </a:endParaRPr>
          </a:p>
          <a:p>
            <a:pPr algn="l"/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H="1">
            <a:off x="3275856" y="3963788"/>
            <a:ext cx="72008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36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6" y="-20490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uk" sz="2000" b="1" i="1" u="sng" dirty="0">
                <a:solidFill>
                  <a:schemeClr val="tx1"/>
                </a:solidFill>
              </a:rPr>
              <a:t>Суперечності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b="1" dirty="0">
                <a:solidFill>
                  <a:schemeClr val="tx1"/>
                </a:solidFill>
              </a:rPr>
              <a:t>Суперечність </a:t>
            </a:r>
            <a:r>
              <a:rPr lang="uk" sz="2000" dirty="0">
                <a:solidFill>
                  <a:schemeClr val="tx1"/>
                </a:solidFill>
              </a:rPr>
              <a:t>- ц</a:t>
            </a:r>
            <a:r>
              <a:rPr lang="uk-UA" sz="2000" dirty="0">
                <a:solidFill>
                  <a:schemeClr val="tx1"/>
                </a:solidFill>
              </a:rPr>
              <a:t>е твердження, речення чи фраза, що має на увазі правду й водночас неправду чогось.</a:t>
            </a:r>
          </a:p>
          <a:p>
            <a:pPr algn="l"/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</a:t>
            </a:r>
            <a:r>
              <a:rPr lang="uk" sz="1800" dirty="0">
                <a:solidFill>
                  <a:schemeClr val="tx1"/>
                </a:solidFill>
              </a:rPr>
              <a:t>* Умова задачі виключає її розв’язку: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    </a:t>
            </a:r>
            <a:r>
              <a:rPr lang="uk" sz="1800" dirty="0">
                <a:solidFill>
                  <a:schemeClr val="tx1"/>
                </a:solidFill>
              </a:rPr>
              <a:t>2+2=х ; за умови, що х </a:t>
            </a:r>
            <a:r>
              <a:rPr lang="uk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uk" sz="1800" dirty="0">
                <a:solidFill>
                  <a:schemeClr val="tx1"/>
                </a:solidFill>
              </a:rPr>
              <a:t> 4</a:t>
            </a:r>
          </a:p>
          <a:p>
            <a:pPr algn="l"/>
            <a:r>
              <a:rPr lang="uk" sz="1800" dirty="0">
                <a:solidFill>
                  <a:schemeClr val="tx1"/>
                </a:solidFill>
              </a:rPr>
              <a:t>        * Приклад каменя – </a:t>
            </a:r>
            <a:r>
              <a:rPr lang="uk-UA" sz="1800" dirty="0">
                <a:solidFill>
                  <a:schemeClr val="tx1"/>
                </a:solidFill>
              </a:rPr>
              <a:t>чи може Бог створити таку скелю чи камінь, який би Він не  </a:t>
            </a:r>
          </a:p>
          <a:p>
            <a:pPr algn="l"/>
            <a:r>
              <a:rPr lang="uk-UA" sz="1800" dirty="0">
                <a:solidFill>
                  <a:schemeClr val="tx1"/>
                </a:solidFill>
              </a:rPr>
              <a:t>           був здатен підняти.</a:t>
            </a:r>
            <a:endParaRPr lang="uk" sz="1800" dirty="0">
              <a:solidFill>
                <a:schemeClr val="tx1"/>
              </a:solidFill>
            </a:endParaRPr>
          </a:p>
          <a:p>
            <a:pPr algn="l"/>
            <a:r>
              <a:rPr lang="uk" sz="1800" dirty="0">
                <a:solidFill>
                  <a:schemeClr val="tx1"/>
                </a:solidFill>
              </a:rPr>
              <a:t>        * Відчиніть відчинені двері.</a:t>
            </a:r>
            <a:endParaRPr lang="ru-RU" sz="1800" dirty="0">
              <a:solidFill>
                <a:schemeClr val="tx1"/>
              </a:solidFill>
            </a:endParaRPr>
          </a:p>
          <a:p>
            <a:pPr algn="l"/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H="1">
            <a:off x="3275856" y="3963788"/>
            <a:ext cx="72008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93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6" y="-20490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uk" sz="2000" b="1" i="1" u="sng" dirty="0">
                <a:solidFill>
                  <a:schemeClr val="tx1"/>
                </a:solidFill>
              </a:rPr>
              <a:t>Суперечності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b="1" dirty="0">
                <a:solidFill>
                  <a:schemeClr val="tx1"/>
                </a:solidFill>
              </a:rPr>
              <a:t>Суперечність </a:t>
            </a:r>
            <a:r>
              <a:rPr lang="uk" sz="2000" dirty="0">
                <a:solidFill>
                  <a:schemeClr val="tx1"/>
                </a:solidFill>
              </a:rPr>
              <a:t>- ц</a:t>
            </a:r>
            <a:r>
              <a:rPr lang="uk-UA" sz="2000" dirty="0">
                <a:solidFill>
                  <a:schemeClr val="tx1"/>
                </a:solidFill>
              </a:rPr>
              <a:t>е твердження, речення чи фраза, що має на увазі правду й водночас неправду чогось.</a:t>
            </a:r>
          </a:p>
          <a:p>
            <a:pPr algn="l"/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</a:t>
            </a:r>
            <a:r>
              <a:rPr lang="uk" sz="1800" dirty="0">
                <a:solidFill>
                  <a:schemeClr val="tx1"/>
                </a:solidFill>
              </a:rPr>
              <a:t>* Умова задачі виключає її розв’язку: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        </a:t>
            </a:r>
            <a:r>
              <a:rPr lang="uk" sz="1800" dirty="0">
                <a:solidFill>
                  <a:schemeClr val="tx1"/>
                </a:solidFill>
              </a:rPr>
              <a:t>2+2=х ; за умови, що х </a:t>
            </a:r>
            <a:r>
              <a:rPr lang="uk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uk" sz="1800" dirty="0">
                <a:solidFill>
                  <a:schemeClr val="tx1"/>
                </a:solidFill>
              </a:rPr>
              <a:t> 4</a:t>
            </a:r>
          </a:p>
          <a:p>
            <a:pPr algn="l"/>
            <a:r>
              <a:rPr lang="uk" sz="1800" dirty="0">
                <a:solidFill>
                  <a:schemeClr val="tx1"/>
                </a:solidFill>
              </a:rPr>
              <a:t>        * Приклад каменя – </a:t>
            </a:r>
            <a:r>
              <a:rPr lang="uk-UA" sz="1800" dirty="0">
                <a:solidFill>
                  <a:schemeClr val="tx1"/>
                </a:solidFill>
              </a:rPr>
              <a:t>чи може Бог створити таку скелю чи камінь, який би Він не  </a:t>
            </a:r>
          </a:p>
          <a:p>
            <a:pPr algn="l"/>
            <a:r>
              <a:rPr lang="uk-UA" sz="1800" dirty="0">
                <a:solidFill>
                  <a:schemeClr val="tx1"/>
                </a:solidFill>
              </a:rPr>
              <a:t>           був здатен підняти.</a:t>
            </a:r>
            <a:endParaRPr lang="uk" sz="1800" dirty="0">
              <a:solidFill>
                <a:schemeClr val="tx1"/>
              </a:solidFill>
            </a:endParaRPr>
          </a:p>
          <a:p>
            <a:pPr algn="l"/>
            <a:r>
              <a:rPr lang="uk" sz="1800" dirty="0">
                <a:solidFill>
                  <a:schemeClr val="tx1"/>
                </a:solidFill>
              </a:rPr>
              <a:t>        * Відчиніть відчинені двері.</a:t>
            </a:r>
            <a:endParaRPr lang="ru-RU" sz="1800" dirty="0">
              <a:solidFill>
                <a:schemeClr val="tx1"/>
              </a:solidFill>
            </a:endParaRPr>
          </a:p>
          <a:p>
            <a:pPr algn="l"/>
            <a:r>
              <a:rPr lang="uk" sz="1800" dirty="0">
                <a:solidFill>
                  <a:schemeClr val="tx1"/>
                </a:solidFill>
              </a:rPr>
              <a:t>        * Приклад перукаря: </a:t>
            </a:r>
            <a:r>
              <a:rPr lang="uk-UA" sz="1800" dirty="0">
                <a:solidFill>
                  <a:schemeClr val="tx1"/>
                </a:solidFill>
              </a:rPr>
              <a:t>перукар повинен голити тих, хто не голиться сам, і не може  </a:t>
            </a:r>
          </a:p>
          <a:p>
            <a:pPr algn="l"/>
            <a:r>
              <a:rPr lang="uk-UA" sz="1800" dirty="0">
                <a:solidFill>
                  <a:schemeClr val="tx1"/>
                </a:solidFill>
              </a:rPr>
              <a:t>           голити тих, хто голиться сам і в нього росте борода.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H="1">
            <a:off x="3275856" y="3963788"/>
            <a:ext cx="72008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95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-1626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9036496" cy="4032448"/>
          </a:xfrm>
        </p:spPr>
        <p:txBody>
          <a:bodyPr>
            <a:noAutofit/>
          </a:bodyPr>
          <a:lstStyle/>
          <a:p>
            <a:pPr algn="l"/>
            <a:r>
              <a:rPr lang="uk" sz="2000" b="1" dirty="0">
                <a:solidFill>
                  <a:schemeClr val="tx1"/>
                </a:solidFill>
              </a:rPr>
              <a:t>2. </a:t>
            </a:r>
            <a:r>
              <a:rPr lang="uk" sz="2000" b="1" i="1" u="sng" dirty="0">
                <a:solidFill>
                  <a:schemeClr val="tx1"/>
                </a:solidFill>
              </a:rPr>
              <a:t>Парадокс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</a:t>
            </a:r>
            <a:r>
              <a:rPr lang="uk" sz="2000" i="1" dirty="0">
                <a:solidFill>
                  <a:schemeClr val="tx1"/>
                </a:solidFill>
              </a:rPr>
              <a:t>Para</a:t>
            </a:r>
            <a:r>
              <a:rPr lang="uk" sz="2000" dirty="0">
                <a:solidFill>
                  <a:schemeClr val="tx1"/>
                </a:solidFill>
              </a:rPr>
              <a:t>=бути поряд; </a:t>
            </a:r>
            <a:r>
              <a:rPr lang="uk" sz="2000" i="1" dirty="0">
                <a:solidFill>
                  <a:schemeClr val="tx1"/>
                </a:solidFill>
              </a:rPr>
              <a:t>dokeo</a:t>
            </a:r>
            <a:r>
              <a:rPr lang="uk" sz="2000" dirty="0">
                <a:solidFill>
                  <a:schemeClr val="tx1"/>
                </a:solidFill>
              </a:rPr>
              <a:t> = здаватись.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uk" sz="2000" dirty="0">
                <a:solidFill>
                  <a:schemeClr val="tx1"/>
                </a:solidFill>
              </a:rPr>
              <a:t>Твердження , </a:t>
            </a:r>
            <a:r>
              <a:rPr lang="uk-UA" sz="2000" dirty="0">
                <a:solidFill>
                  <a:schemeClr val="tx1"/>
                </a:solidFill>
              </a:rPr>
              <a:t>яке є правдивим, але здається неправдивим.</a:t>
            </a:r>
          </a:p>
          <a:p>
            <a:pPr algn="l"/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9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-16265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9036496" cy="4032448"/>
          </a:xfrm>
        </p:spPr>
        <p:txBody>
          <a:bodyPr>
            <a:noAutofit/>
          </a:bodyPr>
          <a:lstStyle/>
          <a:p>
            <a:pPr algn="l"/>
            <a:r>
              <a:rPr lang="uk" sz="2000" b="1" dirty="0">
                <a:solidFill>
                  <a:schemeClr val="tx1"/>
                </a:solidFill>
              </a:rPr>
              <a:t>2. </a:t>
            </a:r>
            <a:r>
              <a:rPr lang="uk" sz="2000" b="1" i="1" u="sng" dirty="0">
                <a:solidFill>
                  <a:schemeClr val="tx1"/>
                </a:solidFill>
              </a:rPr>
              <a:t>Парадокс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</a:t>
            </a:r>
            <a:r>
              <a:rPr lang="uk" sz="2000" i="1" dirty="0">
                <a:solidFill>
                  <a:schemeClr val="tx1"/>
                </a:solidFill>
              </a:rPr>
              <a:t>Para</a:t>
            </a:r>
            <a:r>
              <a:rPr lang="uk" sz="2000" dirty="0">
                <a:solidFill>
                  <a:schemeClr val="tx1"/>
                </a:solidFill>
              </a:rPr>
              <a:t>=бути поряд; </a:t>
            </a:r>
            <a:r>
              <a:rPr lang="uk" sz="2000" i="1" dirty="0">
                <a:solidFill>
                  <a:schemeClr val="tx1"/>
                </a:solidFill>
              </a:rPr>
              <a:t>dokeo</a:t>
            </a:r>
            <a:r>
              <a:rPr lang="uk" sz="2000" dirty="0">
                <a:solidFill>
                  <a:schemeClr val="tx1"/>
                </a:solidFill>
              </a:rPr>
              <a:t> = здаватись.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uk" sz="2000" dirty="0">
                <a:solidFill>
                  <a:schemeClr val="tx1"/>
                </a:solidFill>
              </a:rPr>
              <a:t>Твердження , </a:t>
            </a:r>
            <a:r>
              <a:rPr lang="uk-UA" sz="2000" dirty="0">
                <a:solidFill>
                  <a:schemeClr val="tx1"/>
                </a:solidFill>
              </a:rPr>
              <a:t>яке є правдивим, але здається неправдивим.</a:t>
            </a:r>
          </a:p>
          <a:p>
            <a:pPr algn="l"/>
            <a:endParaRPr lang="uk-UA" sz="2000" dirty="0">
              <a:solidFill>
                <a:schemeClr val="tx1"/>
              </a:solidFill>
            </a:endParaRPr>
          </a:p>
          <a:p>
            <a:pPr algn="l"/>
            <a:r>
              <a:rPr lang="uk-UA" sz="2000" b="1" dirty="0">
                <a:solidFill>
                  <a:schemeClr val="tx1"/>
                </a:solidFill>
              </a:rPr>
              <a:t>    Перший величний парадокс</a:t>
            </a:r>
            <a:r>
              <a:rPr lang="uk-UA" sz="2000" dirty="0">
                <a:solidFill>
                  <a:schemeClr val="tx1"/>
                </a:solidFill>
              </a:rPr>
              <a:t>, з яким ми стикаємось, тобто, удаваною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суперечністю – це втілення нашого Господа Ісуса Христа.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4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uk" dirty="0"/>
              <a:t>Суперечність, Парадокс та Таємниця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34341"/>
            <a:ext cx="8712968" cy="4032448"/>
          </a:xfrm>
        </p:spPr>
        <p:txBody>
          <a:bodyPr>
            <a:noAutofit/>
          </a:bodyPr>
          <a:lstStyle/>
          <a:p>
            <a:pPr algn="l"/>
            <a:r>
              <a:rPr lang="uk" sz="2000" b="1" dirty="0">
                <a:solidFill>
                  <a:schemeClr val="tx1"/>
                </a:solidFill>
              </a:rPr>
              <a:t>3. </a:t>
            </a:r>
            <a:r>
              <a:rPr lang="uk" sz="2000" b="1" i="1" u="sng" dirty="0">
                <a:solidFill>
                  <a:schemeClr val="tx1"/>
                </a:solidFill>
              </a:rPr>
              <a:t>Таємниця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uk" sz="2000" b="1" dirty="0">
                <a:solidFill>
                  <a:schemeClr val="tx1"/>
                </a:solidFill>
              </a:rPr>
              <a:t>Таємниця</a:t>
            </a:r>
            <a:r>
              <a:rPr lang="uk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 це щось, що неможливо зрозуміти на даному етапі. Це те, що 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перебуває за межами нашого розуміння. Це, можливо, та правда, якої ми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не можемо усвідомити цілком, її треба осягнути тільки через Боже 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    об’явлення. 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12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1363</Words>
  <Application>Microsoft Office PowerPoint</Application>
  <PresentationFormat>Экран (4:3)</PresentationFormat>
  <Paragraphs>128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Суперечність, Парадокс та Таємниця</vt:lpstr>
      <vt:lpstr>Два Парадокси у Писанні</vt:lpstr>
      <vt:lpstr>Два Парадокси у Писанні</vt:lpstr>
      <vt:lpstr>Два Парадокси у Писанні</vt:lpstr>
      <vt:lpstr>Два Парадокси у Писанні</vt:lpstr>
      <vt:lpstr>Два Парадокси у Писанні</vt:lpstr>
      <vt:lpstr>Два Парадокси у Писанні</vt:lpstr>
      <vt:lpstr>Два Парадокси у Писанні</vt:lpstr>
      <vt:lpstr>Два Парадокси у Писанні</vt:lpstr>
      <vt:lpstr>Парадокс</vt:lpstr>
      <vt:lpstr>Парадокс</vt:lpstr>
      <vt:lpstr>Парадокс</vt:lpstr>
      <vt:lpstr>Парадокс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Противоречие, Парадокс и Тайна</dc:title>
  <dc:creator>Admin</dc:creator>
  <cp:lastModifiedBy>Ruslan Lvov</cp:lastModifiedBy>
  <cp:revision>11</cp:revision>
  <dcterms:created xsi:type="dcterms:W3CDTF">2020-06-10T11:53:03Z</dcterms:created>
  <dcterms:modified xsi:type="dcterms:W3CDTF">2022-10-12T11:05:59Z</dcterms:modified>
</cp:coreProperties>
</file>