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57"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6D23A499-E555-4893-9A3D-B1C16CEE8477}" type="datetimeFigureOut">
              <a:rPr lang="uk-UA" smtClean="0"/>
              <a:t>22.11.2021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2811569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D23A499-E555-4893-9A3D-B1C16CEE8477}" type="datetimeFigureOut">
              <a:rPr lang="uk-UA" smtClean="0"/>
              <a:t>22.11.2021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3355319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D23A499-E555-4893-9A3D-B1C16CEE8477}" type="datetimeFigureOut">
              <a:rPr lang="uk-UA" smtClean="0"/>
              <a:t>22.11.2021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220535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D23A499-E555-4893-9A3D-B1C16CEE8477}" type="datetimeFigureOut">
              <a:rPr lang="uk-UA" smtClean="0"/>
              <a:t>22.11.2021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3BEB84D-7B15-4263-A701-13E1E47B67CE}" type="slidenum">
              <a:rPr lang="uk-UA" smtClean="0"/>
              <a:t>‹#›</a:t>
            </a:fld>
            <a:endParaRPr lang="uk-U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99980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D23A499-E555-4893-9A3D-B1C16CEE8477}" type="datetimeFigureOut">
              <a:rPr lang="uk-UA" smtClean="0"/>
              <a:t>22.11.2021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41356194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6D23A499-E555-4893-9A3D-B1C16CEE8477}" type="datetimeFigureOut">
              <a:rPr lang="uk-UA" smtClean="0"/>
              <a:t>22.11.2021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3264038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6D23A499-E555-4893-9A3D-B1C16CEE8477}" type="datetimeFigureOut">
              <a:rPr lang="uk-UA" smtClean="0"/>
              <a:t>22.11.2021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3117969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D23A499-E555-4893-9A3D-B1C16CEE8477}" type="datetimeFigureOut">
              <a:rPr lang="uk-UA" smtClean="0"/>
              <a:t>22.11.2021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10794934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D23A499-E555-4893-9A3D-B1C16CEE8477}" type="datetimeFigureOut">
              <a:rPr lang="uk-UA" smtClean="0"/>
              <a:t>22.11.2021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71305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D23A499-E555-4893-9A3D-B1C16CEE8477}" type="datetimeFigureOut">
              <a:rPr lang="uk-UA" smtClean="0"/>
              <a:t>22.11.2021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537818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D23A499-E555-4893-9A3D-B1C16CEE8477}" type="datetimeFigureOut">
              <a:rPr lang="uk-UA" smtClean="0"/>
              <a:t>22.11.2021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3619112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D23A499-E555-4893-9A3D-B1C16CEE8477}" type="datetimeFigureOut">
              <a:rPr lang="uk-UA" smtClean="0"/>
              <a:t>22.11.2021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342703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D23A499-E555-4893-9A3D-B1C16CEE8477}" type="datetimeFigureOut">
              <a:rPr lang="uk-UA" smtClean="0"/>
              <a:t>22.11.2021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691244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D23A499-E555-4893-9A3D-B1C16CEE8477}" type="datetimeFigureOut">
              <a:rPr lang="uk-UA" smtClean="0"/>
              <a:t>22.11.2021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3182207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D23A499-E555-4893-9A3D-B1C16CEE8477}" type="datetimeFigureOut">
              <a:rPr lang="uk-UA" smtClean="0"/>
              <a:t>22.11.2021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738063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D23A499-E555-4893-9A3D-B1C16CEE8477}" type="datetimeFigureOut">
              <a:rPr lang="uk-UA" smtClean="0"/>
              <a:t>22.11.2021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430517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D23A499-E555-4893-9A3D-B1C16CEE8477}" type="datetimeFigureOut">
              <a:rPr lang="uk-UA" smtClean="0"/>
              <a:t>22.11.2021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3BEB84D-7B15-4263-A701-13E1E47B67CE}" type="slidenum">
              <a:rPr lang="uk-UA" smtClean="0"/>
              <a:t>‹#›</a:t>
            </a:fld>
            <a:endParaRPr lang="uk-UA"/>
          </a:p>
        </p:txBody>
      </p:sp>
    </p:spTree>
    <p:extLst>
      <p:ext uri="{BB962C8B-B14F-4D97-AF65-F5344CB8AC3E}">
        <p14:creationId xmlns:p14="http://schemas.microsoft.com/office/powerpoint/2010/main" val="1210260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6D23A499-E555-4893-9A3D-B1C16CEE8477}" type="datetimeFigureOut">
              <a:rPr lang="uk-UA" smtClean="0"/>
              <a:t>22.11.2021</a:t>
            </a:fld>
            <a:endParaRPr lang="uk-U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uk-U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93BEB84D-7B15-4263-A701-13E1E47B67CE}" type="slidenum">
              <a:rPr lang="uk-UA" smtClean="0"/>
              <a:t>‹#›</a:t>
            </a:fld>
            <a:endParaRPr lang="uk-UA"/>
          </a:p>
        </p:txBody>
      </p:sp>
    </p:spTree>
    <p:extLst>
      <p:ext uri="{BB962C8B-B14F-4D97-AF65-F5344CB8AC3E}">
        <p14:creationId xmlns:p14="http://schemas.microsoft.com/office/powerpoint/2010/main" val="3861895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a:t>Огляд Нового Заповіту</a:t>
            </a:r>
            <a:endParaRPr lang="uk-UA" dirty="0"/>
          </a:p>
        </p:txBody>
      </p:sp>
      <p:sp>
        <p:nvSpPr>
          <p:cNvPr id="3" name="Подзаголовок 2"/>
          <p:cNvSpPr>
            <a:spLocks noGrp="1"/>
          </p:cNvSpPr>
          <p:nvPr>
            <p:ph type="subTitle" idx="1"/>
          </p:nvPr>
        </p:nvSpPr>
        <p:spPr/>
        <p:txBody>
          <a:bodyPr/>
          <a:lstStyle/>
          <a:p>
            <a:r>
              <a:rPr lang="uk-UA" b="1" dirty="0">
                <a:solidFill>
                  <a:schemeClr val="tx1">
                    <a:lumMod val="85000"/>
                    <a:lumOff val="15000"/>
                  </a:schemeClr>
                </a:solidFill>
              </a:rPr>
              <a:t>ПЕРЕВИШКО СЕРГІЙ</a:t>
            </a:r>
          </a:p>
          <a:p>
            <a:r>
              <a:rPr lang="uk-UA" b="1" dirty="0">
                <a:solidFill>
                  <a:schemeClr val="tx1">
                    <a:lumMod val="85000"/>
                    <a:lumOff val="15000"/>
                  </a:schemeClr>
                </a:solidFill>
              </a:rPr>
              <a:t>ПІДГОТОВЛЕНО ДЛЯ ХРИСТИЯНСЬКОГО ІНСТИТУТУ ЛІДЕРСТВА</a:t>
            </a:r>
            <a:endParaRPr lang="ru-RU" b="1" dirty="0">
              <a:solidFill>
                <a:schemeClr val="tx1">
                  <a:lumMod val="85000"/>
                  <a:lumOff val="15000"/>
                </a:schemeClr>
              </a:solidFill>
            </a:endParaRPr>
          </a:p>
          <a:p>
            <a:endParaRPr lang="uk-UA" dirty="0"/>
          </a:p>
          <a:p>
            <a:endParaRPr lang="uk-UA" dirty="0"/>
          </a:p>
        </p:txBody>
      </p:sp>
    </p:spTree>
    <p:extLst>
      <p:ext uri="{BB962C8B-B14F-4D97-AF65-F5344CB8AC3E}">
        <p14:creationId xmlns:p14="http://schemas.microsoft.com/office/powerpoint/2010/main" val="2275322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1КОРИНТЯНАМ 11:2-16</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p:txBody>
          <a:bodyPr>
            <a:normAutofit fontScale="92500"/>
          </a:bodyPr>
          <a:lstStyle/>
          <a:p>
            <a:r>
              <a:rPr lang="uk-UA" dirty="0"/>
              <a:t>І в той же час, Павло забороняв чоловікам покривати свої голови, щоб не видавати, не виділяти себе перед інших, вказуючи на соціальну нерівність, створюючи видимий поділ і порушуючи саму сутність християнського поклоніння, коли вся увага повинна була бути зосереджена на </a:t>
            </a:r>
            <a:r>
              <a:rPr lang="uk-UA" dirty="0" err="1"/>
              <a:t>христі</a:t>
            </a:r>
            <a:r>
              <a:rPr lang="uk-UA" dirty="0"/>
              <a:t>, а не на людині. </a:t>
            </a:r>
          </a:p>
        </p:txBody>
      </p:sp>
    </p:spTree>
    <p:extLst>
      <p:ext uri="{BB962C8B-B14F-4D97-AF65-F5344CB8AC3E}">
        <p14:creationId xmlns:p14="http://schemas.microsoft.com/office/powerpoint/2010/main" val="1984056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1КОРИНТЯНАМ 11:2-16</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p:txBody>
          <a:bodyPr>
            <a:normAutofit/>
          </a:bodyPr>
          <a:lstStyle/>
          <a:p>
            <a:r>
              <a:rPr lang="uk-UA" dirty="0"/>
              <a:t>Павло, відповідаючи на питання коринтян щодо традиції покриття голови починає з важливого богословського твердження про ієрархію у Тройці, і відображення такої у подружніх відносинах. Павло аргументує таку ієрархічність сімейних відносин.</a:t>
            </a:r>
          </a:p>
        </p:txBody>
      </p:sp>
    </p:spTree>
    <p:extLst>
      <p:ext uri="{BB962C8B-B14F-4D97-AF65-F5344CB8AC3E}">
        <p14:creationId xmlns:p14="http://schemas.microsoft.com/office/powerpoint/2010/main" val="1146969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1КОРИНТЯНАМ 11:2-16</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p:txBody>
          <a:bodyPr/>
          <a:lstStyle/>
          <a:p>
            <a:r>
              <a:rPr lang="uk-UA" dirty="0"/>
              <a:t>Ієрархія трійці</a:t>
            </a:r>
          </a:p>
          <a:p>
            <a:r>
              <a:rPr lang="uk-UA" dirty="0"/>
              <a:t>Порядок створення</a:t>
            </a:r>
          </a:p>
          <a:p>
            <a:r>
              <a:rPr lang="uk-UA" dirty="0"/>
              <a:t>Здорова логіка</a:t>
            </a:r>
          </a:p>
          <a:p>
            <a:r>
              <a:rPr lang="uk-UA" dirty="0"/>
              <a:t>Аргументація природою</a:t>
            </a:r>
          </a:p>
          <a:p>
            <a:r>
              <a:rPr lang="uk-UA" dirty="0"/>
              <a:t>ілюстрація довгого волосся як необхідності покривала.</a:t>
            </a:r>
          </a:p>
          <a:p>
            <a:endParaRPr lang="uk-UA" dirty="0"/>
          </a:p>
        </p:txBody>
      </p:sp>
    </p:spTree>
    <p:extLst>
      <p:ext uri="{BB962C8B-B14F-4D97-AF65-F5344CB8AC3E}">
        <p14:creationId xmlns:p14="http://schemas.microsoft.com/office/powerpoint/2010/main" val="2302789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dirty="0"/>
              <a:t>Огляд нового заповіту – </a:t>
            </a:r>
            <a:r>
              <a:rPr lang="uk-UA" sz="4400" cap="none" dirty="0"/>
              <a:t>1КОРИНТЯНАМ 11:2-16</a:t>
            </a:r>
            <a:endParaRPr lang="uk-UA" sz="44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200" y="2367092"/>
            <a:ext cx="5106026" cy="3654567"/>
          </a:xfrm>
        </p:spPr>
        <p:txBody>
          <a:bodyPr>
            <a:normAutofit fontScale="85000" lnSpcReduction="10000"/>
          </a:bodyPr>
          <a:lstStyle/>
          <a:p>
            <a:r>
              <a:rPr lang="uk-UA" dirty="0"/>
              <a:t>При тому, що дане місце інтенсивно мусується в богословських дебатах, біблійних дослідах і частих дискусіях, часто, головна думка даного уривку залишається поза увагою. </a:t>
            </a:r>
          </a:p>
          <a:p>
            <a:r>
              <a:rPr lang="uk-UA" dirty="0"/>
              <a:t>в суперечці беруться до уваги другорядні деталі і випускається головне, а саме, Що Павло вчить доктрині про Трійцю, і зокрема про ієрархічності такої. він відкриває, що Трійця має ієрархію і що таке ж повинне бути у сім</a:t>
            </a:r>
            <a:r>
              <a:rPr lang="en-US" dirty="0"/>
              <a:t>’</a:t>
            </a:r>
            <a:r>
              <a:rPr lang="uk-UA" dirty="0"/>
              <a:t>ї.</a:t>
            </a:r>
          </a:p>
        </p:txBody>
      </p:sp>
    </p:spTree>
    <p:extLst>
      <p:ext uri="{BB962C8B-B14F-4D97-AF65-F5344CB8AC3E}">
        <p14:creationId xmlns:p14="http://schemas.microsoft.com/office/powerpoint/2010/main" val="750109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dirty="0"/>
              <a:t>Огляд нового заповіту – </a:t>
            </a:r>
            <a:r>
              <a:rPr lang="uk-UA" sz="4400" cap="none" dirty="0"/>
              <a:t>1КОРИНТЯНАМ 11:2-16</a:t>
            </a:r>
            <a:endParaRPr lang="uk-UA" sz="44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198" y="2367091"/>
            <a:ext cx="5547734" cy="4100616"/>
          </a:xfrm>
        </p:spPr>
        <p:txBody>
          <a:bodyPr>
            <a:normAutofit fontScale="92500" lnSpcReduction="20000"/>
          </a:bodyPr>
          <a:lstStyle/>
          <a:p>
            <a:r>
              <a:rPr lang="uk-UA" dirty="0"/>
              <a:t>було сказано Павлом в 1Тим. 2:11-14 «Нехай жінка навчається мовчки в повній покорі. А жінці навчати я не дозволяю, ані панувати над мужем, але бути в мовчанні. Адам бо був створений перше, а Єва потому. І Адам не був зведений, але, зведена бувши, жінка попала в переступ». Я знаходжу тут прямий взаємозв'язок даних уривків і повну схожість в застосуванні. У різних церквах Павло стверджував один і той же принцип, про який я згадав вище, але який по-різному здійснювався на практиці. </a:t>
            </a:r>
          </a:p>
        </p:txBody>
      </p:sp>
    </p:spTree>
    <p:extLst>
      <p:ext uri="{BB962C8B-B14F-4D97-AF65-F5344CB8AC3E}">
        <p14:creationId xmlns:p14="http://schemas.microsoft.com/office/powerpoint/2010/main" val="618787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1КОРИНТЯНАМ 11:2-16</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199" y="2367091"/>
            <a:ext cx="5659245" cy="3922197"/>
          </a:xfrm>
        </p:spPr>
        <p:txBody>
          <a:bodyPr>
            <a:normAutofit fontScale="85000" lnSpcReduction="10000"/>
          </a:bodyPr>
          <a:lstStyle/>
          <a:p>
            <a:r>
              <a:rPr lang="uk-UA" dirty="0"/>
              <a:t>Чи є можливим якийсь інший вираз подібного підпорядкуванням крім мовчання? Чи можливо це в нашій культурі, через носіння головного убору (хустки, шарфика, капелюшка і </a:t>
            </a:r>
            <a:r>
              <a:rPr lang="uk-UA" dirty="0" err="1"/>
              <a:t>т.д</a:t>
            </a:r>
            <a:r>
              <a:rPr lang="uk-UA" dirty="0"/>
              <a:t>.)? </a:t>
            </a:r>
          </a:p>
          <a:p>
            <a:r>
              <a:rPr lang="uk-UA" dirty="0"/>
              <a:t>Можливо так, особливо там, де вплив православної традиції зберіг свою силу, і ще існує звичай нареченій покриватися після заміжжя. </a:t>
            </a:r>
          </a:p>
          <a:p>
            <a:r>
              <a:rPr lang="uk-UA" dirty="0"/>
              <a:t>В урбанізованих, в міських областях України або Росії, Білорусії, даний знак не нестиме на собі таке смислове навантаження, особливо, у світлі останньої моди.</a:t>
            </a:r>
          </a:p>
        </p:txBody>
      </p:sp>
    </p:spTree>
    <p:extLst>
      <p:ext uri="{BB962C8B-B14F-4D97-AF65-F5344CB8AC3E}">
        <p14:creationId xmlns:p14="http://schemas.microsoft.com/office/powerpoint/2010/main" val="4185481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1КОРИНТЯНАМ 11:2-16</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198" y="2367091"/>
            <a:ext cx="5202046" cy="3933348"/>
          </a:xfrm>
        </p:spPr>
        <p:txBody>
          <a:bodyPr>
            <a:normAutofit/>
          </a:bodyPr>
          <a:lstStyle/>
          <a:p>
            <a:r>
              <a:rPr lang="uk-UA" dirty="0"/>
              <a:t>«Мі повинні розрізняти між фундаментальним принципом, який закладений в тексті, і застосуванням цього принципу в певній культурі. Фундаментальний принцип полягає у відмінності між статями, хоча вони і рівні. Бог призначив чоловіка нести відповідальність за керівництво, в той же час як роль жінки в тому, щоб підтримувати і доповнювати».</a:t>
            </a:r>
          </a:p>
        </p:txBody>
      </p:sp>
    </p:spTree>
    <p:extLst>
      <p:ext uri="{BB962C8B-B14F-4D97-AF65-F5344CB8AC3E}">
        <p14:creationId xmlns:p14="http://schemas.microsoft.com/office/powerpoint/2010/main" val="1288213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dirty="0"/>
              <a:t>Огляд нового заповіту – </a:t>
            </a:r>
            <a:r>
              <a:rPr lang="uk-UA" sz="4400" cap="none" dirty="0"/>
              <a:t>1КОРИНТЯНАМ 11:2-16</a:t>
            </a:r>
            <a:endParaRPr lang="uk-UA" sz="44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199" y="2367092"/>
            <a:ext cx="5592337" cy="4056010"/>
          </a:xfrm>
        </p:spPr>
        <p:txBody>
          <a:bodyPr>
            <a:normAutofit fontScale="85000" lnSpcReduction="10000"/>
          </a:bodyPr>
          <a:lstStyle/>
          <a:p>
            <a:r>
              <a:rPr lang="uk-UA" dirty="0"/>
              <a:t>Як вже було сказано вище, головною темою вивчення уривка є вчення про Трійцю, ієрархічності у такій зокрема. </a:t>
            </a:r>
          </a:p>
          <a:p>
            <a:r>
              <a:rPr lang="uk-UA" dirty="0"/>
              <a:t>Це вчення має знаходити відображення в такому ж порядку і устрою сім'ї з верховенством чоловіка. </a:t>
            </a:r>
          </a:p>
          <a:p>
            <a:r>
              <a:rPr lang="uk-UA" dirty="0"/>
              <a:t>Таке верховенство чоловіка і підпорядкованість дружини виражалося в тогочасній культурі у формі закутування чоловіком, закутування заміжньою жінкою, своєї голови. У нашій сьогоднішній культурі, це може виражатися в мовчанні жінки в суспільстві і церкві, зокрема. </a:t>
            </a:r>
          </a:p>
        </p:txBody>
      </p:sp>
    </p:spTree>
    <p:extLst>
      <p:ext uri="{BB962C8B-B14F-4D97-AF65-F5344CB8AC3E}">
        <p14:creationId xmlns:p14="http://schemas.microsoft.com/office/powerpoint/2010/main" val="4264304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a:t>Огляд Нового Заповіту</a:t>
            </a:r>
            <a:endParaRPr lang="uk-UA" dirty="0"/>
          </a:p>
        </p:txBody>
      </p:sp>
      <p:sp>
        <p:nvSpPr>
          <p:cNvPr id="3" name="Подзаголовок 2"/>
          <p:cNvSpPr>
            <a:spLocks noGrp="1"/>
          </p:cNvSpPr>
          <p:nvPr>
            <p:ph type="subTitle" idx="1"/>
          </p:nvPr>
        </p:nvSpPr>
        <p:spPr/>
        <p:txBody>
          <a:bodyPr/>
          <a:lstStyle/>
          <a:p>
            <a:r>
              <a:rPr lang="uk-UA" b="1" dirty="0">
                <a:solidFill>
                  <a:schemeClr val="tx1">
                    <a:lumMod val="85000"/>
                    <a:lumOff val="15000"/>
                  </a:schemeClr>
                </a:solidFill>
              </a:rPr>
              <a:t>ПЕРЕВИШКО СЕРГІЙ</a:t>
            </a:r>
          </a:p>
          <a:p>
            <a:r>
              <a:rPr lang="uk-UA" b="1" dirty="0">
                <a:solidFill>
                  <a:schemeClr val="tx1">
                    <a:lumMod val="85000"/>
                    <a:lumOff val="15000"/>
                  </a:schemeClr>
                </a:solidFill>
              </a:rPr>
              <a:t>ПІДГОТОВЛЕНО ДЛЯ ХРИСТИЯНСЬКОГО ІНСТИТУТУ ЛІДЕРСТВА</a:t>
            </a:r>
            <a:endParaRPr lang="ru-RU" b="1" dirty="0">
              <a:solidFill>
                <a:schemeClr val="tx1">
                  <a:lumMod val="85000"/>
                  <a:lumOff val="15000"/>
                </a:schemeClr>
              </a:solidFill>
            </a:endParaRPr>
          </a:p>
          <a:p>
            <a:endParaRPr lang="uk-UA" dirty="0"/>
          </a:p>
          <a:p>
            <a:endParaRPr lang="uk-UA" dirty="0"/>
          </a:p>
        </p:txBody>
      </p:sp>
    </p:spTree>
    <p:extLst>
      <p:ext uri="{BB962C8B-B14F-4D97-AF65-F5344CB8AC3E}">
        <p14:creationId xmlns:p14="http://schemas.microsoft.com/office/powerpoint/2010/main" val="1277139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76751" y="718877"/>
            <a:ext cx="7851083" cy="4968244"/>
          </a:xfrm>
        </p:spPr>
        <p:txBody>
          <a:bodyPr>
            <a:normAutofit/>
          </a:bodyPr>
          <a:lstStyle/>
          <a:p>
            <a:pPr algn="l"/>
            <a:r>
              <a:rPr lang="uk-UA" sz="6600" dirty="0"/>
              <a:t>Огляд нового заповіту – </a:t>
            </a:r>
            <a:r>
              <a:rPr lang="uk-UA" sz="6600" cap="none" dirty="0"/>
              <a:t>послання до коринтян</a:t>
            </a:r>
            <a:endParaRPr lang="uk-UA" sz="6600" dirty="0"/>
          </a:p>
        </p:txBody>
      </p:sp>
    </p:spTree>
    <p:extLst>
      <p:ext uri="{BB962C8B-B14F-4D97-AF65-F5344CB8AC3E}">
        <p14:creationId xmlns:p14="http://schemas.microsoft.com/office/powerpoint/2010/main" val="1075670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dirty="0"/>
              <a:t>Огляд нового заповіту – </a:t>
            </a:r>
            <a:r>
              <a:rPr lang="uk-UA" sz="4400" cap="none" dirty="0"/>
              <a:t>1КОРИНТЯНАМ 11:2-16</a:t>
            </a:r>
            <a:endParaRPr lang="uk-UA" sz="44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019800" y="2367091"/>
            <a:ext cx="5655528" cy="4357093"/>
          </a:xfrm>
        </p:spPr>
        <p:txBody>
          <a:bodyPr>
            <a:normAutofit fontScale="92500" lnSpcReduction="20000"/>
          </a:bodyPr>
          <a:lstStyle/>
          <a:p>
            <a:r>
              <a:rPr lang="uk-UA" dirty="0"/>
              <a:t>«Похваляю ж вас, браття, що ви все моє пам'ятаєте, і заховуєте так передання, як я вам передав. Хочу ж я, щоб ви знали, що всякому чоловікові голова Христос, а жінці голова чоловік, голова ж Христові Бог. Кожен чоловік, що молиться чи пророкує з головою покритою, осоромлює він свою голову. І кожна жінка, що молиться чи пророкує з головою відкритою, осоромлює тим свою голову, бо це є те саме, як була б вона виголена. Бо коли жінка не покривається, хай стрижеться вона; коли ж жінці сором стригтися чи голитися, нехай покривається!» </a:t>
            </a:r>
          </a:p>
        </p:txBody>
      </p:sp>
    </p:spTree>
    <p:extLst>
      <p:ext uri="{BB962C8B-B14F-4D97-AF65-F5344CB8AC3E}">
        <p14:creationId xmlns:p14="http://schemas.microsoft.com/office/powerpoint/2010/main" val="2295616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1КОРИНТЯНАМ 11:2-16</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200" y="2367092"/>
            <a:ext cx="5536580" cy="3777230"/>
          </a:xfrm>
        </p:spPr>
        <p:txBody>
          <a:bodyPr>
            <a:normAutofit fontScale="92500" lnSpcReduction="10000"/>
          </a:bodyPr>
          <a:lstStyle/>
          <a:p>
            <a:r>
              <a:rPr lang="uk-UA" dirty="0"/>
              <a:t>«Отож, чоловік покривати голови не повинен, бо він образ і слава Бога, а жінка чоловікові слава. Бо чоловік не походить від жінки, але жінка від чоловіка, не створений бо чоловік ради жінки, але жінка ради чоловіка. Тому жінка повинна мати на голові знака влади над нею, ради янголів. Одначе в Господі ані чоловік без жінки, ані жінка без чоловіка. Бо як жінка від чоловіка, так і чоловік через жінку; а все від Бога». </a:t>
            </a:r>
          </a:p>
        </p:txBody>
      </p:sp>
    </p:spTree>
    <p:extLst>
      <p:ext uri="{BB962C8B-B14F-4D97-AF65-F5344CB8AC3E}">
        <p14:creationId xmlns:p14="http://schemas.microsoft.com/office/powerpoint/2010/main" val="221197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1КОРИНТЯНАМ 11:2-16</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p:txBody>
          <a:bodyPr>
            <a:normAutofit fontScale="92500" lnSpcReduction="10000"/>
          </a:bodyPr>
          <a:lstStyle/>
          <a:p>
            <a:r>
              <a:rPr lang="uk-UA" dirty="0"/>
              <a:t>«Поміркуйте самі між собою, чи пристойне воно, щоб жінка молилася Богові непокрита? Чи ж природа сама вас не вчить, що коли чоловік запускає волосся, то безчестя для нього? Коли ж жінка косу запускає, це слава для неї, бо замість покривала дана коса їй. Коли ж хто сперечатися хоче, ми такого звичаю не маємо, ані Церкви Божі».</a:t>
            </a:r>
          </a:p>
        </p:txBody>
      </p:sp>
    </p:spTree>
    <p:extLst>
      <p:ext uri="{BB962C8B-B14F-4D97-AF65-F5344CB8AC3E}">
        <p14:creationId xmlns:p14="http://schemas.microsoft.com/office/powerpoint/2010/main" val="2334103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1КОРИНТЯНАМ 11:2-16</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200" y="2367090"/>
            <a:ext cx="5313556" cy="3855289"/>
          </a:xfrm>
        </p:spPr>
        <p:txBody>
          <a:bodyPr>
            <a:normAutofit fontScale="92500" lnSpcReduction="10000"/>
          </a:bodyPr>
          <a:lstStyle/>
          <a:p>
            <a:r>
              <a:rPr lang="uk-UA" dirty="0"/>
              <a:t>Покриття чоловіками голови, називається </a:t>
            </a:r>
            <a:r>
              <a:rPr lang="en-US" dirty="0" err="1"/>
              <a:t>capite</a:t>
            </a:r>
            <a:r>
              <a:rPr lang="en-US" dirty="0"/>
              <a:t> </a:t>
            </a:r>
            <a:r>
              <a:rPr lang="en-US" dirty="0" err="1"/>
              <a:t>valato</a:t>
            </a:r>
            <a:r>
              <a:rPr lang="uk-UA" dirty="0"/>
              <a:t>, було поширеним в римському релігійному культі. Таке покриття пояснювалося тим, що допомагало зменшити шум тварин, принесених в жертву. Статуя Августа, представлена в ​​</a:t>
            </a:r>
            <a:r>
              <a:rPr lang="uk-UA" dirty="0" err="1"/>
              <a:t>коринті</a:t>
            </a:r>
            <a:r>
              <a:rPr lang="uk-UA" dirty="0"/>
              <a:t>, показує імператора з покритою головою, подібна іконографія була знайдена і на фресці ARA PACIS (вівтар </a:t>
            </a:r>
            <a:r>
              <a:rPr lang="uk-UA" dirty="0" err="1"/>
              <a:t>мирУ</a:t>
            </a:r>
            <a:r>
              <a:rPr lang="uk-UA" dirty="0"/>
              <a:t>), який був присвячений Риму. </a:t>
            </a:r>
          </a:p>
        </p:txBody>
      </p:sp>
    </p:spTree>
    <p:extLst>
      <p:ext uri="{BB962C8B-B14F-4D97-AF65-F5344CB8AC3E}">
        <p14:creationId xmlns:p14="http://schemas.microsoft.com/office/powerpoint/2010/main" val="179570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400" dirty="0"/>
              <a:t>Огляд нового заповіту – </a:t>
            </a:r>
            <a:r>
              <a:rPr lang="uk-UA" sz="4400" cap="none" dirty="0"/>
              <a:t>1КОРИНТЯНАМ 11:2-16</a:t>
            </a:r>
            <a:endParaRPr lang="uk-UA" sz="44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198" y="2367092"/>
            <a:ext cx="5447373" cy="3955649"/>
          </a:xfrm>
        </p:spPr>
        <p:txBody>
          <a:bodyPr>
            <a:normAutofit fontScale="85000" lnSpcReduction="20000"/>
          </a:bodyPr>
          <a:lstStyle/>
          <a:p>
            <a:r>
              <a:rPr lang="uk-UA" dirty="0"/>
              <a:t>Еліта суспільства брала активну участь в релігійному культі міста, прислужуючи як священики. </a:t>
            </a:r>
          </a:p>
          <a:p>
            <a:r>
              <a:rPr lang="uk-UA" dirty="0"/>
              <a:t>ті, хто приєднались до церкви, ймовірно, ввели цю римську культурну норму в християнське поклоніння, і тому, спільне поклоніння було не вираженням єдності у Христі, а соціальним розподілом, як у світському суспільстві. </a:t>
            </a:r>
          </a:p>
          <a:p>
            <a:r>
              <a:rPr lang="uk-UA" dirty="0"/>
              <a:t>Молитва з покритою головою, говорила про положення чоловіка у римському суспільстві, тоді як у християнському поклонінні увага повинна фокусуватися на Христі.</a:t>
            </a:r>
          </a:p>
        </p:txBody>
      </p:sp>
    </p:spTree>
    <p:extLst>
      <p:ext uri="{BB962C8B-B14F-4D97-AF65-F5344CB8AC3E}">
        <p14:creationId xmlns:p14="http://schemas.microsoft.com/office/powerpoint/2010/main" val="886077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1КОРИНТЯНАМ 11:2-16</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200" y="2367092"/>
            <a:ext cx="5313556" cy="3855288"/>
          </a:xfrm>
        </p:spPr>
        <p:txBody>
          <a:bodyPr>
            <a:normAutofit fontScale="85000" lnSpcReduction="20000"/>
          </a:bodyPr>
          <a:lstStyle/>
          <a:p>
            <a:r>
              <a:rPr lang="uk-UA" dirty="0"/>
              <a:t>це стало знаком скромності і благочестя. Жінка, яка знаходила для себе можливим, відкрити свою голову, вважалася нескромною, не цнотливою і за визначенням не римлянкою. </a:t>
            </a:r>
          </a:p>
          <a:p>
            <a:r>
              <a:rPr lang="uk-UA" dirty="0"/>
              <a:t>гоління голови могло розцінюватися, як ганьба для жінки. Є деякі докази того, що гоління було покаранням за блуд.</a:t>
            </a:r>
          </a:p>
          <a:p>
            <a:r>
              <a:rPr lang="uk-UA" dirty="0"/>
              <a:t> Відмова дружини покривати свою голову було безчестям для її чоловіка.</a:t>
            </a:r>
          </a:p>
          <a:p>
            <a:r>
              <a:rPr lang="uk-UA" dirty="0"/>
              <a:t> жінка покривала свою голову, коли виходила заміж. </a:t>
            </a:r>
          </a:p>
        </p:txBody>
      </p:sp>
    </p:spTree>
    <p:extLst>
      <p:ext uri="{BB962C8B-B14F-4D97-AF65-F5344CB8AC3E}">
        <p14:creationId xmlns:p14="http://schemas.microsoft.com/office/powerpoint/2010/main" val="201707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4800" dirty="0"/>
              <a:t>Огляд нового заповіту – </a:t>
            </a:r>
            <a:r>
              <a:rPr lang="uk-UA" sz="4800" cap="none" dirty="0"/>
              <a:t>1КОРИНТЯНАМ 11:2-16</a:t>
            </a:r>
            <a:endParaRPr lang="uk-UA" sz="4800" dirty="0"/>
          </a:p>
        </p:txBody>
      </p:sp>
      <p:pic>
        <p:nvPicPr>
          <p:cNvPr id="5" name="Объект 4"/>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914400" y="2378641"/>
            <a:ext cx="5105400" cy="3400881"/>
          </a:xfrm>
        </p:spPr>
      </p:pic>
      <p:sp>
        <p:nvSpPr>
          <p:cNvPr id="4" name="Объект 3"/>
          <p:cNvSpPr>
            <a:spLocks noGrp="1"/>
          </p:cNvSpPr>
          <p:nvPr>
            <p:ph sz="quarter" idx="14"/>
          </p:nvPr>
        </p:nvSpPr>
        <p:spPr>
          <a:xfrm>
            <a:off x="6172200" y="2367090"/>
            <a:ext cx="5391615" cy="3654569"/>
          </a:xfrm>
        </p:spPr>
        <p:txBody>
          <a:bodyPr>
            <a:normAutofit fontScale="85000" lnSpcReduction="10000"/>
          </a:bodyPr>
          <a:lstStyle/>
          <a:p>
            <a:r>
              <a:rPr lang="uk-UA" dirty="0"/>
              <a:t>Павло схвалює коринтян за те, що деякі з них трималися традицій, запропонованих Павлом. </a:t>
            </a:r>
          </a:p>
          <a:p>
            <a:r>
              <a:rPr lang="uk-UA" dirty="0"/>
              <a:t>Закутуючи голову жінки, шляхом натягування тоги, верхнього одягу, під час спільного поклоніння в церкві, або закутуючи голову в хустку. </a:t>
            </a:r>
          </a:p>
          <a:p>
            <a:r>
              <a:rPr lang="uk-UA" dirty="0"/>
              <a:t>Хоча і не повсюдно поширений звичай, в тій культурі служив видимою ознакою ієрархічності суспільства і підпорядкування дружини своєму чоловікові. </a:t>
            </a:r>
          </a:p>
        </p:txBody>
      </p:sp>
    </p:spTree>
    <p:extLst>
      <p:ext uri="{BB962C8B-B14F-4D97-AF65-F5344CB8AC3E}">
        <p14:creationId xmlns:p14="http://schemas.microsoft.com/office/powerpoint/2010/main" val="1132139545"/>
      </p:ext>
    </p:extLst>
  </p:cSld>
  <p:clrMapOvr>
    <a:masterClrMapping/>
  </p:clrMapOvr>
</p:sld>
</file>

<file path=ppt/theme/theme1.xml><?xml version="1.0" encoding="utf-8"?>
<a:theme xmlns:a="http://schemas.openxmlformats.org/drawingml/2006/main" name="Капля">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tf00001031_wac</Template>
  <TotalTime>1767</TotalTime>
  <Words>1151</Words>
  <Application>Microsoft Office PowerPoint</Application>
  <PresentationFormat>Широкоэкранный</PresentationFormat>
  <Paragraphs>53</Paragraphs>
  <Slides>18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18</vt:i4>
      </vt:variant>
    </vt:vector>
  </HeadingPairs>
  <TitlesOfParts>
    <vt:vector size="21" baseType="lpstr">
      <vt:lpstr>Arial</vt:lpstr>
      <vt:lpstr>Tw Cen MT</vt:lpstr>
      <vt:lpstr>Капля</vt:lpstr>
      <vt:lpstr>Огляд Нового Заповіту</vt:lpstr>
      <vt:lpstr>Огляд нового заповіту – послання до коринтян</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 – 1КОРИНТЯНАМ 11:2-16</vt:lpstr>
      <vt:lpstr>Огляд Нового Заповіту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Огляд Нового Заповіту</dc:title>
  <dc:creator>Пользователь</dc:creator>
  <cp:lastModifiedBy>Evgenii Lvov</cp:lastModifiedBy>
  <cp:revision>24</cp:revision>
  <dcterms:created xsi:type="dcterms:W3CDTF">2021-03-02T19:44:42Z</dcterms:created>
  <dcterms:modified xsi:type="dcterms:W3CDTF">2021-11-22T13:29:50Z</dcterms:modified>
</cp:coreProperties>
</file>