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69"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08"/>
    <p:restoredTop sz="94747"/>
  </p:normalViewPr>
  <p:slideViewPr>
    <p:cSldViewPr snapToGrid="0" snapToObjects="1">
      <p:cViewPr varScale="1">
        <p:scale>
          <a:sx n="91" d="100"/>
          <a:sy n="91" d="100"/>
        </p:scale>
        <p:origin x="840"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C2BCBFE7-F201-5041-85D9-AA45E8E465EA}" type="datetimeFigureOut">
              <a:rPr lang="en-US" smtClean="0"/>
              <a:t>2/14/17</a:t>
            </a:fld>
            <a:endParaRPr lang="en-US"/>
          </a:p>
        </p:txBody>
      </p:sp>
      <p:sp>
        <p:nvSpPr>
          <p:cNvPr id="5" name="Footer Placeholder 4"/>
          <p:cNvSpPr>
            <a:spLocks noGrp="1"/>
          </p:cNvSpPr>
          <p:nvPr>
            <p:ph type="ftr" sz="quarter" idx="11"/>
          </p:nvPr>
        </p:nvSpPr>
        <p:spPr>
          <a:xfrm>
            <a:off x="1371600" y="4323845"/>
            <a:ext cx="6400800" cy="365125"/>
          </a:xfrm>
        </p:spPr>
        <p:txBody>
          <a:bodyPr/>
          <a:lstStyle/>
          <a:p>
            <a:endParaRPr lang="en-US"/>
          </a:p>
        </p:txBody>
      </p:sp>
      <p:sp>
        <p:nvSpPr>
          <p:cNvPr id="6" name="Slide Number Placeholder 5"/>
          <p:cNvSpPr>
            <a:spLocks noGrp="1"/>
          </p:cNvSpPr>
          <p:nvPr>
            <p:ph type="sldNum" sz="quarter" idx="12"/>
          </p:nvPr>
        </p:nvSpPr>
        <p:spPr>
          <a:xfrm>
            <a:off x="8077200" y="1430866"/>
            <a:ext cx="2743200" cy="365125"/>
          </a:xfrm>
        </p:spPr>
        <p:txBody>
          <a:bodyPr/>
          <a:lstStyle/>
          <a:p>
            <a:fld id="{14DF106F-5A77-E647-B072-4464F07DBC31}" type="slidenum">
              <a:rPr lang="en-US" smtClean="0"/>
              <a:t>‹#›</a:t>
            </a:fld>
            <a:endParaRPr lang="en-US"/>
          </a:p>
        </p:txBody>
      </p:sp>
    </p:spTree>
    <p:extLst>
      <p:ext uri="{BB962C8B-B14F-4D97-AF65-F5344CB8AC3E}">
        <p14:creationId xmlns:p14="http://schemas.microsoft.com/office/powerpoint/2010/main" val="5379083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2BCBFE7-F201-5041-85D9-AA45E8E465EA}" type="datetimeFigureOut">
              <a:rPr lang="en-US" smtClean="0"/>
              <a:t>2/14/17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DF106F-5A77-E647-B072-4464F07DBC31}" type="slidenum">
              <a:rPr lang="en-US" smtClean="0"/>
              <a:t>‹#›</a:t>
            </a:fld>
            <a:endParaRPr lang="en-US"/>
          </a:p>
        </p:txBody>
      </p:sp>
    </p:spTree>
    <p:extLst>
      <p:ext uri="{BB962C8B-B14F-4D97-AF65-F5344CB8AC3E}">
        <p14:creationId xmlns:p14="http://schemas.microsoft.com/office/powerpoint/2010/main" val="18461533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C2BCBFE7-F201-5041-85D9-AA45E8E465EA}" type="datetimeFigureOut">
              <a:rPr lang="en-US" smtClean="0"/>
              <a:t>2/14/17</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14DF106F-5A77-E647-B072-4464F07DBC31}" type="slidenum">
              <a:rPr lang="en-US" smtClean="0"/>
              <a:t>‹#›</a:t>
            </a:fld>
            <a:endParaRPr lang="en-US"/>
          </a:p>
        </p:txBody>
      </p:sp>
    </p:spTree>
    <p:extLst>
      <p:ext uri="{BB962C8B-B14F-4D97-AF65-F5344CB8AC3E}">
        <p14:creationId xmlns:p14="http://schemas.microsoft.com/office/powerpoint/2010/main" val="14551509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C2BCBFE7-F201-5041-85D9-AA45E8E465EA}" type="datetimeFigureOut">
              <a:rPr lang="en-US" smtClean="0"/>
              <a:t>2/14/17</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14DF106F-5A77-E647-B072-4464F07DBC31}" type="slidenum">
              <a:rPr lang="en-US" smtClean="0"/>
              <a:t>‹#›</a:t>
            </a:fld>
            <a:endParaRPr lang="en-US"/>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1790513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C2BCBFE7-F201-5041-85D9-AA45E8E465EA}" type="datetimeFigureOut">
              <a:rPr lang="en-US" smtClean="0"/>
              <a:t>2/14/17</a:t>
            </a:fld>
            <a:endParaRPr lang="en-US"/>
          </a:p>
        </p:txBody>
      </p:sp>
      <p:sp>
        <p:nvSpPr>
          <p:cNvPr id="6" name="Footer Placeholder 5"/>
          <p:cNvSpPr>
            <a:spLocks noGrp="1"/>
          </p:cNvSpPr>
          <p:nvPr>
            <p:ph type="ftr" sz="quarter" idx="11"/>
          </p:nvPr>
        </p:nvSpPr>
        <p:spPr>
          <a:xfrm>
            <a:off x="685800" y="378883"/>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14DF106F-5A77-E647-B072-4464F07DBC31}" type="slidenum">
              <a:rPr lang="en-US" smtClean="0"/>
              <a:t>‹#›</a:t>
            </a:fld>
            <a:endParaRPr lang="en-US"/>
          </a:p>
        </p:txBody>
      </p:sp>
    </p:spTree>
    <p:extLst>
      <p:ext uri="{BB962C8B-B14F-4D97-AF65-F5344CB8AC3E}">
        <p14:creationId xmlns:p14="http://schemas.microsoft.com/office/powerpoint/2010/main" val="14844285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C2BCBFE7-F201-5041-85D9-AA45E8E465EA}" type="datetimeFigureOut">
              <a:rPr lang="en-US" smtClean="0"/>
              <a:t>2/14/17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4DF106F-5A77-E647-B072-4464F07DBC31}" type="slidenum">
              <a:rPr lang="en-US" smtClean="0"/>
              <a:t>‹#›</a:t>
            </a:fld>
            <a:endParaRPr lang="en-US"/>
          </a:p>
        </p:txBody>
      </p:sp>
    </p:spTree>
    <p:extLst>
      <p:ext uri="{BB962C8B-B14F-4D97-AF65-F5344CB8AC3E}">
        <p14:creationId xmlns:p14="http://schemas.microsoft.com/office/powerpoint/2010/main" val="14736336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C2BCBFE7-F201-5041-85D9-AA45E8E465EA}" type="datetimeFigureOut">
              <a:rPr lang="en-US" smtClean="0"/>
              <a:t>2/14/17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4DF106F-5A77-E647-B072-4464F07DBC31}" type="slidenum">
              <a:rPr lang="en-US" smtClean="0"/>
              <a:t>‹#›</a:t>
            </a:fld>
            <a:endParaRPr lang="en-US"/>
          </a:p>
        </p:txBody>
      </p:sp>
    </p:spTree>
    <p:extLst>
      <p:ext uri="{BB962C8B-B14F-4D97-AF65-F5344CB8AC3E}">
        <p14:creationId xmlns:p14="http://schemas.microsoft.com/office/powerpoint/2010/main" val="4321572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2BCBFE7-F201-5041-85D9-AA45E8E465EA}" type="datetimeFigureOut">
              <a:rPr lang="en-US" smtClean="0"/>
              <a:t>2/14/17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DF106F-5A77-E647-B072-4464F07DBC31}" type="slidenum">
              <a:rPr lang="en-US" smtClean="0"/>
              <a:t>‹#›</a:t>
            </a:fld>
            <a:endParaRPr lang="en-US"/>
          </a:p>
        </p:txBody>
      </p:sp>
    </p:spTree>
    <p:extLst>
      <p:ext uri="{BB962C8B-B14F-4D97-AF65-F5344CB8AC3E}">
        <p14:creationId xmlns:p14="http://schemas.microsoft.com/office/powerpoint/2010/main" val="4767864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C2BCBFE7-F201-5041-85D9-AA45E8E465EA}" type="datetimeFigureOut">
              <a:rPr lang="en-US" smtClean="0"/>
              <a:t>2/14/17</a:t>
            </a:fld>
            <a:endParaRPr lang="en-US"/>
          </a:p>
        </p:txBody>
      </p:sp>
      <p:sp>
        <p:nvSpPr>
          <p:cNvPr id="5" name="Footer Placeholder 4"/>
          <p:cNvSpPr>
            <a:spLocks noGrp="1"/>
          </p:cNvSpPr>
          <p:nvPr>
            <p:ph type="ftr" sz="quarter" idx="11"/>
          </p:nvPr>
        </p:nvSpPr>
        <p:spPr>
          <a:xfrm>
            <a:off x="685800" y="381000"/>
            <a:ext cx="6991492" cy="36512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14DF106F-5A77-E647-B072-4464F07DBC31}" type="slidenum">
              <a:rPr lang="en-US" smtClean="0"/>
              <a:t>‹#›</a:t>
            </a:fld>
            <a:endParaRPr lang="en-US"/>
          </a:p>
        </p:txBody>
      </p:sp>
    </p:spTree>
    <p:extLst>
      <p:ext uri="{BB962C8B-B14F-4D97-AF65-F5344CB8AC3E}">
        <p14:creationId xmlns:p14="http://schemas.microsoft.com/office/powerpoint/2010/main" val="10878907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2BCBFE7-F201-5041-85D9-AA45E8E465EA}" type="datetimeFigureOut">
              <a:rPr lang="en-US" smtClean="0"/>
              <a:t>2/14/17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DF106F-5A77-E647-B072-4464F07DBC31}" type="slidenum">
              <a:rPr lang="en-US" smtClean="0"/>
              <a:t>‹#›</a:t>
            </a:fld>
            <a:endParaRPr lang="en-US"/>
          </a:p>
        </p:txBody>
      </p:sp>
    </p:spTree>
    <p:extLst>
      <p:ext uri="{BB962C8B-B14F-4D97-AF65-F5344CB8AC3E}">
        <p14:creationId xmlns:p14="http://schemas.microsoft.com/office/powerpoint/2010/main" val="18661278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C2BCBFE7-F201-5041-85D9-AA45E8E465EA}" type="datetimeFigureOut">
              <a:rPr lang="en-US" smtClean="0"/>
              <a:t>2/14/17</a:t>
            </a:fld>
            <a:endParaRPr lang="en-US"/>
          </a:p>
        </p:txBody>
      </p:sp>
      <p:sp>
        <p:nvSpPr>
          <p:cNvPr id="5" name="Footer Placeholder 4"/>
          <p:cNvSpPr>
            <a:spLocks noGrp="1"/>
          </p:cNvSpPr>
          <p:nvPr>
            <p:ph type="ftr" sz="quarter" idx="11"/>
          </p:nvPr>
        </p:nvSpPr>
        <p:spPr>
          <a:xfrm>
            <a:off x="685800" y="381001"/>
            <a:ext cx="6991492" cy="36406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14DF106F-5A77-E647-B072-4464F07DBC31}" type="slidenum">
              <a:rPr lang="en-US" smtClean="0"/>
              <a:t>‹#›</a:t>
            </a:fld>
            <a:endParaRPr lang="en-US"/>
          </a:p>
        </p:txBody>
      </p:sp>
    </p:spTree>
    <p:extLst>
      <p:ext uri="{BB962C8B-B14F-4D97-AF65-F5344CB8AC3E}">
        <p14:creationId xmlns:p14="http://schemas.microsoft.com/office/powerpoint/2010/main" val="125643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2BCBFE7-F201-5041-85D9-AA45E8E465EA}" type="datetimeFigureOut">
              <a:rPr lang="en-US" smtClean="0"/>
              <a:t>2/14/17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DF106F-5A77-E647-B072-4464F07DBC31}" type="slidenum">
              <a:rPr lang="en-US" smtClean="0"/>
              <a:t>‹#›</a:t>
            </a:fld>
            <a:endParaRPr lang="en-US"/>
          </a:p>
        </p:txBody>
      </p:sp>
    </p:spTree>
    <p:extLst>
      <p:ext uri="{BB962C8B-B14F-4D97-AF65-F5344CB8AC3E}">
        <p14:creationId xmlns:p14="http://schemas.microsoft.com/office/powerpoint/2010/main" val="7148599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2BCBFE7-F201-5041-85D9-AA45E8E465EA}" type="datetimeFigureOut">
              <a:rPr lang="en-US" smtClean="0"/>
              <a:t>2/14/17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4DF106F-5A77-E647-B072-4464F07DBC31}" type="slidenum">
              <a:rPr lang="en-US" smtClean="0"/>
              <a:t>‹#›</a:t>
            </a:fld>
            <a:endParaRPr lang="en-US"/>
          </a:p>
        </p:txBody>
      </p:sp>
    </p:spTree>
    <p:extLst>
      <p:ext uri="{BB962C8B-B14F-4D97-AF65-F5344CB8AC3E}">
        <p14:creationId xmlns:p14="http://schemas.microsoft.com/office/powerpoint/2010/main" val="1627187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2BCBFE7-F201-5041-85D9-AA45E8E465EA}" type="datetimeFigureOut">
              <a:rPr lang="en-US" smtClean="0"/>
              <a:t>2/14/17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4DF106F-5A77-E647-B072-4464F07DBC31}" type="slidenum">
              <a:rPr lang="en-US" smtClean="0"/>
              <a:t>‹#›</a:t>
            </a:fld>
            <a:endParaRPr lang="en-US"/>
          </a:p>
        </p:txBody>
      </p:sp>
    </p:spTree>
    <p:extLst>
      <p:ext uri="{BB962C8B-B14F-4D97-AF65-F5344CB8AC3E}">
        <p14:creationId xmlns:p14="http://schemas.microsoft.com/office/powerpoint/2010/main" val="20875180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BCBFE7-F201-5041-85D9-AA45E8E465EA}" type="datetimeFigureOut">
              <a:rPr lang="en-US" smtClean="0"/>
              <a:t>2/14/17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4DF106F-5A77-E647-B072-4464F07DBC31}" type="slidenum">
              <a:rPr lang="en-US" smtClean="0"/>
              <a:t>‹#›</a:t>
            </a:fld>
            <a:endParaRPr lang="en-US"/>
          </a:p>
        </p:txBody>
      </p:sp>
    </p:spTree>
    <p:extLst>
      <p:ext uri="{BB962C8B-B14F-4D97-AF65-F5344CB8AC3E}">
        <p14:creationId xmlns:p14="http://schemas.microsoft.com/office/powerpoint/2010/main" val="14755925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smtClean="0"/>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2BCBFE7-F201-5041-85D9-AA45E8E465EA}" type="datetimeFigureOut">
              <a:rPr lang="en-US" smtClean="0"/>
              <a:t>2/14/17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DF106F-5A77-E647-B072-4464F07DBC31}" type="slidenum">
              <a:rPr lang="en-US" smtClean="0"/>
              <a:t>‹#›</a:t>
            </a:fld>
            <a:endParaRPr lang="en-US"/>
          </a:p>
        </p:txBody>
      </p:sp>
    </p:spTree>
    <p:extLst>
      <p:ext uri="{BB962C8B-B14F-4D97-AF65-F5344CB8AC3E}">
        <p14:creationId xmlns:p14="http://schemas.microsoft.com/office/powerpoint/2010/main" val="11426474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2BCBFE7-F201-5041-85D9-AA45E8E465EA}" type="datetimeFigureOut">
              <a:rPr lang="en-US" smtClean="0"/>
              <a:t>2/14/17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DF106F-5A77-E647-B072-4464F07DBC31}" type="slidenum">
              <a:rPr lang="en-US" smtClean="0"/>
              <a:t>‹#›</a:t>
            </a:fld>
            <a:endParaRPr lang="en-US"/>
          </a:p>
        </p:txBody>
      </p:sp>
    </p:spTree>
    <p:extLst>
      <p:ext uri="{BB962C8B-B14F-4D97-AF65-F5344CB8AC3E}">
        <p14:creationId xmlns:p14="http://schemas.microsoft.com/office/powerpoint/2010/main" val="167636604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9"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C2BCBFE7-F201-5041-85D9-AA45E8E465EA}" type="datetimeFigureOut">
              <a:rPr lang="en-US" smtClean="0"/>
              <a:t>2/14/17</a:t>
            </a:fld>
            <a:endParaRPr lang="en-US"/>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14DF106F-5A77-E647-B072-4464F07DBC31}" type="slidenum">
              <a:rPr lang="en-US" smtClean="0"/>
              <a:t>‹#›</a:t>
            </a:fld>
            <a:endParaRPr lang="en-US"/>
          </a:p>
        </p:txBody>
      </p:sp>
    </p:spTree>
    <p:extLst>
      <p:ext uri="{BB962C8B-B14F-4D97-AF65-F5344CB8AC3E}">
        <p14:creationId xmlns:p14="http://schemas.microsoft.com/office/powerpoint/2010/main" val="151976607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2162177"/>
            <a:ext cx="7772400" cy="1470025"/>
          </a:xfrm>
        </p:spPr>
        <p:txBody>
          <a:bodyPr>
            <a:normAutofit fontScale="90000"/>
          </a:bodyPr>
          <a:lstStyle/>
          <a:p>
            <a:r>
              <a:rPr lang="es-ES_tradnl" dirty="0" smtClean="0"/>
              <a:t>LECCIÓN </a:t>
            </a:r>
            <a:r>
              <a:rPr lang="es-ES_tradnl" dirty="0"/>
              <a:t>5  LO QUE LA BIBLIA ENSEÑA ACERCA DE LA SALVACIÓN</a:t>
            </a:r>
            <a:endParaRPr lang="en-US" dirty="0"/>
          </a:p>
        </p:txBody>
      </p:sp>
      <p:sp>
        <p:nvSpPr>
          <p:cNvPr id="3" name="Subtitle 2"/>
          <p:cNvSpPr>
            <a:spLocks noGrp="1"/>
          </p:cNvSpPr>
          <p:nvPr>
            <p:ph type="subTitle" idx="1"/>
          </p:nvPr>
        </p:nvSpPr>
        <p:spPr>
          <a:xfrm>
            <a:off x="2361398" y="4017212"/>
            <a:ext cx="7315200" cy="685800"/>
          </a:xfrm>
        </p:spPr>
        <p:txBody>
          <a:bodyPr>
            <a:normAutofit fontScale="92500" lnSpcReduction="10000"/>
          </a:bodyPr>
          <a:lstStyle/>
          <a:p>
            <a:r>
              <a:rPr lang="en-US" dirty="0" smtClean="0"/>
              <a:t>El </a:t>
            </a:r>
            <a:r>
              <a:rPr lang="en-US" dirty="0" err="1" smtClean="0"/>
              <a:t>Escritor</a:t>
            </a:r>
            <a:r>
              <a:rPr lang="en-US" dirty="0" smtClean="0"/>
              <a:t>: Edwin D. </a:t>
            </a:r>
            <a:r>
              <a:rPr lang="en-US" dirty="0" err="1" smtClean="0"/>
              <a:t>Roels</a:t>
            </a:r>
            <a:r>
              <a:rPr lang="en-US" dirty="0" smtClean="0"/>
              <a:t>, PHD</a:t>
            </a:r>
          </a:p>
          <a:p>
            <a:r>
              <a:rPr lang="en-US" dirty="0" err="1" smtClean="0"/>
              <a:t>Presentado</a:t>
            </a:r>
            <a:r>
              <a:rPr lang="en-US" dirty="0" smtClean="0"/>
              <a:t> </a:t>
            </a:r>
            <a:r>
              <a:rPr lang="en-US" dirty="0" err="1" smtClean="0"/>
              <a:t>por</a:t>
            </a:r>
            <a:r>
              <a:rPr lang="en-US" dirty="0" smtClean="0"/>
              <a:t>: Armando Fonseca</a:t>
            </a:r>
            <a:endParaRPr lang="en-US" dirty="0"/>
          </a:p>
        </p:txBody>
      </p:sp>
    </p:spTree>
    <p:extLst>
      <p:ext uri="{BB962C8B-B14F-4D97-AF65-F5344CB8AC3E}">
        <p14:creationId xmlns:p14="http://schemas.microsoft.com/office/powerpoint/2010/main" val="19518453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716266"/>
            <a:ext cx="8229600" cy="893877"/>
          </a:xfrm>
        </p:spPr>
        <p:txBody>
          <a:bodyPr>
            <a:normAutofit fontScale="90000"/>
          </a:bodyPr>
          <a:lstStyle/>
          <a:p>
            <a:r>
              <a:rPr lang="es-ES_tradnl" b="1" dirty="0"/>
              <a:t>¿</a:t>
            </a:r>
            <a:r>
              <a:rPr lang="es-ES_tradnl" b="1" u="sng" dirty="0"/>
              <a:t>Qué quiere decir nacer de nuevo</a:t>
            </a:r>
            <a:r>
              <a:rPr lang="es-ES_tradnl" b="1" dirty="0"/>
              <a:t>?</a:t>
            </a:r>
            <a:endParaRPr lang="en-US" dirty="0"/>
          </a:p>
        </p:txBody>
      </p:sp>
      <p:sp>
        <p:nvSpPr>
          <p:cNvPr id="3" name="Content Placeholder 2"/>
          <p:cNvSpPr>
            <a:spLocks noGrp="1"/>
          </p:cNvSpPr>
          <p:nvPr>
            <p:ph idx="1"/>
          </p:nvPr>
        </p:nvSpPr>
        <p:spPr>
          <a:xfrm>
            <a:off x="1981200" y="2525720"/>
            <a:ext cx="8229600" cy="4332280"/>
          </a:xfrm>
        </p:spPr>
        <p:txBody>
          <a:bodyPr>
            <a:noAutofit/>
          </a:bodyPr>
          <a:lstStyle/>
          <a:p>
            <a:r>
              <a:rPr lang="es-ES_tradnl" sz="2800" dirty="0"/>
              <a:t>Nacer de nuevo indica recibir una nueva vida espiritual interior a través del Espíritu Santo.  Cuando esto pasa, el creyente se hace “una nueva creación” en Cristo y un hijo de Dios. </a:t>
            </a:r>
          </a:p>
        </p:txBody>
      </p:sp>
    </p:spTree>
    <p:extLst>
      <p:ext uri="{BB962C8B-B14F-4D97-AF65-F5344CB8AC3E}">
        <p14:creationId xmlns:p14="http://schemas.microsoft.com/office/powerpoint/2010/main" val="12443275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331256"/>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225132"/>
            <a:ext cx="8229600" cy="4332280"/>
          </a:xfrm>
        </p:spPr>
        <p:txBody>
          <a:bodyPr>
            <a:noAutofit/>
          </a:bodyPr>
          <a:lstStyle/>
          <a:p>
            <a:r>
              <a:rPr lang="es-ES_tradnl" sz="2800" i="1" dirty="0"/>
              <a:t>“De modo que si alguno está en Cristo, nueva criatura es; las cosas viejas pasaron; he aquí todas son hechas nuevas.” 2 Corintios 5:17</a:t>
            </a:r>
            <a:endParaRPr lang="es-ES_tradnl" sz="2800" dirty="0"/>
          </a:p>
          <a:p>
            <a:r>
              <a:rPr lang="es-ES_tradnl" sz="2800" i="1" dirty="0"/>
              <a:t>“Nos salvó. . . por el lavamiento de la regeneración y por la renovación en el Espíritu Santo.” Tito </a:t>
            </a:r>
            <a:r>
              <a:rPr lang="es-ES_tradnl" sz="2800" i="1" dirty="0"/>
              <a:t>3:5</a:t>
            </a:r>
            <a:endParaRPr lang="es-ES_tradnl" sz="2800" dirty="0"/>
          </a:p>
        </p:txBody>
      </p:sp>
    </p:spTree>
    <p:extLst>
      <p:ext uri="{BB962C8B-B14F-4D97-AF65-F5344CB8AC3E}">
        <p14:creationId xmlns:p14="http://schemas.microsoft.com/office/powerpoint/2010/main" val="12172439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783206"/>
            <a:ext cx="8229600" cy="1401340"/>
          </a:xfrm>
        </p:spPr>
        <p:txBody>
          <a:bodyPr>
            <a:normAutofit fontScale="90000"/>
          </a:bodyPr>
          <a:lstStyle/>
          <a:p>
            <a:pPr lvl="0"/>
            <a:r>
              <a:rPr lang="es-ES_tradnl" b="1" dirty="0"/>
              <a:t>¿</a:t>
            </a:r>
            <a:r>
              <a:rPr lang="es-ES_tradnl" b="1" u="sng" dirty="0"/>
              <a:t>Por qué es necesario que alguien nazca de nuevo para poder entrar en el reino de los cielos</a:t>
            </a:r>
            <a:r>
              <a:rPr lang="es-ES_tradnl" b="1" dirty="0"/>
              <a:t>?</a:t>
            </a:r>
            <a:endParaRPr lang="en-US" dirty="0"/>
          </a:p>
        </p:txBody>
      </p:sp>
      <p:sp>
        <p:nvSpPr>
          <p:cNvPr id="4" name="TextBox 3"/>
          <p:cNvSpPr txBox="1"/>
          <p:nvPr/>
        </p:nvSpPr>
        <p:spPr>
          <a:xfrm>
            <a:off x="2087010" y="2456796"/>
            <a:ext cx="8123790" cy="4401205"/>
          </a:xfrm>
          <a:prstGeom prst="rect">
            <a:avLst/>
          </a:prstGeom>
          <a:noFill/>
        </p:spPr>
        <p:txBody>
          <a:bodyPr wrap="square" rtlCol="0">
            <a:spAutoFit/>
          </a:bodyPr>
          <a:lstStyle/>
          <a:p>
            <a:r>
              <a:rPr lang="es-ES_tradnl" sz="2800" dirty="0"/>
              <a:t>Sin el nuevo nacimiento, todos estamos muertos espiritualmente, nacidos bajo la sentencia de muerte y mereciendo el castigo de Dios.  A menos de que seamos cambiados espiritualmente en nuestros corazones y mentes a través del trabajo del Espíritu Santo, nosotros nos quedamos bajo la sentencia de muerte. </a:t>
            </a:r>
          </a:p>
          <a:p>
            <a:r>
              <a:rPr lang="es-ES_tradnl" sz="2800" dirty="0"/>
              <a:t/>
            </a:r>
            <a:br>
              <a:rPr lang="es-ES_tradnl" sz="2800" dirty="0"/>
            </a:br>
            <a:endParaRPr lang="en-US" sz="2800" dirty="0"/>
          </a:p>
        </p:txBody>
      </p:sp>
    </p:spTree>
    <p:extLst>
      <p:ext uri="{BB962C8B-B14F-4D97-AF65-F5344CB8AC3E}">
        <p14:creationId xmlns:p14="http://schemas.microsoft.com/office/powerpoint/2010/main" val="12891404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331256"/>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225132"/>
            <a:ext cx="8229600" cy="4332280"/>
          </a:xfrm>
        </p:spPr>
        <p:txBody>
          <a:bodyPr>
            <a:noAutofit/>
          </a:bodyPr>
          <a:lstStyle/>
          <a:p>
            <a:r>
              <a:rPr lang="es-ES_tradnl" sz="2800" i="1" dirty="0"/>
              <a:t>“He aquí, en maldad he sido formado, y en pecado me concibió mi madre.” Salmo 51:5</a:t>
            </a:r>
            <a:endParaRPr lang="es-ES_tradnl" sz="2800" dirty="0"/>
          </a:p>
          <a:p>
            <a:r>
              <a:rPr lang="es-ES_tradnl" sz="2800" i="1" dirty="0"/>
              <a:t>estabais muertos en vuestros delitos y pecados, en los cuales anduvisteis en otro tiempo, siguiendo la corriente de este mundo . . . todos nosotros vivimos en otro tiempo en los deseos de nuestra carne, haciendo la voluntad de la carne y de los pensamientos, y éramos por naturaleza hijos de ira, lo mismo que los demás.” Efesios 2:1-3</a:t>
            </a:r>
            <a:endParaRPr lang="es-ES_tradnl" sz="2800" dirty="0"/>
          </a:p>
        </p:txBody>
      </p:sp>
    </p:spTree>
    <p:extLst>
      <p:ext uri="{BB962C8B-B14F-4D97-AF65-F5344CB8AC3E}">
        <p14:creationId xmlns:p14="http://schemas.microsoft.com/office/powerpoint/2010/main" val="6207596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fontScale="90000"/>
          </a:bodyPr>
          <a:lstStyle/>
          <a:p>
            <a:r>
              <a:rPr lang="es-ES_tradnl" b="1" dirty="0"/>
              <a:t>¿</a:t>
            </a:r>
            <a:r>
              <a:rPr lang="es-ES_tradnl" b="1" u="sng" dirty="0"/>
              <a:t>Qué quiere decir “arrepentirse</a:t>
            </a:r>
            <a:r>
              <a:rPr lang="es-ES_tradnl" b="1" dirty="0"/>
              <a:t>”?</a:t>
            </a:r>
            <a:endParaRPr lang="en-US" dirty="0"/>
          </a:p>
        </p:txBody>
      </p:sp>
      <p:sp>
        <p:nvSpPr>
          <p:cNvPr id="3" name="Content Placeholder 2"/>
          <p:cNvSpPr>
            <a:spLocks noGrp="1"/>
          </p:cNvSpPr>
          <p:nvPr>
            <p:ph idx="1"/>
          </p:nvPr>
        </p:nvSpPr>
        <p:spPr>
          <a:xfrm>
            <a:off x="1981200" y="1793883"/>
            <a:ext cx="8229600" cy="4332280"/>
          </a:xfrm>
        </p:spPr>
        <p:txBody>
          <a:bodyPr>
            <a:noAutofit/>
          </a:bodyPr>
          <a:lstStyle/>
          <a:p>
            <a:r>
              <a:rPr lang="es-ES_tradnl" dirty="0"/>
              <a:t>El arrepentimiento verdadero incluye (a) un </a:t>
            </a:r>
            <a:r>
              <a:rPr lang="es-ES_tradnl" u="sng" dirty="0"/>
              <a:t>reconocimiento</a:t>
            </a:r>
            <a:r>
              <a:rPr lang="es-ES_tradnl" dirty="0"/>
              <a:t> humilde que no hemos vivido en la manera que Dios quiere que vivamos, (b) </a:t>
            </a:r>
            <a:r>
              <a:rPr lang="es-ES_tradnl" u="sng" dirty="0"/>
              <a:t>pena</a:t>
            </a:r>
            <a:r>
              <a:rPr lang="es-ES_tradnl" dirty="0"/>
              <a:t> genuina por deshonrar a Dios y por lastimar a otros con nuestros fracasos y pecados, (c) un </a:t>
            </a:r>
            <a:r>
              <a:rPr lang="es-ES_tradnl" u="sng" dirty="0"/>
              <a:t>deseo</a:t>
            </a:r>
            <a:r>
              <a:rPr lang="es-ES_tradnl" dirty="0"/>
              <a:t> genuino de evitar esos pecados en el futuro, y (d) una </a:t>
            </a:r>
            <a:r>
              <a:rPr lang="es-ES_tradnl" u="sng" dirty="0"/>
              <a:t>intención</a:t>
            </a:r>
            <a:r>
              <a:rPr lang="es-ES_tradnl" dirty="0"/>
              <a:t> seria de vivir el resto de nuestras vidas como Dios quiere que vivamos.  Quizás tendremos que arrepentirnos una y otra vez, pero nuestro deseo sincero e intención es el hacer más y más la voluntad de Dios a través de la ayuda del Espíritu Santo. </a:t>
            </a:r>
          </a:p>
        </p:txBody>
      </p:sp>
    </p:spTree>
    <p:extLst>
      <p:ext uri="{BB962C8B-B14F-4D97-AF65-F5344CB8AC3E}">
        <p14:creationId xmlns:p14="http://schemas.microsoft.com/office/powerpoint/2010/main" val="7471976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331256"/>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225132"/>
            <a:ext cx="8229600" cy="4332280"/>
          </a:xfrm>
        </p:spPr>
        <p:txBody>
          <a:bodyPr>
            <a:noAutofit/>
          </a:bodyPr>
          <a:lstStyle/>
          <a:p>
            <a:r>
              <a:rPr lang="es-ES_tradnl" sz="2800" i="1" dirty="0"/>
              <a:t>Ten piedad de mí, oh Dios, conforme a tu misericordia; conforme a la multitud de tus piedades borra mis rebeliones. . . Lávame, y seré más blanco que la nieve. . . Esconde tu rostro de mis pecados, y borra todas mis maldades. Crea en mí, oh Dios, un corazón limpio, y renueva un espíritu recto dentro de mí. . . Vuélveme el gozo de tu salvación, y espíritu noble me sustente.” Salmo 51:1, 7, 9-10, </a:t>
            </a:r>
            <a:r>
              <a:rPr lang="es-ES_tradnl" sz="2800" i="1" dirty="0"/>
              <a:t>12</a:t>
            </a:r>
            <a:endParaRPr lang="es-ES_tradnl" sz="2800" dirty="0"/>
          </a:p>
        </p:txBody>
      </p:sp>
    </p:spTree>
    <p:extLst>
      <p:ext uri="{BB962C8B-B14F-4D97-AF65-F5344CB8AC3E}">
        <p14:creationId xmlns:p14="http://schemas.microsoft.com/office/powerpoint/2010/main" val="18142044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13823" y="1033900"/>
            <a:ext cx="8229600" cy="893877"/>
          </a:xfrm>
        </p:spPr>
        <p:txBody>
          <a:bodyPr>
            <a:normAutofit fontScale="90000"/>
          </a:bodyPr>
          <a:lstStyle/>
          <a:p>
            <a:r>
              <a:rPr lang="es-ES_tradnl" b="1" dirty="0"/>
              <a:t>¿</a:t>
            </a:r>
            <a:r>
              <a:rPr lang="es-ES_tradnl" b="1" u="sng" dirty="0"/>
              <a:t>No podemos ganar la salvación simplemente haciendo nuestro mejor esfuerzo para vivir una vida buena</a:t>
            </a:r>
            <a:r>
              <a:rPr lang="es-ES_tradnl" b="1" dirty="0"/>
              <a:t>?</a:t>
            </a:r>
            <a:endParaRPr lang="en-US" dirty="0"/>
          </a:p>
        </p:txBody>
      </p:sp>
      <p:sp>
        <p:nvSpPr>
          <p:cNvPr id="3" name="Content Placeholder 2"/>
          <p:cNvSpPr>
            <a:spLocks noGrp="1"/>
          </p:cNvSpPr>
          <p:nvPr>
            <p:ph idx="1"/>
          </p:nvPr>
        </p:nvSpPr>
        <p:spPr>
          <a:xfrm>
            <a:off x="1981200" y="2958540"/>
            <a:ext cx="8229600" cy="4332280"/>
          </a:xfrm>
        </p:spPr>
        <p:txBody>
          <a:bodyPr>
            <a:noAutofit/>
          </a:bodyPr>
          <a:lstStyle/>
          <a:p>
            <a:r>
              <a:rPr lang="es-ES_tradnl" dirty="0"/>
              <a:t>No. Si no amamos a Jesús de verdad y si no ponemos nuestra confianza en él, aún nuestras mejores obras no merecen nada.  La salvación es un regalo de la misericordia y gracia de Dios.  Es imposible merecerla o ganarla.  Además, aún si solamente cometimos un solo pecado (y eso no se puede decir de nadie), tendríamos que pagar el castigo de ese pecado.  Y, según la Biblia, la paga del pecado es muerte (Romanos 6:23). </a:t>
            </a:r>
          </a:p>
        </p:txBody>
      </p:sp>
    </p:spTree>
    <p:extLst>
      <p:ext uri="{BB962C8B-B14F-4D97-AF65-F5344CB8AC3E}">
        <p14:creationId xmlns:p14="http://schemas.microsoft.com/office/powerpoint/2010/main" val="13608332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331256"/>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225132"/>
            <a:ext cx="8229600" cy="4332280"/>
          </a:xfrm>
        </p:spPr>
        <p:txBody>
          <a:bodyPr>
            <a:noAutofit/>
          </a:bodyPr>
          <a:lstStyle/>
          <a:p>
            <a:r>
              <a:rPr lang="es-ES_tradnl" sz="2800" i="1" dirty="0"/>
              <a:t>“No hay quien haga lo bueno, no hay ni aun uno.” Salmo 53:3</a:t>
            </a:r>
            <a:endParaRPr lang="es-ES_tradnl" sz="2800" dirty="0"/>
          </a:p>
          <a:p>
            <a:r>
              <a:rPr lang="es-ES_tradnl" sz="2800" i="1" dirty="0"/>
              <a:t>Pero Dios, que es rico en misericordia, por su gran amor con que nos amó, aun estando nosotros muertos en pecados, nos dio vida juntamente con Cristo . . . Porque por gracia sois salvos por medio de la fe; y esto no de vosotros, pues es don de Dios; no por obras, para que nadie se gloríe.”  Efesios 2:4-5, 8-9</a:t>
            </a:r>
            <a:endParaRPr lang="es-ES_tradnl" sz="2800" dirty="0"/>
          </a:p>
        </p:txBody>
      </p:sp>
    </p:spTree>
    <p:extLst>
      <p:ext uri="{BB962C8B-B14F-4D97-AF65-F5344CB8AC3E}">
        <p14:creationId xmlns:p14="http://schemas.microsoft.com/office/powerpoint/2010/main" val="8230879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1270123"/>
          </a:xfrm>
        </p:spPr>
        <p:txBody>
          <a:bodyPr>
            <a:normAutofit fontScale="90000"/>
          </a:bodyPr>
          <a:lstStyle/>
          <a:p>
            <a:pPr lvl="0"/>
            <a:r>
              <a:rPr lang="es-ES_tradnl" b="1" dirty="0"/>
              <a:t>¿</a:t>
            </a:r>
            <a:r>
              <a:rPr lang="es-ES_tradnl" b="1" u="sng" dirty="0"/>
              <a:t>Hay otra manera de salvarse si no creemos en Jesús</a:t>
            </a:r>
            <a:r>
              <a:rPr lang="es-ES_tradnl" b="1" dirty="0"/>
              <a:t>?</a:t>
            </a:r>
            <a:endParaRPr lang="en-US" dirty="0"/>
          </a:p>
        </p:txBody>
      </p:sp>
      <p:sp>
        <p:nvSpPr>
          <p:cNvPr id="3" name="Content Placeholder 2"/>
          <p:cNvSpPr>
            <a:spLocks noGrp="1"/>
          </p:cNvSpPr>
          <p:nvPr>
            <p:ph idx="1"/>
          </p:nvPr>
        </p:nvSpPr>
        <p:spPr>
          <a:xfrm>
            <a:off x="1981200" y="2030931"/>
            <a:ext cx="8229600" cy="4095232"/>
          </a:xfrm>
        </p:spPr>
        <p:txBody>
          <a:bodyPr>
            <a:noAutofit/>
          </a:bodyPr>
          <a:lstStyle/>
          <a:p>
            <a:r>
              <a:rPr lang="es-ES_tradnl" dirty="0"/>
              <a:t>No.  Mucha gente ha intentado encontrar otra manera de salvarse a través de castigarse a si misma, mostrar bondad a los demás, dando regalos a los pobres, haciendo sacrificios personales, sirviendo a otros dioses, o simplemente “haciendo lo mejor” que pueden.  Pero ninguno de estas cosas borrará nuestros pecados o nos dará paz con Dios. </a:t>
            </a:r>
          </a:p>
        </p:txBody>
      </p:sp>
    </p:spTree>
    <p:extLst>
      <p:ext uri="{BB962C8B-B14F-4D97-AF65-F5344CB8AC3E}">
        <p14:creationId xmlns:p14="http://schemas.microsoft.com/office/powerpoint/2010/main" val="16976776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331256"/>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225132"/>
            <a:ext cx="8229600" cy="4332280"/>
          </a:xfrm>
        </p:spPr>
        <p:txBody>
          <a:bodyPr>
            <a:noAutofit/>
          </a:bodyPr>
          <a:lstStyle/>
          <a:p>
            <a:r>
              <a:rPr lang="es-ES_tradnl" sz="2800" i="1" dirty="0"/>
              <a:t>“Jesús le dijo: Yo soy el camino, y la verdad, y la vida; nadie viene al Padre, sino por mí.” Juan 14:6</a:t>
            </a:r>
            <a:endParaRPr lang="es-ES_tradnl" sz="2800" dirty="0"/>
          </a:p>
          <a:p>
            <a:r>
              <a:rPr lang="es-ES_tradnl" sz="2800" i="1" dirty="0"/>
              <a:t>“Y en ningún otro hay salvación; porque no hay otro nombre bajo el cielo, dado a los hombres en que podamos ser salvos.” Hechos </a:t>
            </a:r>
            <a:r>
              <a:rPr lang="es-ES_tradnl" sz="2800" i="1" dirty="0"/>
              <a:t>4:12</a:t>
            </a:r>
            <a:endParaRPr lang="es-ES_tradnl" sz="2800" dirty="0"/>
          </a:p>
        </p:txBody>
      </p:sp>
    </p:spTree>
    <p:extLst>
      <p:ext uri="{BB962C8B-B14F-4D97-AF65-F5344CB8AC3E}">
        <p14:creationId xmlns:p14="http://schemas.microsoft.com/office/powerpoint/2010/main" val="13997395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fontScale="90000"/>
          </a:bodyPr>
          <a:lstStyle/>
          <a:p>
            <a:r>
              <a:rPr lang="es-ES_tradnl" b="1" dirty="0"/>
              <a:t>¿</a:t>
            </a:r>
            <a:r>
              <a:rPr lang="es-ES_tradnl" b="1" u="sng" dirty="0"/>
              <a:t>Qué nos enseña la Biblia acerca del “nacer de nuevo”</a:t>
            </a:r>
            <a:r>
              <a:rPr lang="es-ES_tradnl" b="1" dirty="0"/>
              <a:t>?</a:t>
            </a:r>
            <a:endParaRPr lang="en-US" dirty="0"/>
          </a:p>
        </p:txBody>
      </p:sp>
      <p:sp>
        <p:nvSpPr>
          <p:cNvPr id="3" name="Content Placeholder 2"/>
          <p:cNvSpPr>
            <a:spLocks noGrp="1"/>
          </p:cNvSpPr>
          <p:nvPr>
            <p:ph idx="1"/>
          </p:nvPr>
        </p:nvSpPr>
        <p:spPr>
          <a:xfrm>
            <a:off x="1981200" y="1793883"/>
            <a:ext cx="8229600" cy="4332280"/>
          </a:xfrm>
        </p:spPr>
        <p:txBody>
          <a:bodyPr>
            <a:noAutofit/>
          </a:bodyPr>
          <a:lstStyle/>
          <a:p>
            <a:r>
              <a:rPr lang="es-ES_tradnl" dirty="0"/>
              <a:t>Nadie se puede salvar a menos de que nazca de nuevo.  Este renacimiento involucra un cambio radical en nuestras vidas, el cual nadie puede efectuar solo, tanto como es imposible que una persona haga los arreglos para su nacimiento natural. </a:t>
            </a:r>
          </a:p>
        </p:txBody>
      </p:sp>
    </p:spTree>
    <p:extLst>
      <p:ext uri="{BB962C8B-B14F-4D97-AF65-F5344CB8AC3E}">
        <p14:creationId xmlns:p14="http://schemas.microsoft.com/office/powerpoint/2010/main" val="18872350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331256"/>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225132"/>
            <a:ext cx="8229600" cy="4332280"/>
          </a:xfrm>
        </p:spPr>
        <p:txBody>
          <a:bodyPr>
            <a:noAutofit/>
          </a:bodyPr>
          <a:lstStyle/>
          <a:p>
            <a:r>
              <a:rPr lang="es-ES_tradnl" sz="2800" i="1" dirty="0"/>
              <a:t>“Respondió Jesús y le dijo: De cierto, de cierto te digo, que el que no naciere de nuevo, no puede ver el reino de Dios.” Juan 3:3</a:t>
            </a:r>
            <a:endParaRPr lang="es-ES_tradnl" sz="2800" dirty="0"/>
          </a:p>
          <a:p>
            <a:r>
              <a:rPr lang="es-ES_tradnl" sz="2800" i="1" dirty="0"/>
              <a:t>“Mas a todos los que le recibieron [a Jesús], a los que creen en su nombre, les dio potestad de ser hechos hijos de Dios; los cuales no son engendrados de sangre, ni de voluntad de carne, ni de voluntad de varón, sino de Dios.” Juan 1:12-13</a:t>
            </a:r>
            <a:endParaRPr lang="es-ES_tradnl" sz="2800" dirty="0"/>
          </a:p>
        </p:txBody>
      </p:sp>
    </p:spTree>
    <p:extLst>
      <p:ext uri="{BB962C8B-B14F-4D97-AF65-F5344CB8AC3E}">
        <p14:creationId xmlns:p14="http://schemas.microsoft.com/office/powerpoint/2010/main" val="425430915"/>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emplate>Vapor Trail</Template>
  <TotalTime>1</TotalTime>
  <Words>488</Words>
  <Application>Microsoft Macintosh PowerPoint</Application>
  <PresentationFormat>Widescreen</PresentationFormat>
  <Paragraphs>33</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Century Gothic</vt:lpstr>
      <vt:lpstr>Arial</vt:lpstr>
      <vt:lpstr>Vapor Trail</vt:lpstr>
      <vt:lpstr>LECCIÓN 5  LO QUE LA BIBLIA ENSEÑA ACERCA DE LA SALVACIÓN</vt:lpstr>
      <vt:lpstr>¿Qué quiere decir “arrepentirse”?</vt:lpstr>
      <vt:lpstr>Referencias Bíblicas</vt:lpstr>
      <vt:lpstr>¿No podemos ganar la salvación simplemente haciendo nuestro mejor esfuerzo para vivir una vida buena?</vt:lpstr>
      <vt:lpstr>Referencias Bíblicas</vt:lpstr>
      <vt:lpstr>¿Hay otra manera de salvarse si no creemos en Jesús?</vt:lpstr>
      <vt:lpstr>Referencias Bíblicas</vt:lpstr>
      <vt:lpstr>¿Qué nos enseña la Biblia acerca del “nacer de nuevo”?</vt:lpstr>
      <vt:lpstr>Referencias Bíblicas</vt:lpstr>
      <vt:lpstr>¿Qué quiere decir nacer de nuevo?</vt:lpstr>
      <vt:lpstr>Referencias Bíblicas</vt:lpstr>
      <vt:lpstr>¿Por qué es necesario que alguien nazca de nuevo para poder entrar en el reino de los cielos?</vt:lpstr>
      <vt:lpstr>Referencias Bíblicas</vt:lpstr>
    </vt:vector>
  </TitlesOfParts>
  <Company/>
  <LinksUpToDate>false</LinksUpToDate>
  <SharedDoc>false</SharedDoc>
  <HyperlinksChanged>false</HyperlinksChanged>
  <AppVersion>15.0023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LECCIÓN 5  LO QUE LA BIBLIA ENSEÑA ACERCA DE LA SALVACIÓN</dc:title>
  <dc:creator>Microsoft Office User</dc:creator>
  <cp:lastModifiedBy>Microsoft Office User</cp:lastModifiedBy>
  <cp:revision>1</cp:revision>
  <dcterms:created xsi:type="dcterms:W3CDTF">2017-02-14T22:18:44Z</dcterms:created>
  <dcterms:modified xsi:type="dcterms:W3CDTF">2017-02-14T22:20:13Z</dcterms:modified>
</cp:coreProperties>
</file>