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68" r:id="rId2"/>
    <p:sldId id="257" r:id="rId3"/>
    <p:sldId id="259" r:id="rId4"/>
    <p:sldId id="261" r:id="rId5"/>
    <p:sldId id="262" r:id="rId6"/>
    <p:sldId id="263" r:id="rId7"/>
    <p:sldId id="260"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915097-4F30-4576-A3CA-3DB2C9E95189}" type="datetimeFigureOut">
              <a:rPr lang="en-US" smtClean="0"/>
              <a:t>10/30/2024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8B567F-6DB9-4DE4-A22B-1664C09C365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9BC960-BCEA-4B1A-8BB7-114DEEB9FC1D}" type="datetimeFigureOut">
              <a:rPr lang="en-US" smtClean="0"/>
              <a:pPr/>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F7504-4DE4-4EB4-916A-CEE7214F6B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BC960-BCEA-4B1A-8BB7-114DEEB9FC1D}" type="datetimeFigureOut">
              <a:rPr lang="en-US" smtClean="0"/>
              <a:pPr/>
              <a:t>10/30/2024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F7504-4DE4-4EB4-916A-CEE7214F6B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eacons: What They Do – Cruciform Church of Christ"/>
          <p:cNvPicPr>
            <a:picLocks noChangeAspect="1" noChangeArrowheads="1"/>
          </p:cNvPicPr>
          <p:nvPr/>
        </p:nvPicPr>
        <p:blipFill>
          <a:blip r:embed="rId2" cstate="print"/>
          <a:srcRect/>
          <a:stretch>
            <a:fillRect/>
          </a:stretch>
        </p:blipFill>
        <p:spPr bwMode="auto">
          <a:xfrm>
            <a:off x="76200" y="0"/>
            <a:ext cx="9042400" cy="6819901"/>
          </a:xfrm>
          <a:prstGeom prst="rect">
            <a:avLst/>
          </a:prstGeom>
          <a:noFill/>
        </p:spPr>
      </p:pic>
      <p:sp>
        <p:nvSpPr>
          <p:cNvPr id="3" name="TextBox 2"/>
          <p:cNvSpPr txBox="1"/>
          <p:nvPr/>
        </p:nvSpPr>
        <p:spPr>
          <a:xfrm>
            <a:off x="3352800" y="762000"/>
            <a:ext cx="1726755" cy="584775"/>
          </a:xfrm>
          <a:prstGeom prst="rect">
            <a:avLst/>
          </a:prstGeom>
          <a:noFill/>
        </p:spPr>
        <p:txBody>
          <a:bodyPr wrap="none" rtlCol="0">
            <a:spAutoFit/>
          </a:bodyPr>
          <a:lstStyle/>
          <a:p>
            <a:r>
              <a:rPr lang="en-US" sz="3200" dirty="0" smtClean="0">
                <a:solidFill>
                  <a:schemeClr val="bg1"/>
                </a:solidFill>
              </a:rPr>
              <a:t>Session 2</a:t>
            </a:r>
            <a:endParaRPr lang="en-US" sz="32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PPT - Pandemics in History PowerPoint Presentation, free download - ID ..."/>
          <p:cNvPicPr>
            <a:picLocks noChangeAspect="1" noChangeArrowheads="1"/>
          </p:cNvPicPr>
          <p:nvPr/>
        </p:nvPicPr>
        <p:blipFill>
          <a:blip r:embed="rId2" cstate="print"/>
          <a:srcRect/>
          <a:stretch>
            <a:fillRect/>
          </a:stretch>
        </p:blipFill>
        <p:spPr bwMode="auto">
          <a:xfrm>
            <a:off x="0" y="114300"/>
            <a:ext cx="9144000" cy="67437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371600"/>
            <a:ext cx="7829516" cy="3416320"/>
          </a:xfrm>
          <a:prstGeom prst="rect">
            <a:avLst/>
          </a:prstGeom>
          <a:noFill/>
        </p:spPr>
        <p:txBody>
          <a:bodyPr wrap="none" rtlCol="0">
            <a:spAutoFit/>
          </a:bodyPr>
          <a:lstStyle/>
          <a:p>
            <a:r>
              <a:rPr lang="en-US" sz="3600" dirty="0" smtClean="0">
                <a:effectLst>
                  <a:outerShdw blurRad="38100" dist="38100" dir="2700000" algn="tl">
                    <a:srgbClr val="000000">
                      <a:alpha val="43137"/>
                    </a:srgbClr>
                  </a:outerShdw>
                </a:effectLst>
              </a:rPr>
              <a:t>Romans feared death </a:t>
            </a:r>
          </a:p>
          <a:p>
            <a:r>
              <a:rPr lang="en-US" sz="3600" dirty="0" smtClean="0">
                <a:effectLst>
                  <a:outerShdw blurRad="38100" dist="38100" dir="2700000" algn="tl">
                    <a:srgbClr val="000000">
                      <a:alpha val="43137"/>
                    </a:srgbClr>
                  </a:outerShdw>
                </a:effectLst>
              </a:rPr>
              <a:t>Romans denigrated mercy and pity </a:t>
            </a:r>
          </a:p>
          <a:p>
            <a:r>
              <a:rPr lang="en-US" sz="3600" dirty="0" smtClean="0">
                <a:effectLst>
                  <a:outerShdw blurRad="38100" dist="38100" dir="2700000" algn="tl">
                    <a:srgbClr val="000000">
                      <a:alpha val="43137"/>
                    </a:srgbClr>
                  </a:outerShdw>
                </a:effectLst>
              </a:rPr>
              <a:t>165 CE  Plague hits empire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Christians don’t fear death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Christians called to mercy like Jesus </a:t>
            </a:r>
          </a:p>
          <a:p>
            <a:r>
              <a:rPr lang="en-US" sz="3600" dirty="0">
                <a:effectLst>
                  <a:outerShdw blurRad="38100" dist="38100" dir="2700000" algn="tl">
                    <a:srgbClr val="000000">
                      <a:alpha val="43137"/>
                    </a:srgbClr>
                  </a:outerShdw>
                </a:effectLst>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8534400" cy="6124754"/>
          </a:xfrm>
          <a:prstGeom prst="rect">
            <a:avLst/>
          </a:prstGeom>
        </p:spPr>
        <p:txBody>
          <a:bodyPr wrap="square">
            <a:spAutoFit/>
          </a:bodyPr>
          <a:lstStyle/>
          <a:p>
            <a:r>
              <a:rPr lang="en-US" dirty="0">
                <a:effectLst>
                  <a:outerShdw blurRad="38100" dist="38100" dir="2700000" algn="tl">
                    <a:srgbClr val="000000">
                      <a:alpha val="43137"/>
                    </a:srgbClr>
                  </a:outerShdw>
                </a:effectLst>
              </a:rPr>
              <a:t>The Choosing of the Seven</a:t>
            </a:r>
          </a:p>
          <a:p>
            <a:r>
              <a:rPr lang="en-US" sz="2200" dirty="0">
                <a:effectLst>
                  <a:outerShdw blurRad="38100" dist="38100" dir="2700000" algn="tl">
                    <a:srgbClr val="000000">
                      <a:alpha val="43137"/>
                    </a:srgbClr>
                  </a:outerShdw>
                </a:effectLst>
              </a:rPr>
              <a:t>6 In those days when the number of disciples was increasing, the Hellenistic </a:t>
            </a:r>
            <a:r>
              <a:rPr lang="en-US" sz="2200" dirty="0" smtClean="0">
                <a:effectLst>
                  <a:outerShdw blurRad="38100" dist="38100" dir="2700000" algn="tl">
                    <a:srgbClr val="000000">
                      <a:alpha val="43137"/>
                    </a:srgbClr>
                  </a:outerShdw>
                </a:effectLst>
              </a:rPr>
              <a:t>Jews</a:t>
            </a:r>
            <a:r>
              <a:rPr lang="en-US" sz="2200" baseline="30000" dirty="0">
                <a:effectLst>
                  <a:outerShdw blurRad="38100" dist="38100" dir="2700000" algn="tl">
                    <a:srgbClr val="000000">
                      <a:alpha val="43137"/>
                    </a:srgbClr>
                  </a:outerShdw>
                </a:effectLst>
              </a:rPr>
              <a:t> </a:t>
            </a:r>
            <a:r>
              <a:rPr lang="en-US" sz="2200" dirty="0">
                <a:effectLst>
                  <a:outerShdw blurRad="38100" dist="38100" dir="2700000" algn="tl">
                    <a:srgbClr val="000000">
                      <a:alpha val="43137"/>
                    </a:srgbClr>
                  </a:outerShdw>
                </a:effectLst>
              </a:rPr>
              <a:t> among them complained against the Hebraic Jews because their widows were being overlooked in the daily distribution of food. </a:t>
            </a:r>
            <a:r>
              <a:rPr lang="en-US" sz="2200" baseline="30000" dirty="0">
                <a:effectLst>
                  <a:outerShdw blurRad="38100" dist="38100" dir="2700000" algn="tl">
                    <a:srgbClr val="000000">
                      <a:alpha val="43137"/>
                    </a:srgbClr>
                  </a:outerShdw>
                </a:effectLst>
              </a:rPr>
              <a:t>2 </a:t>
            </a:r>
            <a:r>
              <a:rPr lang="en-US" sz="2200" dirty="0">
                <a:effectLst>
                  <a:outerShdw blurRad="38100" dist="38100" dir="2700000" algn="tl">
                    <a:srgbClr val="000000">
                      <a:alpha val="43137"/>
                    </a:srgbClr>
                  </a:outerShdw>
                </a:effectLst>
              </a:rPr>
              <a:t>So the Twelve gathered all the disciples together and said, “It would not be right for us to neglect the ministry of the word of God in order to wait on tables. </a:t>
            </a:r>
            <a:r>
              <a:rPr lang="en-US" sz="2200" baseline="30000" dirty="0">
                <a:effectLst>
                  <a:outerShdw blurRad="38100" dist="38100" dir="2700000" algn="tl">
                    <a:srgbClr val="000000">
                      <a:alpha val="43137"/>
                    </a:srgbClr>
                  </a:outerShdw>
                </a:effectLst>
              </a:rPr>
              <a:t>3 </a:t>
            </a:r>
            <a:r>
              <a:rPr lang="en-US" sz="2200" dirty="0">
                <a:effectLst>
                  <a:outerShdw blurRad="38100" dist="38100" dir="2700000" algn="tl">
                    <a:srgbClr val="000000">
                      <a:alpha val="43137"/>
                    </a:srgbClr>
                  </a:outerShdw>
                </a:effectLst>
              </a:rPr>
              <a:t>Brothers and sisters, choose seven men from among you who are known to be full of the Spirit and wisdom. We will turn this responsibility over to them </a:t>
            </a:r>
            <a:r>
              <a:rPr lang="en-US" sz="2200" baseline="30000" dirty="0">
                <a:effectLst>
                  <a:outerShdw blurRad="38100" dist="38100" dir="2700000" algn="tl">
                    <a:srgbClr val="000000">
                      <a:alpha val="43137"/>
                    </a:srgbClr>
                  </a:outerShdw>
                </a:effectLst>
              </a:rPr>
              <a:t>4 </a:t>
            </a:r>
            <a:r>
              <a:rPr lang="en-US" sz="2200" dirty="0">
                <a:effectLst>
                  <a:outerShdw blurRad="38100" dist="38100" dir="2700000" algn="tl">
                    <a:srgbClr val="000000">
                      <a:alpha val="43137"/>
                    </a:srgbClr>
                  </a:outerShdw>
                </a:effectLst>
              </a:rPr>
              <a:t>and will give our attention to prayer and the ministry of the word.”</a:t>
            </a:r>
          </a:p>
          <a:p>
            <a:r>
              <a:rPr lang="en-US" sz="2200" baseline="30000" dirty="0">
                <a:effectLst>
                  <a:outerShdw blurRad="38100" dist="38100" dir="2700000" algn="tl">
                    <a:srgbClr val="000000">
                      <a:alpha val="43137"/>
                    </a:srgbClr>
                  </a:outerShdw>
                </a:effectLst>
              </a:rPr>
              <a:t>5 </a:t>
            </a:r>
            <a:r>
              <a:rPr lang="en-US" sz="2200" dirty="0">
                <a:effectLst>
                  <a:outerShdw blurRad="38100" dist="38100" dir="2700000" algn="tl">
                    <a:srgbClr val="000000">
                      <a:alpha val="43137"/>
                    </a:srgbClr>
                  </a:outerShdw>
                </a:effectLst>
              </a:rPr>
              <a:t>This proposal pleased the whole group. They chose Stephen, a man full of faith and of the Holy Spirit; also Philip, </a:t>
            </a:r>
            <a:r>
              <a:rPr lang="en-US" sz="2200" dirty="0" err="1">
                <a:effectLst>
                  <a:outerShdw blurRad="38100" dist="38100" dir="2700000" algn="tl">
                    <a:srgbClr val="000000">
                      <a:alpha val="43137"/>
                    </a:srgbClr>
                  </a:outerShdw>
                </a:effectLst>
              </a:rPr>
              <a:t>Procorus</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Nicanor</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Timon</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Parmenas</a:t>
            </a:r>
            <a:r>
              <a:rPr lang="en-US" sz="2200" dirty="0">
                <a:effectLst>
                  <a:outerShdw blurRad="38100" dist="38100" dir="2700000" algn="tl">
                    <a:srgbClr val="000000">
                      <a:alpha val="43137"/>
                    </a:srgbClr>
                  </a:outerShdw>
                </a:effectLst>
              </a:rPr>
              <a:t>, and Nicolas from Antioch, a convert to Judaism. </a:t>
            </a:r>
            <a:r>
              <a:rPr lang="en-US" sz="2200" baseline="30000" dirty="0">
                <a:effectLst>
                  <a:outerShdw blurRad="38100" dist="38100" dir="2700000" algn="tl">
                    <a:srgbClr val="000000">
                      <a:alpha val="43137"/>
                    </a:srgbClr>
                  </a:outerShdw>
                </a:effectLst>
              </a:rPr>
              <a:t>6 </a:t>
            </a:r>
            <a:r>
              <a:rPr lang="en-US" sz="2200" dirty="0">
                <a:effectLst>
                  <a:outerShdw blurRad="38100" dist="38100" dir="2700000" algn="tl">
                    <a:srgbClr val="000000">
                      <a:alpha val="43137"/>
                    </a:srgbClr>
                  </a:outerShdw>
                </a:effectLst>
              </a:rPr>
              <a:t>They presented these men to the apostles, who prayed and laid their hands on them.</a:t>
            </a:r>
          </a:p>
          <a:p>
            <a:r>
              <a:rPr lang="en-US" sz="2200" baseline="30000" dirty="0">
                <a:effectLst>
                  <a:outerShdw blurRad="38100" dist="38100" dir="2700000" algn="tl">
                    <a:srgbClr val="000000">
                      <a:alpha val="43137"/>
                    </a:srgbClr>
                  </a:outerShdw>
                </a:effectLst>
              </a:rPr>
              <a:t>7 </a:t>
            </a:r>
            <a:r>
              <a:rPr lang="en-US" sz="2200" dirty="0">
                <a:effectLst>
                  <a:outerShdw blurRad="38100" dist="38100" dir="2700000" algn="tl">
                    <a:srgbClr val="000000">
                      <a:alpha val="43137"/>
                    </a:srgbClr>
                  </a:outerShdw>
                </a:effectLst>
              </a:rPr>
              <a:t>So the word of God spread. The number of disciples in Jerusalem increased rapidly, and a large number of priests became obedient to the faith.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33400"/>
            <a:ext cx="6737422" cy="5632311"/>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Things to note: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Heady days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Pentecost  3000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Days later  </a:t>
            </a:r>
            <a:r>
              <a:rPr lang="en-US" sz="4000" u="sng" dirty="0" smtClean="0">
                <a:effectLst>
                  <a:outerShdw blurRad="38100" dist="38100" dir="2700000" algn="tl">
                    <a:srgbClr val="000000">
                      <a:alpha val="43137"/>
                    </a:srgbClr>
                  </a:outerShdw>
                </a:effectLst>
              </a:rPr>
              <a:t>2000</a:t>
            </a:r>
          </a:p>
          <a:p>
            <a:r>
              <a:rPr lang="en-US" sz="4000" dirty="0" smtClean="0">
                <a:effectLst>
                  <a:outerShdw blurRad="38100" dist="38100" dir="2700000" algn="tl">
                    <a:srgbClr val="000000">
                      <a:alpha val="43137"/>
                    </a:srgbClr>
                  </a:outerShdw>
                </a:effectLst>
              </a:rPr>
              <a:t>				    5000</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Ministry Expansion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Caring for widows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-Organizational Challenges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143000"/>
            <a:ext cx="6737422" cy="4401205"/>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Things to note: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Heady days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Ministry Expansion</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-Organizational Challenges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 KJV  Murmuring</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Unity threatened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143000"/>
            <a:ext cx="7913128" cy="5016758"/>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Things to note: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Heady days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Ministry Expansion</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-Organizational Challenges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 KJV  Murmuring</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Clarifying the focus of Apostles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143000"/>
            <a:ext cx="7913128" cy="5632311"/>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Things to note: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Heady days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Ministry Expansion</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-Organizational Challenges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 KJV  Murmuring</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Clarifying the focus of Apostles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 Results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19200"/>
            <a:ext cx="8229600" cy="2062103"/>
          </a:xfrm>
          <a:prstGeom prst="rect">
            <a:avLst/>
          </a:prstGeom>
        </p:spPr>
        <p:txBody>
          <a:bodyPr wrap="square">
            <a:spAutoFit/>
          </a:bodyPr>
          <a:lstStyle/>
          <a:p>
            <a:r>
              <a:rPr lang="en-US" sz="3200" baseline="30000" dirty="0" smtClean="0">
                <a:effectLst>
                  <a:outerShdw blurRad="38100" dist="38100" dir="2700000" algn="tl">
                    <a:srgbClr val="000000">
                      <a:alpha val="43137"/>
                    </a:srgbClr>
                  </a:outerShdw>
                </a:effectLst>
              </a:rPr>
              <a:t>7 </a:t>
            </a:r>
            <a:r>
              <a:rPr lang="en-US" sz="3200" dirty="0" smtClean="0">
                <a:effectLst>
                  <a:outerShdw blurRad="38100" dist="38100" dir="2700000" algn="tl">
                    <a:srgbClr val="000000">
                      <a:alpha val="43137"/>
                    </a:srgbClr>
                  </a:outerShdw>
                </a:effectLst>
              </a:rPr>
              <a:t>So the word of God spread. The number of disciples in Jerusalem increased rapidly, and a large number of priests became obedient to the faith.</a:t>
            </a:r>
            <a:endParaRPr lang="en-US" sz="32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The Triumph of Christianity: Rodney Stark: 9780062007698 ..."/>
          <p:cNvPicPr>
            <a:picLocks noChangeAspect="1" noChangeArrowheads="1"/>
          </p:cNvPicPr>
          <p:nvPr/>
        </p:nvPicPr>
        <p:blipFill>
          <a:blip r:embed="rId2" cstate="print"/>
          <a:srcRect/>
          <a:stretch>
            <a:fillRect/>
          </a:stretch>
        </p:blipFill>
        <p:spPr bwMode="auto">
          <a:xfrm>
            <a:off x="1905000" y="-13855"/>
            <a:ext cx="4572000" cy="6927273"/>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371600"/>
            <a:ext cx="6798977" cy="2308324"/>
          </a:xfrm>
          <a:prstGeom prst="rect">
            <a:avLst/>
          </a:prstGeom>
          <a:noFill/>
        </p:spPr>
        <p:txBody>
          <a:bodyPr wrap="none" rtlCol="0">
            <a:spAutoFit/>
          </a:bodyPr>
          <a:lstStyle/>
          <a:p>
            <a:r>
              <a:rPr lang="en-US" sz="3600" dirty="0" smtClean="0">
                <a:effectLst>
                  <a:outerShdw blurRad="38100" dist="38100" dir="2700000" algn="tl">
                    <a:srgbClr val="000000">
                      <a:alpha val="43137"/>
                    </a:srgbClr>
                  </a:outerShdw>
                </a:effectLst>
              </a:rPr>
              <a:t>Romans feared death </a:t>
            </a:r>
          </a:p>
          <a:p>
            <a:r>
              <a:rPr lang="en-US" sz="3600" dirty="0" smtClean="0">
                <a:effectLst>
                  <a:outerShdw blurRad="38100" dist="38100" dir="2700000" algn="tl">
                    <a:srgbClr val="000000">
                      <a:alpha val="43137"/>
                    </a:srgbClr>
                  </a:outerShdw>
                </a:effectLst>
              </a:rPr>
              <a:t>Romans denigrated mercy and pity </a:t>
            </a:r>
          </a:p>
          <a:p>
            <a:r>
              <a:rPr lang="en-US" sz="3600" dirty="0" smtClean="0">
                <a:effectLst>
                  <a:outerShdw blurRad="38100" dist="38100" dir="2700000" algn="tl">
                    <a:srgbClr val="000000">
                      <a:alpha val="43137"/>
                    </a:srgbClr>
                  </a:outerShdw>
                </a:effectLst>
              </a:rPr>
              <a:t>165 CE  Plague hits empire </a:t>
            </a:r>
          </a:p>
          <a:p>
            <a:r>
              <a:rPr lang="en-US" sz="3600" dirty="0">
                <a:effectLst>
                  <a:outerShdw blurRad="38100" dist="38100" dir="2700000" algn="tl">
                    <a:srgbClr val="000000">
                      <a:alpha val="43137"/>
                    </a:srgbClr>
                  </a:outerShdw>
                </a:effectLst>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11375</TotalTime>
  <Words>51</Words>
  <Application>Microsoft Office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4</cp:revision>
  <dcterms:created xsi:type="dcterms:W3CDTF">2024-09-26T18:15:28Z</dcterms:created>
  <dcterms:modified xsi:type="dcterms:W3CDTF">2024-10-30T15:46:37Z</dcterms:modified>
</cp:coreProperties>
</file>