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57" r:id="rId8"/>
    <p:sldId id="258" r:id="rId9"/>
    <p:sldId id="259" r:id="rId10"/>
    <p:sldId id="260" r:id="rId11"/>
    <p:sldId id="261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k Vandermeer" initials="MV" lastIdx="1" clrIdx="0">
    <p:extLst>
      <p:ext uri="{19B8F6BF-5375-455C-9EA6-DF929625EA0E}">
        <p15:presenceInfo xmlns:p15="http://schemas.microsoft.com/office/powerpoint/2012/main" userId="S::Mark@nccwm.org::2ed90852-6f3e-4a9a-a8cb-8def2b0c36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0E026-E545-4F47-B3F9-6C9FE01B1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DAC401-1E05-49A4-BBFB-F3782BBBB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771A27-2448-48BE-AF70-C6CE64ED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CB1A-3709-4CCE-B6F0-AEC56C2EFD7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F53B8-6B83-44EA-A40C-257C3446C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E6150-3259-4DDA-8740-6ED8F1807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3A20F-00B0-4C8A-BB2B-AFDA4F079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51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DA045-17A7-40C6-A3CC-26137DD10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165B57-5E79-4A22-968F-A54CD56B2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FB0AD-1263-498D-A3F3-6F47EE6E3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CB1A-3709-4CCE-B6F0-AEC56C2EFD7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52869-133B-4DD2-A220-3AE3E5192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CF617-C3C3-4341-8573-B479E9C2D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3A20F-00B0-4C8A-BB2B-AFDA4F079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27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DACB3-D747-4B65-BA52-1D3339239F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E60C32-071D-4D6D-AF89-8A5C2158B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9E35A-384B-423E-9AEC-13D985558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CB1A-3709-4CCE-B6F0-AEC56C2EFD7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D3934-D55A-4C7C-A47C-698E6CB28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7A8C6-6CBA-4554-9454-6535A24EF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3A20F-00B0-4C8A-BB2B-AFDA4F079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47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5B6A5-846A-4307-BCB7-C8F663E13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65925-E871-40D3-82B7-31B8EC8E7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8CCCC-E893-4297-8B24-2A48660B3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CB1A-3709-4CCE-B6F0-AEC56C2EFD7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DB1DC-9A35-492C-954D-A06043AC2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3940F-ECA8-4729-978F-93A0CECB1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3A20F-00B0-4C8A-BB2B-AFDA4F079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64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B4030-CFA8-471A-8769-E247D0674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2DB40-73F6-4DF9-A53C-6D0CD50AE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26591-D23B-4DA6-977E-B1AAC3C01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CB1A-3709-4CCE-B6F0-AEC56C2EFD7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7B54C-E4DB-43AD-A8E4-74AE1A960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F499-5731-4DA7-8DA8-37A25688F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3A20F-00B0-4C8A-BB2B-AFDA4F079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16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2026B-1D63-4171-86CF-78909C10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B71BB-2DA3-40CF-99A9-32F714D8EB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A09F86-3A6E-4BB4-9998-A6C579CE4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84C052-B873-4EC7-AAA5-FE50E4620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CB1A-3709-4CCE-B6F0-AEC56C2EFD7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4484A2-5B25-465D-873D-69E221C34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541E7-9EEB-41C5-B31F-EA8274CC1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3A20F-00B0-4C8A-BB2B-AFDA4F079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49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E81C0-0E9C-48D9-B7B0-10D1B84A4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32E4EF-EB1A-479A-A911-23180B83B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C75ACC-180A-43FF-8FD4-023C73B28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C49358-0557-4EFA-8CA6-7FEA495390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745546-E073-4B56-B4A6-ACEAF899A1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BB69B9-3851-4FC2-9998-8D8D33FAE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CB1A-3709-4CCE-B6F0-AEC56C2EFD7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4DE65F-64AF-4501-AE06-64012B4D8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EC06D4-8FE5-45BB-82DE-83E234E2C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3A20F-00B0-4C8A-BB2B-AFDA4F079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10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CDC31-453D-4F06-9B99-E3E477F17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941E3-60BC-4EE9-B04F-FA07D5049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CB1A-3709-4CCE-B6F0-AEC56C2EFD7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C66A35-89F2-4A54-9CA7-914816520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8EDA65-10D1-4C89-8886-C2429CA4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3A20F-00B0-4C8A-BB2B-AFDA4F079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3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53F7F5-7D5A-4E46-94C0-3E9C80E90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CB1A-3709-4CCE-B6F0-AEC56C2EFD7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A85480-F420-4097-9AB7-42F6A8541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314781-1040-429D-A18F-7D854DABF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3A20F-00B0-4C8A-BB2B-AFDA4F079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94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074EA-0317-4846-94EF-C6A318607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344FF-3A78-41C6-9448-517782E5A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C1981C-502D-41C6-9703-D031712FC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02865C-5D93-4A96-B404-2A7597D5D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CB1A-3709-4CCE-B6F0-AEC56C2EFD7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BAC8-25FA-4954-86EC-1B1CD5533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BA5E48-9C3C-4764-A53C-2E7376DF3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3A20F-00B0-4C8A-BB2B-AFDA4F079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17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C00C4-CB1E-439D-A23F-6F5F3BD6F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5CDCD3-B4C0-4A08-815D-11D4F8117F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0F8AEE-9740-4599-81EA-379BC28D7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28EBF-7D68-4D4D-B2D9-1F70D5609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CB1A-3709-4CCE-B6F0-AEC56C2EFD7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6CF13-2EFF-49B4-A44C-04A04812D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EAE98B-DF8E-42B7-B21E-CC3C343F5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3A20F-00B0-4C8A-BB2B-AFDA4F079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157B0F-D329-48EA-B038-DD22A462B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B7A41-C0D1-4701-B574-F8709764E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FB7A-1AC3-4DC0-BB81-FB1B932B13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DCB1A-3709-4CCE-B6F0-AEC56C2EFD7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A780B-B36B-4796-80E7-8C7A502EFE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7F794-5365-4F6B-BA6B-124FEF462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3A20F-00B0-4C8A-BB2B-AFDA4F079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4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DB7ADBC-26DA-450D-A8BF-E1ACCB466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234" y="1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692FB99-428A-4151-9665-80E56EF03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870" y="1"/>
            <a:ext cx="6069184" cy="2839783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rgbClr val="E34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3C0EDB-60D3-4CEF-8B80-C6D01E08D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00758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306978-A26E-4AC4-9EAA-BD29BD476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24786"/>
            <a:ext cx="5001415" cy="3733214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0C269CE-FB56-4D68-8CFB-1CFD5F350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837" y="500244"/>
            <a:ext cx="6428625" cy="6357756"/>
          </a:xfrm>
          <a:custGeom>
            <a:avLst/>
            <a:gdLst>
              <a:gd name="connsiteX0" fmla="*/ 4279392 w 6428625"/>
              <a:gd name="connsiteY0" fmla="*/ 0 h 6357756"/>
              <a:gd name="connsiteX1" fmla="*/ 6319204 w 6428625"/>
              <a:gd name="connsiteY1" fmla="*/ 516500 h 6357756"/>
              <a:gd name="connsiteX2" fmla="*/ 6428625 w 6428625"/>
              <a:gd name="connsiteY2" fmla="*/ 579415 h 6357756"/>
              <a:gd name="connsiteX3" fmla="*/ 6428625 w 6428625"/>
              <a:gd name="connsiteY3" fmla="*/ 6357756 h 6357756"/>
              <a:gd name="connsiteX4" fmla="*/ 539921 w 6428625"/>
              <a:gd name="connsiteY4" fmla="*/ 6357756 h 6357756"/>
              <a:gd name="connsiteX5" fmla="*/ 516500 w 6428625"/>
              <a:gd name="connsiteY5" fmla="*/ 6319205 h 6357756"/>
              <a:gd name="connsiteX6" fmla="*/ 0 w 6428625"/>
              <a:gd name="connsiteY6" fmla="*/ 4279392 h 6357756"/>
              <a:gd name="connsiteX7" fmla="*/ 4279392 w 6428625"/>
              <a:gd name="connsiteY7" fmla="*/ 0 h 635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8625" h="6357756">
                <a:moveTo>
                  <a:pt x="4279392" y="0"/>
                </a:moveTo>
                <a:cubicBezTo>
                  <a:pt x="5017968" y="0"/>
                  <a:pt x="5712843" y="187105"/>
                  <a:pt x="6319204" y="516500"/>
                </a:cubicBezTo>
                <a:lnTo>
                  <a:pt x="6428625" y="579415"/>
                </a:lnTo>
                <a:lnTo>
                  <a:pt x="6428625" y="6357756"/>
                </a:lnTo>
                <a:lnTo>
                  <a:pt x="539921" y="6357756"/>
                </a:lnTo>
                <a:lnTo>
                  <a:pt x="516500" y="6319205"/>
                </a:lnTo>
                <a:cubicBezTo>
                  <a:pt x="187105" y="5712844"/>
                  <a:pt x="0" y="5017968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6ED7E7F-75F7-4581-A930-C4DEBC2A8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4429" y="664836"/>
            <a:ext cx="6264033" cy="6193164"/>
          </a:xfrm>
          <a:custGeom>
            <a:avLst/>
            <a:gdLst>
              <a:gd name="connsiteX0" fmla="*/ 4114800 w 6264033"/>
              <a:gd name="connsiteY0" fmla="*/ 0 h 6193164"/>
              <a:gd name="connsiteX1" fmla="*/ 6248473 w 6264033"/>
              <a:gd name="connsiteY1" fmla="*/ 595714 h 6193164"/>
              <a:gd name="connsiteX2" fmla="*/ 6264033 w 6264033"/>
              <a:gd name="connsiteY2" fmla="*/ 605689 h 6193164"/>
              <a:gd name="connsiteX3" fmla="*/ 6264033 w 6264033"/>
              <a:gd name="connsiteY3" fmla="*/ 6193164 h 6193164"/>
              <a:gd name="connsiteX4" fmla="*/ 567718 w 6264033"/>
              <a:gd name="connsiteY4" fmla="*/ 6193164 h 6193164"/>
              <a:gd name="connsiteX5" fmla="*/ 496635 w 6264033"/>
              <a:gd name="connsiteY5" fmla="*/ 6076158 h 6193164"/>
              <a:gd name="connsiteX6" fmla="*/ 0 w 6264033"/>
              <a:gd name="connsiteY6" fmla="*/ 4114800 h 6193164"/>
              <a:gd name="connsiteX7" fmla="*/ 4114800 w 6264033"/>
              <a:gd name="connsiteY7" fmla="*/ 0 h 619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64033" h="6193164">
                <a:moveTo>
                  <a:pt x="4114800" y="0"/>
                </a:moveTo>
                <a:cubicBezTo>
                  <a:pt x="4895986" y="0"/>
                  <a:pt x="5626328" y="217689"/>
                  <a:pt x="6248473" y="595714"/>
                </a:cubicBezTo>
                <a:lnTo>
                  <a:pt x="6264033" y="605689"/>
                </a:lnTo>
                <a:lnTo>
                  <a:pt x="6264033" y="6193164"/>
                </a:lnTo>
                <a:lnTo>
                  <a:pt x="567718" y="6193164"/>
                </a:lnTo>
                <a:lnTo>
                  <a:pt x="496635" y="6076158"/>
                </a:lnTo>
                <a:cubicBezTo>
                  <a:pt x="179909" y="5493119"/>
                  <a:pt x="0" y="4824969"/>
                  <a:pt x="0" y="4114800"/>
                </a:cubicBezTo>
                <a:cubicBezTo>
                  <a:pt x="0" y="1842259"/>
                  <a:pt x="1842259" y="0"/>
                  <a:pt x="41148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7B52-F414-4B80-AA98-D1FFF51B9439}"/>
              </a:ext>
            </a:extLst>
          </p:cNvPr>
          <p:cNvSpPr txBox="1"/>
          <p:nvPr/>
        </p:nvSpPr>
        <p:spPr>
          <a:xfrm>
            <a:off x="6458031" y="3879062"/>
            <a:ext cx="4996328" cy="17787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5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How We Connect With The World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378F21-E80F-4FAD-BE3C-84EBD2B4CFBA}"/>
              </a:ext>
            </a:extLst>
          </p:cNvPr>
          <p:cNvSpPr txBox="1"/>
          <p:nvPr/>
        </p:nvSpPr>
        <p:spPr>
          <a:xfrm>
            <a:off x="2094222" y="172261"/>
            <a:ext cx="38404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6000" dirty="0"/>
              <a:t>Sensing &amp; Perceiving: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DF565A-B9CF-4E65-80BB-CE899047CD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903" y="3761418"/>
            <a:ext cx="2857500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379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DB7ADBC-26DA-450D-A8BF-E1ACCB466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234" y="1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692FB99-428A-4151-9665-80E56EF03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870" y="1"/>
            <a:ext cx="6069184" cy="2839783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rgbClr val="E34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3C0EDB-60D3-4CEF-8B80-C6D01E08D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00758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306978-A26E-4AC4-9EAA-BD29BD476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24786"/>
            <a:ext cx="5001415" cy="3733214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0C269CE-FB56-4D68-8CFB-1CFD5F350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837" y="500244"/>
            <a:ext cx="6428625" cy="6357756"/>
          </a:xfrm>
          <a:custGeom>
            <a:avLst/>
            <a:gdLst>
              <a:gd name="connsiteX0" fmla="*/ 4279392 w 6428625"/>
              <a:gd name="connsiteY0" fmla="*/ 0 h 6357756"/>
              <a:gd name="connsiteX1" fmla="*/ 6319204 w 6428625"/>
              <a:gd name="connsiteY1" fmla="*/ 516500 h 6357756"/>
              <a:gd name="connsiteX2" fmla="*/ 6428625 w 6428625"/>
              <a:gd name="connsiteY2" fmla="*/ 579415 h 6357756"/>
              <a:gd name="connsiteX3" fmla="*/ 6428625 w 6428625"/>
              <a:gd name="connsiteY3" fmla="*/ 6357756 h 6357756"/>
              <a:gd name="connsiteX4" fmla="*/ 539921 w 6428625"/>
              <a:gd name="connsiteY4" fmla="*/ 6357756 h 6357756"/>
              <a:gd name="connsiteX5" fmla="*/ 516500 w 6428625"/>
              <a:gd name="connsiteY5" fmla="*/ 6319205 h 6357756"/>
              <a:gd name="connsiteX6" fmla="*/ 0 w 6428625"/>
              <a:gd name="connsiteY6" fmla="*/ 4279392 h 6357756"/>
              <a:gd name="connsiteX7" fmla="*/ 4279392 w 6428625"/>
              <a:gd name="connsiteY7" fmla="*/ 0 h 635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8625" h="6357756">
                <a:moveTo>
                  <a:pt x="4279392" y="0"/>
                </a:moveTo>
                <a:cubicBezTo>
                  <a:pt x="5017968" y="0"/>
                  <a:pt x="5712843" y="187105"/>
                  <a:pt x="6319204" y="516500"/>
                </a:cubicBezTo>
                <a:lnTo>
                  <a:pt x="6428625" y="579415"/>
                </a:lnTo>
                <a:lnTo>
                  <a:pt x="6428625" y="6357756"/>
                </a:lnTo>
                <a:lnTo>
                  <a:pt x="539921" y="6357756"/>
                </a:lnTo>
                <a:lnTo>
                  <a:pt x="516500" y="6319205"/>
                </a:lnTo>
                <a:cubicBezTo>
                  <a:pt x="187105" y="5712844"/>
                  <a:pt x="0" y="5017968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6ED7E7F-75F7-4581-A930-C4DEBC2A8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4429" y="664836"/>
            <a:ext cx="6264033" cy="6193164"/>
          </a:xfrm>
          <a:custGeom>
            <a:avLst/>
            <a:gdLst>
              <a:gd name="connsiteX0" fmla="*/ 4114800 w 6264033"/>
              <a:gd name="connsiteY0" fmla="*/ 0 h 6193164"/>
              <a:gd name="connsiteX1" fmla="*/ 6248473 w 6264033"/>
              <a:gd name="connsiteY1" fmla="*/ 595714 h 6193164"/>
              <a:gd name="connsiteX2" fmla="*/ 6264033 w 6264033"/>
              <a:gd name="connsiteY2" fmla="*/ 605689 h 6193164"/>
              <a:gd name="connsiteX3" fmla="*/ 6264033 w 6264033"/>
              <a:gd name="connsiteY3" fmla="*/ 6193164 h 6193164"/>
              <a:gd name="connsiteX4" fmla="*/ 567718 w 6264033"/>
              <a:gd name="connsiteY4" fmla="*/ 6193164 h 6193164"/>
              <a:gd name="connsiteX5" fmla="*/ 496635 w 6264033"/>
              <a:gd name="connsiteY5" fmla="*/ 6076158 h 6193164"/>
              <a:gd name="connsiteX6" fmla="*/ 0 w 6264033"/>
              <a:gd name="connsiteY6" fmla="*/ 4114800 h 6193164"/>
              <a:gd name="connsiteX7" fmla="*/ 4114800 w 6264033"/>
              <a:gd name="connsiteY7" fmla="*/ 0 h 619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64033" h="6193164">
                <a:moveTo>
                  <a:pt x="4114800" y="0"/>
                </a:moveTo>
                <a:cubicBezTo>
                  <a:pt x="4895986" y="0"/>
                  <a:pt x="5626328" y="217689"/>
                  <a:pt x="6248473" y="595714"/>
                </a:cubicBezTo>
                <a:lnTo>
                  <a:pt x="6264033" y="605689"/>
                </a:lnTo>
                <a:lnTo>
                  <a:pt x="6264033" y="6193164"/>
                </a:lnTo>
                <a:lnTo>
                  <a:pt x="567718" y="6193164"/>
                </a:lnTo>
                <a:lnTo>
                  <a:pt x="496635" y="6076158"/>
                </a:lnTo>
                <a:cubicBezTo>
                  <a:pt x="179909" y="5493119"/>
                  <a:pt x="0" y="4824969"/>
                  <a:pt x="0" y="4114800"/>
                </a:cubicBezTo>
                <a:cubicBezTo>
                  <a:pt x="0" y="1842259"/>
                  <a:pt x="1842259" y="0"/>
                  <a:pt x="41148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7B52-F414-4B80-AA98-D1FFF51B9439}"/>
              </a:ext>
            </a:extLst>
          </p:cNvPr>
          <p:cNvSpPr txBox="1"/>
          <p:nvPr/>
        </p:nvSpPr>
        <p:spPr>
          <a:xfrm>
            <a:off x="7258690" y="2801253"/>
            <a:ext cx="4996328" cy="3387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600" b="1" dirty="0"/>
              <a:t>Convergence: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600" dirty="0"/>
              <a:t>The inward turning of our eyes that is required to focus on objects that are less than about 50 feet away from us.</a:t>
            </a:r>
            <a:endParaRPr lang="en-US" sz="3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FA60F1-E7C5-4D74-B613-BE8E14C5D2ED}"/>
              </a:ext>
            </a:extLst>
          </p:cNvPr>
          <p:cNvSpPr txBox="1"/>
          <p:nvPr/>
        </p:nvSpPr>
        <p:spPr>
          <a:xfrm>
            <a:off x="2161617" y="194917"/>
            <a:ext cx="45415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Perceiving Depth </a:t>
            </a:r>
          </a:p>
          <a:p>
            <a:r>
              <a:rPr lang="en-US" sz="4000" dirty="0"/>
              <a:t>What do you see?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DE6924-92C9-4DD2-BAE5-11BA53CB5F2F}"/>
              </a:ext>
            </a:extLst>
          </p:cNvPr>
          <p:cNvSpPr txBox="1"/>
          <p:nvPr/>
        </p:nvSpPr>
        <p:spPr>
          <a:xfrm>
            <a:off x="42086" y="3956337"/>
            <a:ext cx="43902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Accommodation:</a:t>
            </a:r>
            <a:r>
              <a:rPr lang="en-US" sz="3200" dirty="0"/>
              <a:t> </a:t>
            </a:r>
          </a:p>
          <a:p>
            <a:r>
              <a:rPr lang="en-US" sz="3200" dirty="0"/>
              <a:t>to help determine depth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41137309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DB7ADBC-26DA-450D-A8BF-E1ACCB466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234" y="1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692FB99-428A-4151-9665-80E56EF03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870" y="1"/>
            <a:ext cx="6069184" cy="2839783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rgbClr val="E34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3C0EDB-60D3-4CEF-8B80-C6D01E08D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00758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306978-A26E-4AC4-9EAA-BD29BD476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24786"/>
            <a:ext cx="5001415" cy="3733214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0C269CE-FB56-4D68-8CFB-1CFD5F350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837" y="500244"/>
            <a:ext cx="6428625" cy="6357756"/>
          </a:xfrm>
          <a:custGeom>
            <a:avLst/>
            <a:gdLst>
              <a:gd name="connsiteX0" fmla="*/ 4279392 w 6428625"/>
              <a:gd name="connsiteY0" fmla="*/ 0 h 6357756"/>
              <a:gd name="connsiteX1" fmla="*/ 6319204 w 6428625"/>
              <a:gd name="connsiteY1" fmla="*/ 516500 h 6357756"/>
              <a:gd name="connsiteX2" fmla="*/ 6428625 w 6428625"/>
              <a:gd name="connsiteY2" fmla="*/ 579415 h 6357756"/>
              <a:gd name="connsiteX3" fmla="*/ 6428625 w 6428625"/>
              <a:gd name="connsiteY3" fmla="*/ 6357756 h 6357756"/>
              <a:gd name="connsiteX4" fmla="*/ 539921 w 6428625"/>
              <a:gd name="connsiteY4" fmla="*/ 6357756 h 6357756"/>
              <a:gd name="connsiteX5" fmla="*/ 516500 w 6428625"/>
              <a:gd name="connsiteY5" fmla="*/ 6319205 h 6357756"/>
              <a:gd name="connsiteX6" fmla="*/ 0 w 6428625"/>
              <a:gd name="connsiteY6" fmla="*/ 4279392 h 6357756"/>
              <a:gd name="connsiteX7" fmla="*/ 4279392 w 6428625"/>
              <a:gd name="connsiteY7" fmla="*/ 0 h 635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8625" h="6357756">
                <a:moveTo>
                  <a:pt x="4279392" y="0"/>
                </a:moveTo>
                <a:cubicBezTo>
                  <a:pt x="5017968" y="0"/>
                  <a:pt x="5712843" y="187105"/>
                  <a:pt x="6319204" y="516500"/>
                </a:cubicBezTo>
                <a:lnTo>
                  <a:pt x="6428625" y="579415"/>
                </a:lnTo>
                <a:lnTo>
                  <a:pt x="6428625" y="6357756"/>
                </a:lnTo>
                <a:lnTo>
                  <a:pt x="539921" y="6357756"/>
                </a:lnTo>
                <a:lnTo>
                  <a:pt x="516500" y="6319205"/>
                </a:lnTo>
                <a:cubicBezTo>
                  <a:pt x="187105" y="5712844"/>
                  <a:pt x="0" y="5017968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6ED7E7F-75F7-4581-A930-C4DEBC2A8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4429" y="664836"/>
            <a:ext cx="6264033" cy="6193164"/>
          </a:xfrm>
          <a:custGeom>
            <a:avLst/>
            <a:gdLst>
              <a:gd name="connsiteX0" fmla="*/ 4114800 w 6264033"/>
              <a:gd name="connsiteY0" fmla="*/ 0 h 6193164"/>
              <a:gd name="connsiteX1" fmla="*/ 6248473 w 6264033"/>
              <a:gd name="connsiteY1" fmla="*/ 595714 h 6193164"/>
              <a:gd name="connsiteX2" fmla="*/ 6264033 w 6264033"/>
              <a:gd name="connsiteY2" fmla="*/ 605689 h 6193164"/>
              <a:gd name="connsiteX3" fmla="*/ 6264033 w 6264033"/>
              <a:gd name="connsiteY3" fmla="*/ 6193164 h 6193164"/>
              <a:gd name="connsiteX4" fmla="*/ 567718 w 6264033"/>
              <a:gd name="connsiteY4" fmla="*/ 6193164 h 6193164"/>
              <a:gd name="connsiteX5" fmla="*/ 496635 w 6264033"/>
              <a:gd name="connsiteY5" fmla="*/ 6076158 h 6193164"/>
              <a:gd name="connsiteX6" fmla="*/ 0 w 6264033"/>
              <a:gd name="connsiteY6" fmla="*/ 4114800 h 6193164"/>
              <a:gd name="connsiteX7" fmla="*/ 4114800 w 6264033"/>
              <a:gd name="connsiteY7" fmla="*/ 0 h 619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64033" h="6193164">
                <a:moveTo>
                  <a:pt x="4114800" y="0"/>
                </a:moveTo>
                <a:cubicBezTo>
                  <a:pt x="4895986" y="0"/>
                  <a:pt x="5626328" y="217689"/>
                  <a:pt x="6248473" y="595714"/>
                </a:cubicBezTo>
                <a:lnTo>
                  <a:pt x="6264033" y="605689"/>
                </a:lnTo>
                <a:lnTo>
                  <a:pt x="6264033" y="6193164"/>
                </a:lnTo>
                <a:lnTo>
                  <a:pt x="567718" y="6193164"/>
                </a:lnTo>
                <a:lnTo>
                  <a:pt x="496635" y="6076158"/>
                </a:lnTo>
                <a:cubicBezTo>
                  <a:pt x="179909" y="5493119"/>
                  <a:pt x="0" y="4824969"/>
                  <a:pt x="0" y="4114800"/>
                </a:cubicBezTo>
                <a:cubicBezTo>
                  <a:pt x="0" y="1842259"/>
                  <a:pt x="1842259" y="0"/>
                  <a:pt x="41148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7B52-F414-4B80-AA98-D1FFF51B9439}"/>
              </a:ext>
            </a:extLst>
          </p:cNvPr>
          <p:cNvSpPr txBox="1"/>
          <p:nvPr/>
        </p:nvSpPr>
        <p:spPr>
          <a:xfrm>
            <a:off x="7258690" y="2801253"/>
            <a:ext cx="4996328" cy="3387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600" b="1" dirty="0"/>
              <a:t>Convergence: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600" dirty="0"/>
              <a:t>The inward turning of our eyes that is required to focus on objects that are less than about 50 feet away from us.</a:t>
            </a:r>
            <a:endParaRPr lang="en-US" sz="3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FA60F1-E7C5-4D74-B613-BE8E14C5D2ED}"/>
              </a:ext>
            </a:extLst>
          </p:cNvPr>
          <p:cNvSpPr txBox="1"/>
          <p:nvPr/>
        </p:nvSpPr>
        <p:spPr>
          <a:xfrm>
            <a:off x="2161617" y="194917"/>
            <a:ext cx="45415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Perceiving Depth </a:t>
            </a:r>
          </a:p>
          <a:p>
            <a:r>
              <a:rPr lang="en-US" sz="4000" dirty="0"/>
              <a:t>What do you see?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DE6924-92C9-4DD2-BAE5-11BA53CB5F2F}"/>
              </a:ext>
            </a:extLst>
          </p:cNvPr>
          <p:cNvSpPr txBox="1"/>
          <p:nvPr/>
        </p:nvSpPr>
        <p:spPr>
          <a:xfrm>
            <a:off x="42086" y="3956337"/>
            <a:ext cx="439029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Monocular depth cues:</a:t>
            </a:r>
          </a:p>
          <a:p>
            <a:r>
              <a:rPr lang="en-US" sz="3200" dirty="0"/>
              <a:t>Depth cues that help us perceive depth using only one eye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2068608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DB7ADBC-26DA-450D-A8BF-E1ACCB466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234" y="1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692FB99-428A-4151-9665-80E56EF03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870" y="1"/>
            <a:ext cx="6069184" cy="2839783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rgbClr val="E34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3C0EDB-60D3-4CEF-8B80-C6D01E08D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00758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306978-A26E-4AC4-9EAA-BD29BD476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24786"/>
            <a:ext cx="5001415" cy="3733214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0C269CE-FB56-4D68-8CFB-1CFD5F350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837" y="500244"/>
            <a:ext cx="6428625" cy="6357756"/>
          </a:xfrm>
          <a:custGeom>
            <a:avLst/>
            <a:gdLst>
              <a:gd name="connsiteX0" fmla="*/ 4279392 w 6428625"/>
              <a:gd name="connsiteY0" fmla="*/ 0 h 6357756"/>
              <a:gd name="connsiteX1" fmla="*/ 6319204 w 6428625"/>
              <a:gd name="connsiteY1" fmla="*/ 516500 h 6357756"/>
              <a:gd name="connsiteX2" fmla="*/ 6428625 w 6428625"/>
              <a:gd name="connsiteY2" fmla="*/ 579415 h 6357756"/>
              <a:gd name="connsiteX3" fmla="*/ 6428625 w 6428625"/>
              <a:gd name="connsiteY3" fmla="*/ 6357756 h 6357756"/>
              <a:gd name="connsiteX4" fmla="*/ 539921 w 6428625"/>
              <a:gd name="connsiteY4" fmla="*/ 6357756 h 6357756"/>
              <a:gd name="connsiteX5" fmla="*/ 516500 w 6428625"/>
              <a:gd name="connsiteY5" fmla="*/ 6319205 h 6357756"/>
              <a:gd name="connsiteX6" fmla="*/ 0 w 6428625"/>
              <a:gd name="connsiteY6" fmla="*/ 4279392 h 6357756"/>
              <a:gd name="connsiteX7" fmla="*/ 4279392 w 6428625"/>
              <a:gd name="connsiteY7" fmla="*/ 0 h 635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8625" h="6357756">
                <a:moveTo>
                  <a:pt x="4279392" y="0"/>
                </a:moveTo>
                <a:cubicBezTo>
                  <a:pt x="5017968" y="0"/>
                  <a:pt x="5712843" y="187105"/>
                  <a:pt x="6319204" y="516500"/>
                </a:cubicBezTo>
                <a:lnTo>
                  <a:pt x="6428625" y="579415"/>
                </a:lnTo>
                <a:lnTo>
                  <a:pt x="6428625" y="6357756"/>
                </a:lnTo>
                <a:lnTo>
                  <a:pt x="539921" y="6357756"/>
                </a:lnTo>
                <a:lnTo>
                  <a:pt x="516500" y="6319205"/>
                </a:lnTo>
                <a:cubicBezTo>
                  <a:pt x="187105" y="5712844"/>
                  <a:pt x="0" y="5017968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6ED7E7F-75F7-4581-A930-C4DEBC2A8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4429" y="664836"/>
            <a:ext cx="6264033" cy="6193164"/>
          </a:xfrm>
          <a:custGeom>
            <a:avLst/>
            <a:gdLst>
              <a:gd name="connsiteX0" fmla="*/ 4114800 w 6264033"/>
              <a:gd name="connsiteY0" fmla="*/ 0 h 6193164"/>
              <a:gd name="connsiteX1" fmla="*/ 6248473 w 6264033"/>
              <a:gd name="connsiteY1" fmla="*/ 595714 h 6193164"/>
              <a:gd name="connsiteX2" fmla="*/ 6264033 w 6264033"/>
              <a:gd name="connsiteY2" fmla="*/ 605689 h 6193164"/>
              <a:gd name="connsiteX3" fmla="*/ 6264033 w 6264033"/>
              <a:gd name="connsiteY3" fmla="*/ 6193164 h 6193164"/>
              <a:gd name="connsiteX4" fmla="*/ 567718 w 6264033"/>
              <a:gd name="connsiteY4" fmla="*/ 6193164 h 6193164"/>
              <a:gd name="connsiteX5" fmla="*/ 496635 w 6264033"/>
              <a:gd name="connsiteY5" fmla="*/ 6076158 h 6193164"/>
              <a:gd name="connsiteX6" fmla="*/ 0 w 6264033"/>
              <a:gd name="connsiteY6" fmla="*/ 4114800 h 6193164"/>
              <a:gd name="connsiteX7" fmla="*/ 4114800 w 6264033"/>
              <a:gd name="connsiteY7" fmla="*/ 0 h 619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64033" h="6193164">
                <a:moveTo>
                  <a:pt x="4114800" y="0"/>
                </a:moveTo>
                <a:cubicBezTo>
                  <a:pt x="4895986" y="0"/>
                  <a:pt x="5626328" y="217689"/>
                  <a:pt x="6248473" y="595714"/>
                </a:cubicBezTo>
                <a:lnTo>
                  <a:pt x="6264033" y="605689"/>
                </a:lnTo>
                <a:lnTo>
                  <a:pt x="6264033" y="6193164"/>
                </a:lnTo>
                <a:lnTo>
                  <a:pt x="567718" y="6193164"/>
                </a:lnTo>
                <a:lnTo>
                  <a:pt x="496635" y="6076158"/>
                </a:lnTo>
                <a:cubicBezTo>
                  <a:pt x="179909" y="5493119"/>
                  <a:pt x="0" y="4824969"/>
                  <a:pt x="0" y="4114800"/>
                </a:cubicBezTo>
                <a:cubicBezTo>
                  <a:pt x="0" y="1842259"/>
                  <a:pt x="1842259" y="0"/>
                  <a:pt x="41148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7B52-F414-4B80-AA98-D1FFF51B9439}"/>
              </a:ext>
            </a:extLst>
          </p:cNvPr>
          <p:cNvSpPr txBox="1"/>
          <p:nvPr/>
        </p:nvSpPr>
        <p:spPr>
          <a:xfrm>
            <a:off x="7258690" y="2801253"/>
            <a:ext cx="4996328" cy="3387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FA60F1-E7C5-4D74-B613-BE8E14C5D2ED}"/>
              </a:ext>
            </a:extLst>
          </p:cNvPr>
          <p:cNvSpPr txBox="1"/>
          <p:nvPr/>
        </p:nvSpPr>
        <p:spPr>
          <a:xfrm>
            <a:off x="2161617" y="194917"/>
            <a:ext cx="45415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Perceiving Motion </a:t>
            </a:r>
          </a:p>
          <a:p>
            <a:r>
              <a:rPr lang="en-US" sz="4000" dirty="0"/>
              <a:t>What do you see?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DE6924-92C9-4DD2-BAE5-11BA53CB5F2F}"/>
              </a:ext>
            </a:extLst>
          </p:cNvPr>
          <p:cNvSpPr txBox="1"/>
          <p:nvPr/>
        </p:nvSpPr>
        <p:spPr>
          <a:xfrm>
            <a:off x="42086" y="3616095"/>
            <a:ext cx="43902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Beta Effect </a:t>
            </a:r>
          </a:p>
          <a:p>
            <a:r>
              <a:rPr lang="en-US" sz="3200" dirty="0"/>
              <a:t>The perception of motion that occurs when different images are presented next to each other in succession. </a:t>
            </a:r>
            <a:endParaRPr lang="en-US" sz="30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3EEAB8-BF73-499E-A767-6AE61F4D6D81}"/>
              </a:ext>
            </a:extLst>
          </p:cNvPr>
          <p:cNvSpPr txBox="1"/>
          <p:nvPr/>
        </p:nvSpPr>
        <p:spPr>
          <a:xfrm>
            <a:off x="6420884" y="2649298"/>
            <a:ext cx="6183630" cy="340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/>
              <a:t>Phi Phenomenon: </a:t>
            </a:r>
          </a:p>
          <a:p>
            <a:r>
              <a:rPr lang="en-US" sz="3500" dirty="0"/>
              <a:t>To perceive a sensation of motion caused by the appearance and disappearance of objects that are near each other.</a:t>
            </a:r>
          </a:p>
        </p:txBody>
      </p:sp>
    </p:spTree>
    <p:extLst>
      <p:ext uri="{BB962C8B-B14F-4D97-AF65-F5344CB8AC3E}">
        <p14:creationId xmlns:p14="http://schemas.microsoft.com/office/powerpoint/2010/main" val="9485039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DB7ADBC-26DA-450D-A8BF-E1ACCB466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234" y="1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692FB99-428A-4151-9665-80E56EF03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870" y="1"/>
            <a:ext cx="6069184" cy="2839783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rgbClr val="E34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3C0EDB-60D3-4CEF-8B80-C6D01E08D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00758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306978-A26E-4AC4-9EAA-BD29BD476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24786"/>
            <a:ext cx="5001415" cy="3733214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0C269CE-FB56-4D68-8CFB-1CFD5F350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837" y="500244"/>
            <a:ext cx="6428625" cy="6357756"/>
          </a:xfrm>
          <a:custGeom>
            <a:avLst/>
            <a:gdLst>
              <a:gd name="connsiteX0" fmla="*/ 4279392 w 6428625"/>
              <a:gd name="connsiteY0" fmla="*/ 0 h 6357756"/>
              <a:gd name="connsiteX1" fmla="*/ 6319204 w 6428625"/>
              <a:gd name="connsiteY1" fmla="*/ 516500 h 6357756"/>
              <a:gd name="connsiteX2" fmla="*/ 6428625 w 6428625"/>
              <a:gd name="connsiteY2" fmla="*/ 579415 h 6357756"/>
              <a:gd name="connsiteX3" fmla="*/ 6428625 w 6428625"/>
              <a:gd name="connsiteY3" fmla="*/ 6357756 h 6357756"/>
              <a:gd name="connsiteX4" fmla="*/ 539921 w 6428625"/>
              <a:gd name="connsiteY4" fmla="*/ 6357756 h 6357756"/>
              <a:gd name="connsiteX5" fmla="*/ 516500 w 6428625"/>
              <a:gd name="connsiteY5" fmla="*/ 6319205 h 6357756"/>
              <a:gd name="connsiteX6" fmla="*/ 0 w 6428625"/>
              <a:gd name="connsiteY6" fmla="*/ 4279392 h 6357756"/>
              <a:gd name="connsiteX7" fmla="*/ 4279392 w 6428625"/>
              <a:gd name="connsiteY7" fmla="*/ 0 h 635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8625" h="6357756">
                <a:moveTo>
                  <a:pt x="4279392" y="0"/>
                </a:moveTo>
                <a:cubicBezTo>
                  <a:pt x="5017968" y="0"/>
                  <a:pt x="5712843" y="187105"/>
                  <a:pt x="6319204" y="516500"/>
                </a:cubicBezTo>
                <a:lnTo>
                  <a:pt x="6428625" y="579415"/>
                </a:lnTo>
                <a:lnTo>
                  <a:pt x="6428625" y="6357756"/>
                </a:lnTo>
                <a:lnTo>
                  <a:pt x="539921" y="6357756"/>
                </a:lnTo>
                <a:lnTo>
                  <a:pt x="516500" y="6319205"/>
                </a:lnTo>
                <a:cubicBezTo>
                  <a:pt x="187105" y="5712844"/>
                  <a:pt x="0" y="5017968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6ED7E7F-75F7-4581-A930-C4DEBC2A8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4429" y="664836"/>
            <a:ext cx="6264033" cy="6193164"/>
          </a:xfrm>
          <a:custGeom>
            <a:avLst/>
            <a:gdLst>
              <a:gd name="connsiteX0" fmla="*/ 4114800 w 6264033"/>
              <a:gd name="connsiteY0" fmla="*/ 0 h 6193164"/>
              <a:gd name="connsiteX1" fmla="*/ 6248473 w 6264033"/>
              <a:gd name="connsiteY1" fmla="*/ 595714 h 6193164"/>
              <a:gd name="connsiteX2" fmla="*/ 6264033 w 6264033"/>
              <a:gd name="connsiteY2" fmla="*/ 605689 h 6193164"/>
              <a:gd name="connsiteX3" fmla="*/ 6264033 w 6264033"/>
              <a:gd name="connsiteY3" fmla="*/ 6193164 h 6193164"/>
              <a:gd name="connsiteX4" fmla="*/ 567718 w 6264033"/>
              <a:gd name="connsiteY4" fmla="*/ 6193164 h 6193164"/>
              <a:gd name="connsiteX5" fmla="*/ 496635 w 6264033"/>
              <a:gd name="connsiteY5" fmla="*/ 6076158 h 6193164"/>
              <a:gd name="connsiteX6" fmla="*/ 0 w 6264033"/>
              <a:gd name="connsiteY6" fmla="*/ 4114800 h 6193164"/>
              <a:gd name="connsiteX7" fmla="*/ 4114800 w 6264033"/>
              <a:gd name="connsiteY7" fmla="*/ 0 h 619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64033" h="6193164">
                <a:moveTo>
                  <a:pt x="4114800" y="0"/>
                </a:moveTo>
                <a:cubicBezTo>
                  <a:pt x="4895986" y="0"/>
                  <a:pt x="5626328" y="217689"/>
                  <a:pt x="6248473" y="595714"/>
                </a:cubicBezTo>
                <a:lnTo>
                  <a:pt x="6264033" y="605689"/>
                </a:lnTo>
                <a:lnTo>
                  <a:pt x="6264033" y="6193164"/>
                </a:lnTo>
                <a:lnTo>
                  <a:pt x="567718" y="6193164"/>
                </a:lnTo>
                <a:lnTo>
                  <a:pt x="496635" y="6076158"/>
                </a:lnTo>
                <a:cubicBezTo>
                  <a:pt x="179909" y="5493119"/>
                  <a:pt x="0" y="4824969"/>
                  <a:pt x="0" y="4114800"/>
                </a:cubicBezTo>
                <a:cubicBezTo>
                  <a:pt x="0" y="1842259"/>
                  <a:pt x="1842259" y="0"/>
                  <a:pt x="41148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7B52-F414-4B80-AA98-D1FFF51B9439}"/>
              </a:ext>
            </a:extLst>
          </p:cNvPr>
          <p:cNvSpPr txBox="1"/>
          <p:nvPr/>
        </p:nvSpPr>
        <p:spPr>
          <a:xfrm>
            <a:off x="6458031" y="3879062"/>
            <a:ext cx="4996328" cy="17787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sz="50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378F21-E80F-4FAD-BE3C-84EBD2B4CFBA}"/>
              </a:ext>
            </a:extLst>
          </p:cNvPr>
          <p:cNvSpPr txBox="1"/>
          <p:nvPr/>
        </p:nvSpPr>
        <p:spPr>
          <a:xfrm>
            <a:off x="2094222" y="172261"/>
            <a:ext cx="38404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6000" dirty="0"/>
              <a:t>Sensing &amp; Perceiving: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473201-673D-4C86-A7D8-7A7B105A0281}"/>
              </a:ext>
            </a:extLst>
          </p:cNvPr>
          <p:cNvSpPr txBox="1"/>
          <p:nvPr/>
        </p:nvSpPr>
        <p:spPr>
          <a:xfrm>
            <a:off x="386859" y="3767215"/>
            <a:ext cx="33947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Sensation:</a:t>
            </a:r>
          </a:p>
          <a:p>
            <a:r>
              <a:rPr lang="en-US" sz="3500" dirty="0"/>
              <a:t>Awareness resulting from the stimulation of a sense organ</a:t>
            </a:r>
            <a:endParaRPr lang="en-US" sz="35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35C35F-F9F0-4135-B88D-3576C9373737}"/>
              </a:ext>
            </a:extLst>
          </p:cNvPr>
          <p:cNvSpPr txBox="1"/>
          <p:nvPr/>
        </p:nvSpPr>
        <p:spPr>
          <a:xfrm>
            <a:off x="7258690" y="2130021"/>
            <a:ext cx="41956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Perception:</a:t>
            </a:r>
          </a:p>
          <a:p>
            <a:r>
              <a:rPr lang="en-US" sz="4000" dirty="0"/>
              <a:t>The organization and interpretation of sensations.</a:t>
            </a:r>
          </a:p>
        </p:txBody>
      </p:sp>
    </p:spTree>
    <p:extLst>
      <p:ext uri="{BB962C8B-B14F-4D97-AF65-F5344CB8AC3E}">
        <p14:creationId xmlns:p14="http://schemas.microsoft.com/office/powerpoint/2010/main" val="11421829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DB7ADBC-26DA-450D-A8BF-E1ACCB466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234" y="1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692FB99-428A-4151-9665-80E56EF03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870" y="1"/>
            <a:ext cx="6069184" cy="2839783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rgbClr val="E34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3C0EDB-60D3-4CEF-8B80-C6D01E08D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00758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306978-A26E-4AC4-9EAA-BD29BD476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24786"/>
            <a:ext cx="5001415" cy="3733214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0C269CE-FB56-4D68-8CFB-1CFD5F350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837" y="500244"/>
            <a:ext cx="6428625" cy="6357756"/>
          </a:xfrm>
          <a:custGeom>
            <a:avLst/>
            <a:gdLst>
              <a:gd name="connsiteX0" fmla="*/ 4279392 w 6428625"/>
              <a:gd name="connsiteY0" fmla="*/ 0 h 6357756"/>
              <a:gd name="connsiteX1" fmla="*/ 6319204 w 6428625"/>
              <a:gd name="connsiteY1" fmla="*/ 516500 h 6357756"/>
              <a:gd name="connsiteX2" fmla="*/ 6428625 w 6428625"/>
              <a:gd name="connsiteY2" fmla="*/ 579415 h 6357756"/>
              <a:gd name="connsiteX3" fmla="*/ 6428625 w 6428625"/>
              <a:gd name="connsiteY3" fmla="*/ 6357756 h 6357756"/>
              <a:gd name="connsiteX4" fmla="*/ 539921 w 6428625"/>
              <a:gd name="connsiteY4" fmla="*/ 6357756 h 6357756"/>
              <a:gd name="connsiteX5" fmla="*/ 516500 w 6428625"/>
              <a:gd name="connsiteY5" fmla="*/ 6319205 h 6357756"/>
              <a:gd name="connsiteX6" fmla="*/ 0 w 6428625"/>
              <a:gd name="connsiteY6" fmla="*/ 4279392 h 6357756"/>
              <a:gd name="connsiteX7" fmla="*/ 4279392 w 6428625"/>
              <a:gd name="connsiteY7" fmla="*/ 0 h 635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8625" h="6357756">
                <a:moveTo>
                  <a:pt x="4279392" y="0"/>
                </a:moveTo>
                <a:cubicBezTo>
                  <a:pt x="5017968" y="0"/>
                  <a:pt x="5712843" y="187105"/>
                  <a:pt x="6319204" y="516500"/>
                </a:cubicBezTo>
                <a:lnTo>
                  <a:pt x="6428625" y="579415"/>
                </a:lnTo>
                <a:lnTo>
                  <a:pt x="6428625" y="6357756"/>
                </a:lnTo>
                <a:lnTo>
                  <a:pt x="539921" y="6357756"/>
                </a:lnTo>
                <a:lnTo>
                  <a:pt x="516500" y="6319205"/>
                </a:lnTo>
                <a:cubicBezTo>
                  <a:pt x="187105" y="5712844"/>
                  <a:pt x="0" y="5017968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6ED7E7F-75F7-4581-A930-C4DEBC2A8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4429" y="664836"/>
            <a:ext cx="6264033" cy="6193164"/>
          </a:xfrm>
          <a:custGeom>
            <a:avLst/>
            <a:gdLst>
              <a:gd name="connsiteX0" fmla="*/ 4114800 w 6264033"/>
              <a:gd name="connsiteY0" fmla="*/ 0 h 6193164"/>
              <a:gd name="connsiteX1" fmla="*/ 6248473 w 6264033"/>
              <a:gd name="connsiteY1" fmla="*/ 595714 h 6193164"/>
              <a:gd name="connsiteX2" fmla="*/ 6264033 w 6264033"/>
              <a:gd name="connsiteY2" fmla="*/ 605689 h 6193164"/>
              <a:gd name="connsiteX3" fmla="*/ 6264033 w 6264033"/>
              <a:gd name="connsiteY3" fmla="*/ 6193164 h 6193164"/>
              <a:gd name="connsiteX4" fmla="*/ 567718 w 6264033"/>
              <a:gd name="connsiteY4" fmla="*/ 6193164 h 6193164"/>
              <a:gd name="connsiteX5" fmla="*/ 496635 w 6264033"/>
              <a:gd name="connsiteY5" fmla="*/ 6076158 h 6193164"/>
              <a:gd name="connsiteX6" fmla="*/ 0 w 6264033"/>
              <a:gd name="connsiteY6" fmla="*/ 4114800 h 6193164"/>
              <a:gd name="connsiteX7" fmla="*/ 4114800 w 6264033"/>
              <a:gd name="connsiteY7" fmla="*/ 0 h 619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64033" h="6193164">
                <a:moveTo>
                  <a:pt x="4114800" y="0"/>
                </a:moveTo>
                <a:cubicBezTo>
                  <a:pt x="4895986" y="0"/>
                  <a:pt x="5626328" y="217689"/>
                  <a:pt x="6248473" y="595714"/>
                </a:cubicBezTo>
                <a:lnTo>
                  <a:pt x="6264033" y="605689"/>
                </a:lnTo>
                <a:lnTo>
                  <a:pt x="6264033" y="6193164"/>
                </a:lnTo>
                <a:lnTo>
                  <a:pt x="567718" y="6193164"/>
                </a:lnTo>
                <a:lnTo>
                  <a:pt x="496635" y="6076158"/>
                </a:lnTo>
                <a:cubicBezTo>
                  <a:pt x="179909" y="5493119"/>
                  <a:pt x="0" y="4824969"/>
                  <a:pt x="0" y="4114800"/>
                </a:cubicBezTo>
                <a:cubicBezTo>
                  <a:pt x="0" y="1842259"/>
                  <a:pt x="1842259" y="0"/>
                  <a:pt x="41148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7B52-F414-4B80-AA98-D1FFF51B9439}"/>
              </a:ext>
            </a:extLst>
          </p:cNvPr>
          <p:cNvSpPr txBox="1"/>
          <p:nvPr/>
        </p:nvSpPr>
        <p:spPr>
          <a:xfrm>
            <a:off x="6458031" y="3879062"/>
            <a:ext cx="4996328" cy="17787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sz="50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378F21-E80F-4FAD-BE3C-84EBD2B4CFBA}"/>
              </a:ext>
            </a:extLst>
          </p:cNvPr>
          <p:cNvSpPr txBox="1"/>
          <p:nvPr/>
        </p:nvSpPr>
        <p:spPr>
          <a:xfrm>
            <a:off x="2094222" y="172261"/>
            <a:ext cx="38404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6000" dirty="0"/>
              <a:t>Sensing &amp; Perceiving: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473201-673D-4C86-A7D8-7A7B105A0281}"/>
              </a:ext>
            </a:extLst>
          </p:cNvPr>
          <p:cNvSpPr txBox="1"/>
          <p:nvPr/>
        </p:nvSpPr>
        <p:spPr>
          <a:xfrm>
            <a:off x="396867" y="3503905"/>
            <a:ext cx="339471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Psychophysics:</a:t>
            </a:r>
            <a:r>
              <a:rPr lang="en-US" sz="4000" dirty="0"/>
              <a:t> </a:t>
            </a:r>
            <a:r>
              <a:rPr lang="en-US" sz="3000" dirty="0"/>
              <a:t>The study of the effects of physical stimuli on sensory perceptions and mental states.</a:t>
            </a:r>
            <a:endParaRPr lang="en-US" sz="3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35C35F-F9F0-4135-B88D-3576C9373737}"/>
              </a:ext>
            </a:extLst>
          </p:cNvPr>
          <p:cNvSpPr txBox="1"/>
          <p:nvPr/>
        </p:nvSpPr>
        <p:spPr>
          <a:xfrm>
            <a:off x="6949440" y="2450061"/>
            <a:ext cx="450491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Absolute Threshold of a Sensation:</a:t>
            </a:r>
          </a:p>
          <a:p>
            <a:r>
              <a:rPr lang="en-US" sz="3500" dirty="0"/>
              <a:t>The intensity of a stimulus that allows an organism to just barely detect it. </a:t>
            </a:r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31151713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378F21-E80F-4FAD-BE3C-84EBD2B4CFBA}"/>
              </a:ext>
            </a:extLst>
          </p:cNvPr>
          <p:cNvSpPr txBox="1"/>
          <p:nvPr/>
        </p:nvSpPr>
        <p:spPr>
          <a:xfrm>
            <a:off x="630936" y="639520"/>
            <a:ext cx="3429000" cy="17190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Sensing &amp; Perceiving: </a:t>
            </a:r>
          </a:p>
        </p:txBody>
      </p:sp>
      <p:sp>
        <p:nvSpPr>
          <p:cNvPr id="28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473201-673D-4C86-A7D8-7A7B105A0281}"/>
              </a:ext>
            </a:extLst>
          </p:cNvPr>
          <p:cNvSpPr txBox="1"/>
          <p:nvPr/>
        </p:nvSpPr>
        <p:spPr>
          <a:xfrm>
            <a:off x="240857" y="3124200"/>
            <a:ext cx="4059936" cy="18135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b="1" dirty="0"/>
              <a:t>Signal detection analysis: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200" dirty="0"/>
              <a:t>A technique used to determine the ability of the perceiver to separate true signals from background noise.</a:t>
            </a:r>
            <a:endParaRPr lang="en-US" sz="2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33E2AA-AA88-4C36-8C06-089526D97B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650253"/>
            <a:ext cx="6903720" cy="555749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17F7B52-F414-4B80-AA98-D1FFF51B9439}"/>
              </a:ext>
            </a:extLst>
          </p:cNvPr>
          <p:cNvSpPr txBox="1"/>
          <p:nvPr/>
        </p:nvSpPr>
        <p:spPr>
          <a:xfrm>
            <a:off x="6458031" y="3879062"/>
            <a:ext cx="4996328" cy="17787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sz="50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1122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378F21-E80F-4FAD-BE3C-84EBD2B4CFBA}"/>
              </a:ext>
            </a:extLst>
          </p:cNvPr>
          <p:cNvSpPr txBox="1"/>
          <p:nvPr/>
        </p:nvSpPr>
        <p:spPr>
          <a:xfrm>
            <a:off x="630936" y="639520"/>
            <a:ext cx="3429000" cy="17190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Sensing &amp; Perceiving: </a:t>
            </a:r>
          </a:p>
        </p:txBody>
      </p:sp>
      <p:sp>
        <p:nvSpPr>
          <p:cNvPr id="28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473201-673D-4C86-A7D8-7A7B105A0281}"/>
              </a:ext>
            </a:extLst>
          </p:cNvPr>
          <p:cNvSpPr txBox="1"/>
          <p:nvPr/>
        </p:nvSpPr>
        <p:spPr>
          <a:xfrm>
            <a:off x="240857" y="2807208"/>
            <a:ext cx="4059936" cy="18135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/>
              <a:t>Sensitivity: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The true ability of the individual to detect the presence or absence of signals.</a:t>
            </a:r>
            <a:endParaRPr lang="en-US" sz="25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33E2AA-AA88-4C36-8C06-089526D97B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650253"/>
            <a:ext cx="6903720" cy="555749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17F7B52-F414-4B80-AA98-D1FFF51B9439}"/>
              </a:ext>
            </a:extLst>
          </p:cNvPr>
          <p:cNvSpPr txBox="1"/>
          <p:nvPr/>
        </p:nvSpPr>
        <p:spPr>
          <a:xfrm>
            <a:off x="6458031" y="3879062"/>
            <a:ext cx="4996328" cy="17787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sz="50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72DCCE-1BBB-4B4B-AC9D-580337518B47}"/>
              </a:ext>
            </a:extLst>
          </p:cNvPr>
          <p:cNvSpPr txBox="1"/>
          <p:nvPr/>
        </p:nvSpPr>
        <p:spPr>
          <a:xfrm>
            <a:off x="240857" y="4659695"/>
            <a:ext cx="381907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/>
              <a:t>Response Bias:</a:t>
            </a:r>
          </a:p>
          <a:p>
            <a:r>
              <a:rPr lang="en-US" sz="2500" dirty="0"/>
              <a:t>A behavioral tendency to respond “yes” to the trials, which is independent of sensitivity. </a:t>
            </a:r>
          </a:p>
        </p:txBody>
      </p:sp>
    </p:spTree>
    <p:extLst>
      <p:ext uri="{BB962C8B-B14F-4D97-AF65-F5344CB8AC3E}">
        <p14:creationId xmlns:p14="http://schemas.microsoft.com/office/powerpoint/2010/main" val="956510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378F21-E80F-4FAD-BE3C-84EBD2B4CFBA}"/>
              </a:ext>
            </a:extLst>
          </p:cNvPr>
          <p:cNvSpPr txBox="1"/>
          <p:nvPr/>
        </p:nvSpPr>
        <p:spPr>
          <a:xfrm>
            <a:off x="630936" y="646964"/>
            <a:ext cx="3429000" cy="17190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Sensing &amp; Perceiving: </a:t>
            </a:r>
          </a:p>
        </p:txBody>
      </p:sp>
      <p:sp>
        <p:nvSpPr>
          <p:cNvPr id="28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473201-673D-4C86-A7D8-7A7B105A0281}"/>
              </a:ext>
            </a:extLst>
          </p:cNvPr>
          <p:cNvSpPr txBox="1"/>
          <p:nvPr/>
        </p:nvSpPr>
        <p:spPr>
          <a:xfrm>
            <a:off x="240857" y="2807208"/>
            <a:ext cx="4059936" cy="18135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5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7B52-F414-4B80-AA98-D1FFF51B9439}"/>
              </a:ext>
            </a:extLst>
          </p:cNvPr>
          <p:cNvSpPr txBox="1"/>
          <p:nvPr/>
        </p:nvSpPr>
        <p:spPr>
          <a:xfrm>
            <a:off x="6458031" y="3879062"/>
            <a:ext cx="4996328" cy="17787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sz="50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72DCCE-1BBB-4B4B-AC9D-580337518B47}"/>
              </a:ext>
            </a:extLst>
          </p:cNvPr>
          <p:cNvSpPr txBox="1"/>
          <p:nvPr/>
        </p:nvSpPr>
        <p:spPr>
          <a:xfrm>
            <a:off x="6458031" y="4163258"/>
            <a:ext cx="381907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(Ernst) Weber’s law: </a:t>
            </a:r>
          </a:p>
          <a:p>
            <a:r>
              <a:rPr lang="en-US" sz="2800" dirty="0"/>
              <a:t>the just noticeable difference of a stimulus is a constant proportion of the original intensity of the stimulus</a:t>
            </a:r>
            <a:endParaRPr lang="en-US" sz="25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A6FF47-769E-45FE-9063-67E86D907AA2}"/>
              </a:ext>
            </a:extLst>
          </p:cNvPr>
          <p:cNvSpPr txBox="1"/>
          <p:nvPr/>
        </p:nvSpPr>
        <p:spPr>
          <a:xfrm>
            <a:off x="240857" y="2814346"/>
            <a:ext cx="609790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b="1" dirty="0"/>
              <a:t>Difference Threshold/</a:t>
            </a:r>
            <a:r>
              <a:rPr lang="en-US" sz="3000" dirty="0"/>
              <a:t> </a:t>
            </a:r>
          </a:p>
          <a:p>
            <a:r>
              <a:rPr lang="en-US" sz="3000" b="1" dirty="0"/>
              <a:t>Just Noticeable Difference </a:t>
            </a:r>
          </a:p>
          <a:p>
            <a:r>
              <a:rPr lang="en-US" sz="2500" b="1" dirty="0"/>
              <a:t>[JND]: </a:t>
            </a:r>
          </a:p>
          <a:p>
            <a:r>
              <a:rPr lang="en-US" sz="2500" dirty="0"/>
              <a:t>The change in a stimulus that </a:t>
            </a:r>
          </a:p>
          <a:p>
            <a:r>
              <a:rPr lang="en-US" sz="2500" dirty="0"/>
              <a:t>can just barely be detected by </a:t>
            </a:r>
          </a:p>
          <a:p>
            <a:r>
              <a:rPr lang="en-US" sz="2500" dirty="0"/>
              <a:t>the organism.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969BE0F-6F39-489F-97CD-C9C3FD87B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9618" y="365993"/>
            <a:ext cx="3217197" cy="361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090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DB7ADBC-26DA-450D-A8BF-E1ACCB466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234" y="1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692FB99-428A-4151-9665-80E56EF03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870" y="1"/>
            <a:ext cx="6069184" cy="2839783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rgbClr val="E34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3C0EDB-60D3-4CEF-8B80-C6D01E08D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00758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306978-A26E-4AC4-9EAA-BD29BD476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24786"/>
            <a:ext cx="5001415" cy="3733214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0C269CE-FB56-4D68-8CFB-1CFD5F350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837" y="500244"/>
            <a:ext cx="6428625" cy="6357756"/>
          </a:xfrm>
          <a:custGeom>
            <a:avLst/>
            <a:gdLst>
              <a:gd name="connsiteX0" fmla="*/ 4279392 w 6428625"/>
              <a:gd name="connsiteY0" fmla="*/ 0 h 6357756"/>
              <a:gd name="connsiteX1" fmla="*/ 6319204 w 6428625"/>
              <a:gd name="connsiteY1" fmla="*/ 516500 h 6357756"/>
              <a:gd name="connsiteX2" fmla="*/ 6428625 w 6428625"/>
              <a:gd name="connsiteY2" fmla="*/ 579415 h 6357756"/>
              <a:gd name="connsiteX3" fmla="*/ 6428625 w 6428625"/>
              <a:gd name="connsiteY3" fmla="*/ 6357756 h 6357756"/>
              <a:gd name="connsiteX4" fmla="*/ 539921 w 6428625"/>
              <a:gd name="connsiteY4" fmla="*/ 6357756 h 6357756"/>
              <a:gd name="connsiteX5" fmla="*/ 516500 w 6428625"/>
              <a:gd name="connsiteY5" fmla="*/ 6319205 h 6357756"/>
              <a:gd name="connsiteX6" fmla="*/ 0 w 6428625"/>
              <a:gd name="connsiteY6" fmla="*/ 4279392 h 6357756"/>
              <a:gd name="connsiteX7" fmla="*/ 4279392 w 6428625"/>
              <a:gd name="connsiteY7" fmla="*/ 0 h 635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8625" h="6357756">
                <a:moveTo>
                  <a:pt x="4279392" y="0"/>
                </a:moveTo>
                <a:cubicBezTo>
                  <a:pt x="5017968" y="0"/>
                  <a:pt x="5712843" y="187105"/>
                  <a:pt x="6319204" y="516500"/>
                </a:cubicBezTo>
                <a:lnTo>
                  <a:pt x="6428625" y="579415"/>
                </a:lnTo>
                <a:lnTo>
                  <a:pt x="6428625" y="6357756"/>
                </a:lnTo>
                <a:lnTo>
                  <a:pt x="539921" y="6357756"/>
                </a:lnTo>
                <a:lnTo>
                  <a:pt x="516500" y="6319205"/>
                </a:lnTo>
                <a:cubicBezTo>
                  <a:pt x="187105" y="5712844"/>
                  <a:pt x="0" y="5017968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6ED7E7F-75F7-4581-A930-C4DEBC2A8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4429" y="664836"/>
            <a:ext cx="6264033" cy="6193164"/>
          </a:xfrm>
          <a:custGeom>
            <a:avLst/>
            <a:gdLst>
              <a:gd name="connsiteX0" fmla="*/ 4114800 w 6264033"/>
              <a:gd name="connsiteY0" fmla="*/ 0 h 6193164"/>
              <a:gd name="connsiteX1" fmla="*/ 6248473 w 6264033"/>
              <a:gd name="connsiteY1" fmla="*/ 595714 h 6193164"/>
              <a:gd name="connsiteX2" fmla="*/ 6264033 w 6264033"/>
              <a:gd name="connsiteY2" fmla="*/ 605689 h 6193164"/>
              <a:gd name="connsiteX3" fmla="*/ 6264033 w 6264033"/>
              <a:gd name="connsiteY3" fmla="*/ 6193164 h 6193164"/>
              <a:gd name="connsiteX4" fmla="*/ 567718 w 6264033"/>
              <a:gd name="connsiteY4" fmla="*/ 6193164 h 6193164"/>
              <a:gd name="connsiteX5" fmla="*/ 496635 w 6264033"/>
              <a:gd name="connsiteY5" fmla="*/ 6076158 h 6193164"/>
              <a:gd name="connsiteX6" fmla="*/ 0 w 6264033"/>
              <a:gd name="connsiteY6" fmla="*/ 4114800 h 6193164"/>
              <a:gd name="connsiteX7" fmla="*/ 4114800 w 6264033"/>
              <a:gd name="connsiteY7" fmla="*/ 0 h 619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64033" h="6193164">
                <a:moveTo>
                  <a:pt x="4114800" y="0"/>
                </a:moveTo>
                <a:cubicBezTo>
                  <a:pt x="4895986" y="0"/>
                  <a:pt x="5626328" y="217689"/>
                  <a:pt x="6248473" y="595714"/>
                </a:cubicBezTo>
                <a:lnTo>
                  <a:pt x="6264033" y="605689"/>
                </a:lnTo>
                <a:lnTo>
                  <a:pt x="6264033" y="6193164"/>
                </a:lnTo>
                <a:lnTo>
                  <a:pt x="567718" y="6193164"/>
                </a:lnTo>
                <a:lnTo>
                  <a:pt x="496635" y="6076158"/>
                </a:lnTo>
                <a:cubicBezTo>
                  <a:pt x="179909" y="5493119"/>
                  <a:pt x="0" y="4824969"/>
                  <a:pt x="0" y="4114800"/>
                </a:cubicBezTo>
                <a:cubicBezTo>
                  <a:pt x="0" y="1842259"/>
                  <a:pt x="1842259" y="0"/>
                  <a:pt x="41148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7B52-F414-4B80-AA98-D1FFF51B9439}"/>
              </a:ext>
            </a:extLst>
          </p:cNvPr>
          <p:cNvSpPr txBox="1"/>
          <p:nvPr/>
        </p:nvSpPr>
        <p:spPr>
          <a:xfrm>
            <a:off x="-561826" y="3376890"/>
            <a:ext cx="4996328" cy="19730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4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Gestalt: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3500" dirty="0">
                <a:solidFill>
                  <a:srgbClr val="FFFFFF"/>
                </a:solidFill>
              </a:rPr>
              <a:t>A meaningful 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3500" dirty="0">
                <a:solidFill>
                  <a:srgbClr val="FFFFFF"/>
                </a:solidFill>
              </a:rPr>
              <a:t>     organized whole</a:t>
            </a:r>
            <a:r>
              <a:rPr lang="en-US" sz="35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DF565A-B9CF-4E65-80BB-CE899047CD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960" y="147517"/>
            <a:ext cx="2245512" cy="225299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7C3F204-3F41-4924-AA6D-0727575F8557}"/>
              </a:ext>
            </a:extLst>
          </p:cNvPr>
          <p:cNvSpPr txBox="1"/>
          <p:nvPr/>
        </p:nvSpPr>
        <p:spPr>
          <a:xfrm>
            <a:off x="7664055" y="1273415"/>
            <a:ext cx="43835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/>
              <a:t>Theorists: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Max Wertheimer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Wolfgang Köhler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Kurt </a:t>
            </a:r>
            <a:r>
              <a:rPr lang="en-US" sz="3000" dirty="0" err="1"/>
              <a:t>Koffka</a:t>
            </a:r>
            <a:endParaRPr lang="en-US" sz="3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2F265B-9433-4B9E-8685-CABA1E855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4107" y="3340027"/>
            <a:ext cx="5540724" cy="31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5752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DB7ADBC-26DA-450D-A8BF-E1ACCB466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234" y="1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692FB99-428A-4151-9665-80E56EF03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870" y="1"/>
            <a:ext cx="6069184" cy="2839783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rgbClr val="E34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3C0EDB-60D3-4CEF-8B80-C6D01E08D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00758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306978-A26E-4AC4-9EAA-BD29BD476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24786"/>
            <a:ext cx="5001415" cy="3733214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0C269CE-FB56-4D68-8CFB-1CFD5F350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837" y="500244"/>
            <a:ext cx="6428625" cy="6357756"/>
          </a:xfrm>
          <a:custGeom>
            <a:avLst/>
            <a:gdLst>
              <a:gd name="connsiteX0" fmla="*/ 4279392 w 6428625"/>
              <a:gd name="connsiteY0" fmla="*/ 0 h 6357756"/>
              <a:gd name="connsiteX1" fmla="*/ 6319204 w 6428625"/>
              <a:gd name="connsiteY1" fmla="*/ 516500 h 6357756"/>
              <a:gd name="connsiteX2" fmla="*/ 6428625 w 6428625"/>
              <a:gd name="connsiteY2" fmla="*/ 579415 h 6357756"/>
              <a:gd name="connsiteX3" fmla="*/ 6428625 w 6428625"/>
              <a:gd name="connsiteY3" fmla="*/ 6357756 h 6357756"/>
              <a:gd name="connsiteX4" fmla="*/ 539921 w 6428625"/>
              <a:gd name="connsiteY4" fmla="*/ 6357756 h 6357756"/>
              <a:gd name="connsiteX5" fmla="*/ 516500 w 6428625"/>
              <a:gd name="connsiteY5" fmla="*/ 6319205 h 6357756"/>
              <a:gd name="connsiteX6" fmla="*/ 0 w 6428625"/>
              <a:gd name="connsiteY6" fmla="*/ 4279392 h 6357756"/>
              <a:gd name="connsiteX7" fmla="*/ 4279392 w 6428625"/>
              <a:gd name="connsiteY7" fmla="*/ 0 h 635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8625" h="6357756">
                <a:moveTo>
                  <a:pt x="4279392" y="0"/>
                </a:moveTo>
                <a:cubicBezTo>
                  <a:pt x="5017968" y="0"/>
                  <a:pt x="5712843" y="187105"/>
                  <a:pt x="6319204" y="516500"/>
                </a:cubicBezTo>
                <a:lnTo>
                  <a:pt x="6428625" y="579415"/>
                </a:lnTo>
                <a:lnTo>
                  <a:pt x="6428625" y="6357756"/>
                </a:lnTo>
                <a:lnTo>
                  <a:pt x="539921" y="6357756"/>
                </a:lnTo>
                <a:lnTo>
                  <a:pt x="516500" y="6319205"/>
                </a:lnTo>
                <a:cubicBezTo>
                  <a:pt x="187105" y="5712844"/>
                  <a:pt x="0" y="5017968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6ED7E7F-75F7-4581-A930-C4DEBC2A8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4429" y="664836"/>
            <a:ext cx="6264033" cy="6193164"/>
          </a:xfrm>
          <a:custGeom>
            <a:avLst/>
            <a:gdLst>
              <a:gd name="connsiteX0" fmla="*/ 4114800 w 6264033"/>
              <a:gd name="connsiteY0" fmla="*/ 0 h 6193164"/>
              <a:gd name="connsiteX1" fmla="*/ 6248473 w 6264033"/>
              <a:gd name="connsiteY1" fmla="*/ 595714 h 6193164"/>
              <a:gd name="connsiteX2" fmla="*/ 6264033 w 6264033"/>
              <a:gd name="connsiteY2" fmla="*/ 605689 h 6193164"/>
              <a:gd name="connsiteX3" fmla="*/ 6264033 w 6264033"/>
              <a:gd name="connsiteY3" fmla="*/ 6193164 h 6193164"/>
              <a:gd name="connsiteX4" fmla="*/ 567718 w 6264033"/>
              <a:gd name="connsiteY4" fmla="*/ 6193164 h 6193164"/>
              <a:gd name="connsiteX5" fmla="*/ 496635 w 6264033"/>
              <a:gd name="connsiteY5" fmla="*/ 6076158 h 6193164"/>
              <a:gd name="connsiteX6" fmla="*/ 0 w 6264033"/>
              <a:gd name="connsiteY6" fmla="*/ 4114800 h 6193164"/>
              <a:gd name="connsiteX7" fmla="*/ 4114800 w 6264033"/>
              <a:gd name="connsiteY7" fmla="*/ 0 h 619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64033" h="6193164">
                <a:moveTo>
                  <a:pt x="4114800" y="0"/>
                </a:moveTo>
                <a:cubicBezTo>
                  <a:pt x="4895986" y="0"/>
                  <a:pt x="5626328" y="217689"/>
                  <a:pt x="6248473" y="595714"/>
                </a:cubicBezTo>
                <a:lnTo>
                  <a:pt x="6264033" y="605689"/>
                </a:lnTo>
                <a:lnTo>
                  <a:pt x="6264033" y="6193164"/>
                </a:lnTo>
                <a:lnTo>
                  <a:pt x="567718" y="6193164"/>
                </a:lnTo>
                <a:lnTo>
                  <a:pt x="496635" y="6076158"/>
                </a:lnTo>
                <a:cubicBezTo>
                  <a:pt x="179909" y="5493119"/>
                  <a:pt x="0" y="4824969"/>
                  <a:pt x="0" y="4114800"/>
                </a:cubicBezTo>
                <a:cubicBezTo>
                  <a:pt x="0" y="1842259"/>
                  <a:pt x="1842259" y="0"/>
                  <a:pt x="41148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7B52-F414-4B80-AA98-D1FFF51B9439}"/>
              </a:ext>
            </a:extLst>
          </p:cNvPr>
          <p:cNvSpPr txBox="1"/>
          <p:nvPr/>
        </p:nvSpPr>
        <p:spPr>
          <a:xfrm>
            <a:off x="-561826" y="3376890"/>
            <a:ext cx="4996328" cy="19730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4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Gestalt: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3500" dirty="0">
                <a:solidFill>
                  <a:srgbClr val="FFFFFF"/>
                </a:solidFill>
              </a:rPr>
              <a:t>A meaningful 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3500" dirty="0">
                <a:solidFill>
                  <a:srgbClr val="FFFFFF"/>
                </a:solidFill>
              </a:rPr>
              <a:t>     organized whole</a:t>
            </a:r>
            <a:r>
              <a:rPr lang="en-US" sz="35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DF565A-B9CF-4E65-80BB-CE899047CD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8326" y="2119855"/>
            <a:ext cx="4223820" cy="423790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FA60F1-E7C5-4D74-B613-BE8E14C5D2ED}"/>
              </a:ext>
            </a:extLst>
          </p:cNvPr>
          <p:cNvSpPr txBox="1"/>
          <p:nvPr/>
        </p:nvSpPr>
        <p:spPr>
          <a:xfrm>
            <a:off x="2163742" y="155822"/>
            <a:ext cx="45415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Figure &amp; Ground:</a:t>
            </a:r>
          </a:p>
          <a:p>
            <a:r>
              <a:rPr lang="en-US" sz="4000" dirty="0"/>
              <a:t>What do you see?</a:t>
            </a:r>
          </a:p>
        </p:txBody>
      </p:sp>
    </p:spTree>
    <p:extLst>
      <p:ext uri="{BB962C8B-B14F-4D97-AF65-F5344CB8AC3E}">
        <p14:creationId xmlns:p14="http://schemas.microsoft.com/office/powerpoint/2010/main" val="33133008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DB7ADBC-26DA-450D-A8BF-E1ACCB466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234" y="1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692FB99-428A-4151-9665-80E56EF03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870" y="1"/>
            <a:ext cx="6069184" cy="2839783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rgbClr val="E34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3C0EDB-60D3-4CEF-8B80-C6D01E08D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00758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306978-A26E-4AC4-9EAA-BD29BD476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24786"/>
            <a:ext cx="5001415" cy="3733214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0C269CE-FB56-4D68-8CFB-1CFD5F350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837" y="500244"/>
            <a:ext cx="6428625" cy="6357756"/>
          </a:xfrm>
          <a:custGeom>
            <a:avLst/>
            <a:gdLst>
              <a:gd name="connsiteX0" fmla="*/ 4279392 w 6428625"/>
              <a:gd name="connsiteY0" fmla="*/ 0 h 6357756"/>
              <a:gd name="connsiteX1" fmla="*/ 6319204 w 6428625"/>
              <a:gd name="connsiteY1" fmla="*/ 516500 h 6357756"/>
              <a:gd name="connsiteX2" fmla="*/ 6428625 w 6428625"/>
              <a:gd name="connsiteY2" fmla="*/ 579415 h 6357756"/>
              <a:gd name="connsiteX3" fmla="*/ 6428625 w 6428625"/>
              <a:gd name="connsiteY3" fmla="*/ 6357756 h 6357756"/>
              <a:gd name="connsiteX4" fmla="*/ 539921 w 6428625"/>
              <a:gd name="connsiteY4" fmla="*/ 6357756 h 6357756"/>
              <a:gd name="connsiteX5" fmla="*/ 516500 w 6428625"/>
              <a:gd name="connsiteY5" fmla="*/ 6319205 h 6357756"/>
              <a:gd name="connsiteX6" fmla="*/ 0 w 6428625"/>
              <a:gd name="connsiteY6" fmla="*/ 4279392 h 6357756"/>
              <a:gd name="connsiteX7" fmla="*/ 4279392 w 6428625"/>
              <a:gd name="connsiteY7" fmla="*/ 0 h 635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8625" h="6357756">
                <a:moveTo>
                  <a:pt x="4279392" y="0"/>
                </a:moveTo>
                <a:cubicBezTo>
                  <a:pt x="5017968" y="0"/>
                  <a:pt x="5712843" y="187105"/>
                  <a:pt x="6319204" y="516500"/>
                </a:cubicBezTo>
                <a:lnTo>
                  <a:pt x="6428625" y="579415"/>
                </a:lnTo>
                <a:lnTo>
                  <a:pt x="6428625" y="6357756"/>
                </a:lnTo>
                <a:lnTo>
                  <a:pt x="539921" y="6357756"/>
                </a:lnTo>
                <a:lnTo>
                  <a:pt x="516500" y="6319205"/>
                </a:lnTo>
                <a:cubicBezTo>
                  <a:pt x="187105" y="5712844"/>
                  <a:pt x="0" y="5017968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6ED7E7F-75F7-4581-A930-C4DEBC2A8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4429" y="664836"/>
            <a:ext cx="6264033" cy="6193164"/>
          </a:xfrm>
          <a:custGeom>
            <a:avLst/>
            <a:gdLst>
              <a:gd name="connsiteX0" fmla="*/ 4114800 w 6264033"/>
              <a:gd name="connsiteY0" fmla="*/ 0 h 6193164"/>
              <a:gd name="connsiteX1" fmla="*/ 6248473 w 6264033"/>
              <a:gd name="connsiteY1" fmla="*/ 595714 h 6193164"/>
              <a:gd name="connsiteX2" fmla="*/ 6264033 w 6264033"/>
              <a:gd name="connsiteY2" fmla="*/ 605689 h 6193164"/>
              <a:gd name="connsiteX3" fmla="*/ 6264033 w 6264033"/>
              <a:gd name="connsiteY3" fmla="*/ 6193164 h 6193164"/>
              <a:gd name="connsiteX4" fmla="*/ 567718 w 6264033"/>
              <a:gd name="connsiteY4" fmla="*/ 6193164 h 6193164"/>
              <a:gd name="connsiteX5" fmla="*/ 496635 w 6264033"/>
              <a:gd name="connsiteY5" fmla="*/ 6076158 h 6193164"/>
              <a:gd name="connsiteX6" fmla="*/ 0 w 6264033"/>
              <a:gd name="connsiteY6" fmla="*/ 4114800 h 6193164"/>
              <a:gd name="connsiteX7" fmla="*/ 4114800 w 6264033"/>
              <a:gd name="connsiteY7" fmla="*/ 0 h 619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64033" h="6193164">
                <a:moveTo>
                  <a:pt x="4114800" y="0"/>
                </a:moveTo>
                <a:cubicBezTo>
                  <a:pt x="4895986" y="0"/>
                  <a:pt x="5626328" y="217689"/>
                  <a:pt x="6248473" y="595714"/>
                </a:cubicBezTo>
                <a:lnTo>
                  <a:pt x="6264033" y="605689"/>
                </a:lnTo>
                <a:lnTo>
                  <a:pt x="6264033" y="6193164"/>
                </a:lnTo>
                <a:lnTo>
                  <a:pt x="567718" y="6193164"/>
                </a:lnTo>
                <a:lnTo>
                  <a:pt x="496635" y="6076158"/>
                </a:lnTo>
                <a:cubicBezTo>
                  <a:pt x="179909" y="5493119"/>
                  <a:pt x="0" y="4824969"/>
                  <a:pt x="0" y="4114800"/>
                </a:cubicBezTo>
                <a:cubicBezTo>
                  <a:pt x="0" y="1842259"/>
                  <a:pt x="1842259" y="0"/>
                  <a:pt x="41148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7B52-F414-4B80-AA98-D1FFF51B9439}"/>
              </a:ext>
            </a:extLst>
          </p:cNvPr>
          <p:cNvSpPr txBox="1"/>
          <p:nvPr/>
        </p:nvSpPr>
        <p:spPr>
          <a:xfrm>
            <a:off x="169679" y="3967499"/>
            <a:ext cx="4996328" cy="2695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600" b="1" dirty="0"/>
              <a:t>Depth perception: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600" dirty="0"/>
              <a:t>The ability to perceive three-dimensional space and to accurately judge distance.</a:t>
            </a:r>
            <a:endParaRPr lang="en-US" sz="3500" b="1" dirty="0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FA60F1-E7C5-4D74-B613-BE8E14C5D2ED}"/>
              </a:ext>
            </a:extLst>
          </p:cNvPr>
          <p:cNvSpPr txBox="1"/>
          <p:nvPr/>
        </p:nvSpPr>
        <p:spPr>
          <a:xfrm>
            <a:off x="2161617" y="194917"/>
            <a:ext cx="45415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Perceiving Depth </a:t>
            </a:r>
          </a:p>
          <a:p>
            <a:r>
              <a:rPr lang="en-US" sz="4000" dirty="0"/>
              <a:t>What do you see?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DE6924-92C9-4DD2-BAE5-11BA53CB5F2F}"/>
              </a:ext>
            </a:extLst>
          </p:cNvPr>
          <p:cNvSpPr txBox="1"/>
          <p:nvPr/>
        </p:nvSpPr>
        <p:spPr>
          <a:xfrm>
            <a:off x="7213646" y="2459394"/>
            <a:ext cx="4390291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Depth cues:</a:t>
            </a:r>
          </a:p>
          <a:p>
            <a:r>
              <a:rPr lang="en-US" sz="3000" dirty="0"/>
              <a:t>Messages from our bodies and the external environment that supply us with information about space and distance.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2022760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</TotalTime>
  <Words>407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Vandermeer</dc:creator>
  <cp:lastModifiedBy>Mark Vandermeer</cp:lastModifiedBy>
  <cp:revision>11</cp:revision>
  <dcterms:created xsi:type="dcterms:W3CDTF">2021-03-10T20:28:10Z</dcterms:created>
  <dcterms:modified xsi:type="dcterms:W3CDTF">2021-03-11T19:30:05Z</dcterms:modified>
</cp:coreProperties>
</file>