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4E5049-BCA5-4143-891D-B79B86982A16}" v="8" dt="2025-06-15T13:41:06.1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42" d="100"/>
          <a:sy n="42" d="100"/>
        </p:scale>
        <p:origin x="60"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Irene Bambara" userId="d0e14a3eac47da46" providerId="LiveId" clId="{1C4E5049-BCA5-4143-891D-B79B86982A16}"/>
    <pc:docChg chg="undo custSel addSld modSld sldOrd">
      <pc:chgData name="Naomi Irene Bambara" userId="d0e14a3eac47da46" providerId="LiveId" clId="{1C4E5049-BCA5-4143-891D-B79B86982A16}" dt="2025-06-15T13:41:15.543" v="207" actId="255"/>
      <pc:docMkLst>
        <pc:docMk/>
      </pc:docMkLst>
      <pc:sldChg chg="addSp modSp new mod setBg">
        <pc:chgData name="Naomi Irene Bambara" userId="d0e14a3eac47da46" providerId="LiveId" clId="{1C4E5049-BCA5-4143-891D-B79B86982A16}" dt="2025-06-15T13:36:15.908" v="16" actId="255"/>
        <pc:sldMkLst>
          <pc:docMk/>
          <pc:sldMk cId="1939342453" sldId="257"/>
        </pc:sldMkLst>
        <pc:spChg chg="mod">
          <ac:chgData name="Naomi Irene Bambara" userId="d0e14a3eac47da46" providerId="LiveId" clId="{1C4E5049-BCA5-4143-891D-B79B86982A16}" dt="2025-06-15T13:36:05.753" v="14" actId="14100"/>
          <ac:spMkLst>
            <pc:docMk/>
            <pc:sldMk cId="1939342453" sldId="257"/>
            <ac:spMk id="2" creationId="{F3965E5D-63B7-BC93-C1D5-4827B74CD7A0}"/>
          </ac:spMkLst>
        </pc:spChg>
        <pc:spChg chg="mod ord">
          <ac:chgData name="Naomi Irene Bambara" userId="d0e14a3eac47da46" providerId="LiveId" clId="{1C4E5049-BCA5-4143-891D-B79B86982A16}" dt="2025-06-15T13:36:15.908" v="16" actId="255"/>
          <ac:spMkLst>
            <pc:docMk/>
            <pc:sldMk cId="1939342453" sldId="257"/>
            <ac:spMk id="3" creationId="{A008EFE2-27A3-D61A-3407-521CF88B9338}"/>
          </ac:spMkLst>
        </pc:spChg>
        <pc:spChg chg="add">
          <ac:chgData name="Naomi Irene Bambara" userId="d0e14a3eac47da46" providerId="LiveId" clId="{1C4E5049-BCA5-4143-891D-B79B86982A16}" dt="2025-06-15T13:35:59.059" v="12" actId="26606"/>
          <ac:spMkLst>
            <pc:docMk/>
            <pc:sldMk cId="1939342453" sldId="257"/>
            <ac:spMk id="10" creationId="{37B65277-82C6-6D08-6DCA-4A7DCC3B7136}"/>
          </ac:spMkLst>
        </pc:spChg>
        <pc:picChg chg="add mod">
          <ac:chgData name="Naomi Irene Bambara" userId="d0e14a3eac47da46" providerId="LiveId" clId="{1C4E5049-BCA5-4143-891D-B79B86982A16}" dt="2025-06-15T13:36:02.855" v="13" actId="14100"/>
          <ac:picMkLst>
            <pc:docMk/>
            <pc:sldMk cId="1939342453" sldId="257"/>
            <ac:picMk id="5" creationId="{ED426BCC-284D-4E11-966E-086696A14630}"/>
          </ac:picMkLst>
        </pc:picChg>
      </pc:sldChg>
      <pc:sldChg chg="modSp add mod">
        <pc:chgData name="Naomi Irene Bambara" userId="d0e14a3eac47da46" providerId="LiveId" clId="{1C4E5049-BCA5-4143-891D-B79B86982A16}" dt="2025-06-15T13:37:37.861" v="43" actId="6549"/>
        <pc:sldMkLst>
          <pc:docMk/>
          <pc:sldMk cId="2207455570" sldId="258"/>
        </pc:sldMkLst>
        <pc:spChg chg="mod">
          <ac:chgData name="Naomi Irene Bambara" userId="d0e14a3eac47da46" providerId="LiveId" clId="{1C4E5049-BCA5-4143-891D-B79B86982A16}" dt="2025-06-15T13:36:54.126" v="20" actId="14100"/>
          <ac:spMkLst>
            <pc:docMk/>
            <pc:sldMk cId="2207455570" sldId="258"/>
            <ac:spMk id="2" creationId="{3517E008-068E-A82F-214C-72C3267A53D1}"/>
          </ac:spMkLst>
        </pc:spChg>
        <pc:spChg chg="mod">
          <ac:chgData name="Naomi Irene Bambara" userId="d0e14a3eac47da46" providerId="LiveId" clId="{1C4E5049-BCA5-4143-891D-B79B86982A16}" dt="2025-06-15T13:37:37.861" v="43" actId="6549"/>
          <ac:spMkLst>
            <pc:docMk/>
            <pc:sldMk cId="2207455570" sldId="258"/>
            <ac:spMk id="3" creationId="{F3BF1E4B-1771-277D-FAA0-553C5CE03965}"/>
          </ac:spMkLst>
        </pc:spChg>
      </pc:sldChg>
      <pc:sldChg chg="modSp add mod">
        <pc:chgData name="Naomi Irene Bambara" userId="d0e14a3eac47da46" providerId="LiveId" clId="{1C4E5049-BCA5-4143-891D-B79B86982A16}" dt="2025-06-15T13:39:39.355" v="133" actId="27636"/>
        <pc:sldMkLst>
          <pc:docMk/>
          <pc:sldMk cId="2846521654" sldId="259"/>
        </pc:sldMkLst>
        <pc:spChg chg="mod">
          <ac:chgData name="Naomi Irene Bambara" userId="d0e14a3eac47da46" providerId="LiveId" clId="{1C4E5049-BCA5-4143-891D-B79B86982A16}" dt="2025-06-15T13:39:19.216" v="127" actId="1076"/>
          <ac:spMkLst>
            <pc:docMk/>
            <pc:sldMk cId="2846521654" sldId="259"/>
            <ac:spMk id="2" creationId="{23F22AC4-39AA-36D3-629D-46CE151921DA}"/>
          </ac:spMkLst>
        </pc:spChg>
        <pc:spChg chg="mod">
          <ac:chgData name="Naomi Irene Bambara" userId="d0e14a3eac47da46" providerId="LiveId" clId="{1C4E5049-BCA5-4143-891D-B79B86982A16}" dt="2025-06-15T13:39:39.355" v="133" actId="27636"/>
          <ac:spMkLst>
            <pc:docMk/>
            <pc:sldMk cId="2846521654" sldId="259"/>
            <ac:spMk id="3" creationId="{ECC7DD46-022C-9872-9F15-CA989EA8A101}"/>
          </ac:spMkLst>
        </pc:spChg>
        <pc:picChg chg="mod">
          <ac:chgData name="Naomi Irene Bambara" userId="d0e14a3eac47da46" providerId="LiveId" clId="{1C4E5049-BCA5-4143-891D-B79B86982A16}" dt="2025-06-15T13:38:48.377" v="119" actId="1076"/>
          <ac:picMkLst>
            <pc:docMk/>
            <pc:sldMk cId="2846521654" sldId="259"/>
            <ac:picMk id="5" creationId="{9828C073-8DE4-D63A-2F02-6EE43C66D97A}"/>
          </ac:picMkLst>
        </pc:picChg>
      </pc:sldChg>
      <pc:sldChg chg="modSp add mod ord">
        <pc:chgData name="Naomi Irene Bambara" userId="d0e14a3eac47da46" providerId="LiveId" clId="{1C4E5049-BCA5-4143-891D-B79B86982A16}" dt="2025-06-15T13:40:37.016" v="182" actId="27636"/>
        <pc:sldMkLst>
          <pc:docMk/>
          <pc:sldMk cId="4023531381" sldId="260"/>
        </pc:sldMkLst>
        <pc:spChg chg="mod">
          <ac:chgData name="Naomi Irene Bambara" userId="d0e14a3eac47da46" providerId="LiveId" clId="{1C4E5049-BCA5-4143-891D-B79B86982A16}" dt="2025-06-15T13:40:05.676" v="169" actId="20577"/>
          <ac:spMkLst>
            <pc:docMk/>
            <pc:sldMk cId="4023531381" sldId="260"/>
            <ac:spMk id="2" creationId="{48BAD981-0EE4-99F5-A37E-D70E63B7A400}"/>
          </ac:spMkLst>
        </pc:spChg>
        <pc:spChg chg="mod">
          <ac:chgData name="Naomi Irene Bambara" userId="d0e14a3eac47da46" providerId="LiveId" clId="{1C4E5049-BCA5-4143-891D-B79B86982A16}" dt="2025-06-15T13:40:37.016" v="182" actId="27636"/>
          <ac:spMkLst>
            <pc:docMk/>
            <pc:sldMk cId="4023531381" sldId="260"/>
            <ac:spMk id="3" creationId="{84288BD2-870C-87C5-34FD-56F6C4A0B8BF}"/>
          </ac:spMkLst>
        </pc:spChg>
      </pc:sldChg>
      <pc:sldChg chg="modSp add mod">
        <pc:chgData name="Naomi Irene Bambara" userId="d0e14a3eac47da46" providerId="LiveId" clId="{1C4E5049-BCA5-4143-891D-B79B86982A16}" dt="2025-06-15T13:41:15.543" v="207" actId="255"/>
        <pc:sldMkLst>
          <pc:docMk/>
          <pc:sldMk cId="2975477125" sldId="261"/>
        </pc:sldMkLst>
        <pc:spChg chg="mod">
          <ac:chgData name="Naomi Irene Bambara" userId="d0e14a3eac47da46" providerId="LiveId" clId="{1C4E5049-BCA5-4143-891D-B79B86982A16}" dt="2025-06-15T13:40:57.357" v="201" actId="20577"/>
          <ac:spMkLst>
            <pc:docMk/>
            <pc:sldMk cId="2975477125" sldId="261"/>
            <ac:spMk id="2" creationId="{E9B585B7-0FB5-0A55-270E-FC14698CD51A}"/>
          </ac:spMkLst>
        </pc:spChg>
        <pc:spChg chg="mod">
          <ac:chgData name="Naomi Irene Bambara" userId="d0e14a3eac47da46" providerId="LiveId" clId="{1C4E5049-BCA5-4143-891D-B79B86982A16}" dt="2025-06-15T13:41:15.543" v="207" actId="255"/>
          <ac:spMkLst>
            <pc:docMk/>
            <pc:sldMk cId="2975477125" sldId="261"/>
            <ac:spMk id="3" creationId="{299B1443-C6EC-02BF-989B-55EC4C43B3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6/15/2025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41024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6/15/2025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58413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6/15/2025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22586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6/15/2025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11700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6/15/2025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24598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6/15/2025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96329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6/15/2025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32221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6/15/2025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623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6/15/2025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38543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6/15/2025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09932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6/15/2025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32068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6/15/2025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4204265647"/>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797DE5A-DA89-0A80-C73D-8DCE1A3E2B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CD41C3-4964-0C3C-7A83-6BE846734E04}"/>
              </a:ext>
            </a:extLst>
          </p:cNvPr>
          <p:cNvSpPr>
            <a:spLocks noGrp="1"/>
          </p:cNvSpPr>
          <p:nvPr>
            <p:ph type="ctrTitle"/>
          </p:nvPr>
        </p:nvSpPr>
        <p:spPr>
          <a:xfrm>
            <a:off x="670045" y="1174376"/>
            <a:ext cx="6224531" cy="2781752"/>
          </a:xfrm>
        </p:spPr>
        <p:txBody>
          <a:bodyPr>
            <a:normAutofit/>
          </a:bodyPr>
          <a:lstStyle/>
          <a:p>
            <a:r>
              <a:rPr lang="fr-FR" dirty="0"/>
              <a:t>Hospitalité – Assimilation par le titulaire du poste</a:t>
            </a:r>
            <a:endParaRPr lang="en-CA" dirty="0"/>
          </a:p>
        </p:txBody>
      </p:sp>
      <p:sp>
        <p:nvSpPr>
          <p:cNvPr id="3" name="Subtitle 2">
            <a:extLst>
              <a:ext uri="{FF2B5EF4-FFF2-40B4-BE49-F238E27FC236}">
                <a16:creationId xmlns:a16="http://schemas.microsoft.com/office/drawing/2014/main" id="{0A7CB840-9191-0D65-0A8C-84EEEDFE1571}"/>
              </a:ext>
            </a:extLst>
          </p:cNvPr>
          <p:cNvSpPr>
            <a:spLocks noGrp="1"/>
          </p:cNvSpPr>
          <p:nvPr>
            <p:ph type="subTitle" idx="1"/>
          </p:nvPr>
        </p:nvSpPr>
        <p:spPr>
          <a:xfrm>
            <a:off x="670045" y="4062940"/>
            <a:ext cx="6224531" cy="1394913"/>
          </a:xfrm>
        </p:spPr>
        <p:txBody>
          <a:bodyPr>
            <a:normAutofit/>
          </a:bodyPr>
          <a:lstStyle/>
          <a:p>
            <a:r>
              <a:rPr lang="fr-FR" sz="2800" b="1" dirty="0"/>
              <a:t>par Henry Reyenga</a:t>
            </a:r>
            <a:endParaRPr lang="en-CA" sz="2800" dirty="0"/>
          </a:p>
          <a:p>
            <a:pPr algn="l"/>
            <a:endParaRPr lang="en-CA" dirty="0"/>
          </a:p>
        </p:txBody>
      </p:sp>
      <p:pic>
        <p:nvPicPr>
          <p:cNvPr id="5" name="Picture 4" descr="A close-up of a colorful background&#10;&#10;AI-generated content may be incorrect.">
            <a:extLst>
              <a:ext uri="{FF2B5EF4-FFF2-40B4-BE49-F238E27FC236}">
                <a16:creationId xmlns:a16="http://schemas.microsoft.com/office/drawing/2014/main" id="{8822CAA9-9CC8-B052-C256-BCE92758F3A8}"/>
              </a:ext>
            </a:extLst>
          </p:cNvPr>
          <p:cNvPicPr>
            <a:picLocks noChangeAspect="1"/>
          </p:cNvPicPr>
          <p:nvPr/>
        </p:nvPicPr>
        <p:blipFill>
          <a:blip r:embed="rId2">
            <a:extLst>
              <a:ext uri="{28A0092B-C50C-407E-A947-70E740481C1C}">
                <a14:useLocalDpi xmlns:a14="http://schemas.microsoft.com/office/drawing/2010/main" val="0"/>
              </a:ext>
            </a:extLst>
          </a:blip>
          <a:srcRect t="10240" r="1" b="5141"/>
          <a:stretch>
            <a:fillRect/>
          </a:stretch>
        </p:blipFill>
        <p:spPr>
          <a:xfrm>
            <a:off x="7242048" y="1"/>
            <a:ext cx="4949952" cy="6858000"/>
          </a:xfrm>
          <a:prstGeom prst="rect">
            <a:avLst/>
          </a:prstGeom>
        </p:spPr>
      </p:pic>
    </p:spTree>
    <p:extLst>
      <p:ext uri="{BB962C8B-B14F-4D97-AF65-F5344CB8AC3E}">
        <p14:creationId xmlns:p14="http://schemas.microsoft.com/office/powerpoint/2010/main" val="25075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7B65277-82C6-6D08-6DCA-4A7DCC3B7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965E5D-63B7-BC93-C1D5-4827B74CD7A0}"/>
              </a:ext>
            </a:extLst>
          </p:cNvPr>
          <p:cNvSpPr>
            <a:spLocks noGrp="1"/>
          </p:cNvSpPr>
          <p:nvPr>
            <p:ph type="title"/>
          </p:nvPr>
        </p:nvSpPr>
        <p:spPr>
          <a:xfrm>
            <a:off x="4096512" y="603504"/>
            <a:ext cx="7388192" cy="1527048"/>
          </a:xfrm>
        </p:spPr>
        <p:txBody>
          <a:bodyPr anchor="b">
            <a:normAutofit/>
          </a:bodyPr>
          <a:lstStyle/>
          <a:p>
            <a:r>
              <a:rPr lang="fr-FR" sz="3300" dirty="0"/>
              <a:t>L'Église primitive connue pour son hospitalité</a:t>
            </a:r>
            <a:br>
              <a:rPr lang="en-CA" sz="3300" dirty="0"/>
            </a:br>
            <a:endParaRPr lang="en-CA" sz="3300" dirty="0"/>
          </a:p>
        </p:txBody>
      </p:sp>
      <p:pic>
        <p:nvPicPr>
          <p:cNvPr id="5" name="Picture 4" descr="A close-up of a colorful background&#10;&#10;AI-generated content may be incorrect.">
            <a:extLst>
              <a:ext uri="{FF2B5EF4-FFF2-40B4-BE49-F238E27FC236}">
                <a16:creationId xmlns:a16="http://schemas.microsoft.com/office/drawing/2014/main" id="{ED426BCC-284D-4E11-966E-086696A146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48" y="868365"/>
            <a:ext cx="3099816" cy="5149656"/>
          </a:xfrm>
          <a:prstGeom prst="rect">
            <a:avLst/>
          </a:prstGeom>
        </p:spPr>
      </p:pic>
      <p:sp>
        <p:nvSpPr>
          <p:cNvPr id="3" name="Content Placeholder 2">
            <a:extLst>
              <a:ext uri="{FF2B5EF4-FFF2-40B4-BE49-F238E27FC236}">
                <a16:creationId xmlns:a16="http://schemas.microsoft.com/office/drawing/2014/main" id="{A008EFE2-27A3-D61A-3407-521CF88B9338}"/>
              </a:ext>
            </a:extLst>
          </p:cNvPr>
          <p:cNvSpPr>
            <a:spLocks noGrp="1"/>
          </p:cNvSpPr>
          <p:nvPr>
            <p:ph idx="1"/>
          </p:nvPr>
        </p:nvSpPr>
        <p:spPr>
          <a:xfrm>
            <a:off x="4096512" y="2212848"/>
            <a:ext cx="7388192" cy="4096512"/>
          </a:xfrm>
        </p:spPr>
        <p:txBody>
          <a:bodyPr>
            <a:normAutofit/>
          </a:bodyPr>
          <a:lstStyle/>
          <a:p>
            <a:r>
              <a:rPr lang="fr-FR" b="1" dirty="0"/>
              <a:t>Clément de Rome 96 après J.-C.</a:t>
            </a:r>
            <a:endParaRPr lang="en-CA" dirty="0"/>
          </a:p>
          <a:p>
            <a:pPr marL="0" indent="0">
              <a:buNone/>
            </a:pPr>
            <a:r>
              <a:rPr lang="fr-FR" b="1" dirty="0"/>
              <a:t>« Quelqu'un a-t-il séjourné chez vous sans témoigner de l'excellence et de la fermeté de votre foi ? Sans admirer votre piété chrétienne sensible et attentionnée ? Sans manifester votre hospitalité sans bornes ? »</a:t>
            </a:r>
            <a:endParaRPr lang="en-CA" dirty="0"/>
          </a:p>
          <a:p>
            <a:r>
              <a:rPr lang="fr-FR" b="1" dirty="0"/>
              <a:t>Petits groupes trimestriels</a:t>
            </a:r>
            <a:endParaRPr lang="en-CA" dirty="0"/>
          </a:p>
          <a:p>
            <a:r>
              <a:rPr lang="fr-FR" b="1" dirty="0"/>
              <a:t>Organisez votre bureau Porteur en Hôtellerie</a:t>
            </a:r>
            <a:endParaRPr lang="en-CA" dirty="0"/>
          </a:p>
          <a:p>
            <a:pPr marL="0" indent="0">
              <a:buNone/>
            </a:pPr>
            <a:r>
              <a:rPr lang="fr-FR" b="1" dirty="0"/>
              <a:t>1 Pierre 4:9 Exercez l'hospitalité les uns envers les autres, sans murmures.</a:t>
            </a:r>
            <a:endParaRPr lang="en-CA" dirty="0"/>
          </a:p>
          <a:p>
            <a:endParaRPr lang="en-CA" sz="1800" dirty="0"/>
          </a:p>
        </p:txBody>
      </p:sp>
    </p:spTree>
    <p:extLst>
      <p:ext uri="{BB962C8B-B14F-4D97-AF65-F5344CB8AC3E}">
        <p14:creationId xmlns:p14="http://schemas.microsoft.com/office/powerpoint/2010/main" val="1939342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1BB7DE-C637-E82F-A696-88C7FA64FC6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9B11C27-FD36-7A42-9494-D2BBFC395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17E008-068E-A82F-214C-72C3267A53D1}"/>
              </a:ext>
            </a:extLst>
          </p:cNvPr>
          <p:cNvSpPr>
            <a:spLocks noGrp="1"/>
          </p:cNvSpPr>
          <p:nvPr>
            <p:ph type="title"/>
          </p:nvPr>
        </p:nvSpPr>
        <p:spPr>
          <a:xfrm>
            <a:off x="4096512" y="603504"/>
            <a:ext cx="7388192" cy="813816"/>
          </a:xfrm>
        </p:spPr>
        <p:txBody>
          <a:bodyPr anchor="b">
            <a:normAutofit/>
          </a:bodyPr>
          <a:lstStyle/>
          <a:p>
            <a:r>
              <a:rPr lang="fr-FR" dirty="0"/>
              <a:t>Qualification d'un titulaire de charge</a:t>
            </a:r>
            <a:endParaRPr lang="en-CA" dirty="0"/>
          </a:p>
        </p:txBody>
      </p:sp>
      <p:pic>
        <p:nvPicPr>
          <p:cNvPr id="5" name="Picture 4" descr="A close-up of a colorful background&#10;&#10;AI-generated content may be incorrect.">
            <a:extLst>
              <a:ext uri="{FF2B5EF4-FFF2-40B4-BE49-F238E27FC236}">
                <a16:creationId xmlns:a16="http://schemas.microsoft.com/office/drawing/2014/main" id="{5CA76EDC-F74D-5792-52C6-3ED37B6C26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48" y="868365"/>
            <a:ext cx="3099816" cy="5149656"/>
          </a:xfrm>
          <a:prstGeom prst="rect">
            <a:avLst/>
          </a:prstGeom>
        </p:spPr>
      </p:pic>
      <p:sp>
        <p:nvSpPr>
          <p:cNvPr id="3" name="Content Placeholder 2">
            <a:extLst>
              <a:ext uri="{FF2B5EF4-FFF2-40B4-BE49-F238E27FC236}">
                <a16:creationId xmlns:a16="http://schemas.microsoft.com/office/drawing/2014/main" id="{F3BF1E4B-1771-277D-FAA0-553C5CE03965}"/>
              </a:ext>
            </a:extLst>
          </p:cNvPr>
          <p:cNvSpPr>
            <a:spLocks noGrp="1"/>
          </p:cNvSpPr>
          <p:nvPr>
            <p:ph idx="1"/>
          </p:nvPr>
        </p:nvSpPr>
        <p:spPr>
          <a:xfrm>
            <a:off x="4096512" y="1709928"/>
            <a:ext cx="7388192" cy="4096512"/>
          </a:xfrm>
        </p:spPr>
        <p:txBody>
          <a:bodyPr>
            <a:normAutofit fontScale="92500" lnSpcReduction="10000"/>
          </a:bodyPr>
          <a:lstStyle/>
          <a:p>
            <a:r>
              <a:rPr lang="fr-FR" b="1" dirty="0"/>
              <a:t>Établir un calendrier</a:t>
            </a:r>
            <a:endParaRPr lang="en-CA" dirty="0"/>
          </a:p>
          <a:p>
            <a:pPr marL="0" indent="0">
              <a:buNone/>
            </a:pPr>
            <a:r>
              <a:rPr lang="fr-FR" b="1" dirty="0"/>
              <a:t>Tite 1:8 Il faut plutôt qu'il soit hospitalier, aimant le bien, tempérant, juste, saint, élevé.</a:t>
            </a:r>
            <a:endParaRPr lang="en-CA" dirty="0"/>
          </a:p>
          <a:p>
            <a:pPr marL="0" indent="0">
              <a:buNone/>
            </a:pPr>
            <a:br>
              <a:rPr lang="fr-FR" b="1" dirty="0"/>
            </a:br>
            <a:r>
              <a:rPr lang="fr-FR" b="1" dirty="0"/>
              <a:t>Que fait le titulaire du poste ?</a:t>
            </a:r>
            <a:endParaRPr lang="en-CA" dirty="0"/>
          </a:p>
          <a:p>
            <a:r>
              <a:rPr lang="fr-FR" b="1" dirty="0"/>
              <a:t>Le pasteur et le titulaire de la charge choisissent une date</a:t>
            </a:r>
            <a:endParaRPr lang="en-CA" dirty="0"/>
          </a:p>
          <a:p>
            <a:r>
              <a:rPr lang="fr-FR" b="1" dirty="0"/>
              <a:t>Invitez de nouveaux participants avec les participants existants pour le déjeuner ou le dîner après l'église</a:t>
            </a:r>
            <a:endParaRPr lang="en-CA" dirty="0"/>
          </a:p>
          <a:p>
            <a:r>
              <a:rPr lang="fr-FR" b="1" dirty="0"/>
              <a:t>La réunion ne doit pas durer plus de deux à trois heures.</a:t>
            </a:r>
            <a:endParaRPr lang="en-CA" dirty="0"/>
          </a:p>
          <a:p>
            <a:r>
              <a:rPr lang="fr-FR" b="1" dirty="0"/>
              <a:t>Le titulaire du poste dirigera une réunion simple.</a:t>
            </a:r>
            <a:endParaRPr lang="en-CA" dirty="0"/>
          </a:p>
          <a:p>
            <a:pPr marL="0" indent="0">
              <a:buNone/>
            </a:pPr>
            <a:endParaRPr lang="en-CA" sz="1800" dirty="0"/>
          </a:p>
        </p:txBody>
      </p:sp>
    </p:spTree>
    <p:extLst>
      <p:ext uri="{BB962C8B-B14F-4D97-AF65-F5344CB8AC3E}">
        <p14:creationId xmlns:p14="http://schemas.microsoft.com/office/powerpoint/2010/main" val="2207455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CFA5E96-EEA1-2CF2-5B58-E550B459BA0F}"/>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DB8ED4C-4703-8A6C-07DB-78F7D0412B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F22AC4-39AA-36D3-629D-46CE151921DA}"/>
              </a:ext>
            </a:extLst>
          </p:cNvPr>
          <p:cNvSpPr>
            <a:spLocks noGrp="1"/>
          </p:cNvSpPr>
          <p:nvPr>
            <p:ph type="title"/>
          </p:nvPr>
        </p:nvSpPr>
        <p:spPr>
          <a:xfrm>
            <a:off x="1877728" y="228600"/>
            <a:ext cx="9701624" cy="813816"/>
          </a:xfrm>
        </p:spPr>
        <p:txBody>
          <a:bodyPr anchor="b">
            <a:normAutofit/>
          </a:bodyPr>
          <a:lstStyle/>
          <a:p>
            <a:r>
              <a:rPr lang="fr-FR" dirty="0"/>
              <a:t>La réunion</a:t>
            </a:r>
            <a:endParaRPr lang="en-CA" dirty="0"/>
          </a:p>
        </p:txBody>
      </p:sp>
      <p:pic>
        <p:nvPicPr>
          <p:cNvPr id="5" name="Picture 4" descr="A close-up of a colorful background&#10;&#10;AI-generated content may be incorrect.">
            <a:extLst>
              <a:ext uri="{FF2B5EF4-FFF2-40B4-BE49-F238E27FC236}">
                <a16:creationId xmlns:a16="http://schemas.microsoft.com/office/drawing/2014/main" id="{9828C073-8DE4-D63A-2F02-6EE43C66D9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490472" cy="6858000"/>
          </a:xfrm>
          <a:prstGeom prst="rect">
            <a:avLst/>
          </a:prstGeom>
        </p:spPr>
      </p:pic>
      <p:sp>
        <p:nvSpPr>
          <p:cNvPr id="3" name="Content Placeholder 2">
            <a:extLst>
              <a:ext uri="{FF2B5EF4-FFF2-40B4-BE49-F238E27FC236}">
                <a16:creationId xmlns:a16="http://schemas.microsoft.com/office/drawing/2014/main" id="{ECC7DD46-022C-9872-9F15-CA989EA8A101}"/>
              </a:ext>
            </a:extLst>
          </p:cNvPr>
          <p:cNvSpPr>
            <a:spLocks noGrp="1"/>
          </p:cNvSpPr>
          <p:nvPr>
            <p:ph idx="1"/>
          </p:nvPr>
        </p:nvSpPr>
        <p:spPr>
          <a:xfrm>
            <a:off x="1490472" y="1271016"/>
            <a:ext cx="10259568" cy="5586984"/>
          </a:xfrm>
        </p:spPr>
        <p:txBody>
          <a:bodyPr>
            <a:normAutofit fontScale="77500" lnSpcReduction="20000"/>
          </a:bodyPr>
          <a:lstStyle/>
          <a:p>
            <a:r>
              <a:rPr lang="fr-FR" sz="2700" b="1" dirty="0"/>
              <a:t>Présentations avec étiquettes nominatives. Laissez les participants se présenter un peu et expliquer comment ils ont découvert l'Église.</a:t>
            </a:r>
            <a:endParaRPr lang="en-CA" sz="2700" dirty="0"/>
          </a:p>
          <a:p>
            <a:r>
              <a:rPr lang="fr-FR" sz="2700" b="1" dirty="0"/>
              <a:t>Manger. C'est généralement une bonne idée de permettre aux personnes invitées d'apporter quelque chose si cette personne ou cette famille le demande.</a:t>
            </a:r>
            <a:endParaRPr lang="en-CA" sz="2700" dirty="0"/>
          </a:p>
          <a:p>
            <a:r>
              <a:rPr lang="fr-FR" sz="2700" b="1" dirty="0"/>
              <a:t>Pendant que vous mangez, menez les conversations de manière à ce que chacun ait l’occasion de parler.</a:t>
            </a:r>
            <a:endParaRPr lang="en-CA" sz="2700" dirty="0"/>
          </a:p>
          <a:p>
            <a:r>
              <a:rPr lang="fr-FR" sz="2700" b="1" dirty="0"/>
              <a:t>Terminez le repas par la lecture d'un passage biblique. Si votre église a un programme de lecture, faites la lecture biblique du jour.</a:t>
            </a:r>
            <a:endParaRPr lang="en-CA" sz="2700" dirty="0"/>
          </a:p>
          <a:p>
            <a:r>
              <a:rPr lang="fr-FR" sz="2700" b="1" dirty="0"/>
              <a:t>Demandez à l’ancien ou au dirigeant d’expliquer pourquoi ils grandissent dans l’église.</a:t>
            </a:r>
            <a:endParaRPr lang="en-CA" sz="2700" dirty="0"/>
          </a:p>
          <a:p>
            <a:r>
              <a:rPr lang="fr-FR" sz="2700" b="1" dirty="0"/>
              <a:t>Si vous êtes à l'aise, demandez à chacun quel est son cheminement spirituel</a:t>
            </a:r>
            <a:endParaRPr lang="en-CA" sz="2700" dirty="0"/>
          </a:p>
          <a:p>
            <a:r>
              <a:rPr lang="fr-FR" sz="2700" b="1" dirty="0"/>
              <a:t>Gardez un œil sur les dons et les intérêts et faites part de vos conclusions au(x) pasteur(s) lors de la réunion mensuelle des dirigeants.</a:t>
            </a:r>
            <a:endParaRPr lang="en-CA" sz="2700" dirty="0"/>
          </a:p>
          <a:p>
            <a:r>
              <a:rPr lang="fr-FR" sz="2700" b="1" dirty="0"/>
              <a:t>Renvoyer le groupe. Limiter la réunion à trois heures. C'est important pour assurer la pérennité de l'hospitalité.</a:t>
            </a:r>
            <a:endParaRPr lang="en-CA" sz="2700" dirty="0"/>
          </a:p>
          <a:p>
            <a:pPr marL="0" indent="0">
              <a:buNone/>
            </a:pPr>
            <a:endParaRPr lang="en-CA" sz="1800" dirty="0"/>
          </a:p>
        </p:txBody>
      </p:sp>
    </p:spTree>
    <p:extLst>
      <p:ext uri="{BB962C8B-B14F-4D97-AF65-F5344CB8AC3E}">
        <p14:creationId xmlns:p14="http://schemas.microsoft.com/office/powerpoint/2010/main" val="2846521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6005F7A-2A5E-8880-E547-C7BB95B5722C}"/>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AC9F7E7-691F-EAD7-A286-763035A6C5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BAD981-0EE4-99F5-A37E-D70E63B7A400}"/>
              </a:ext>
            </a:extLst>
          </p:cNvPr>
          <p:cNvSpPr>
            <a:spLocks noGrp="1"/>
          </p:cNvSpPr>
          <p:nvPr>
            <p:ph type="title"/>
          </p:nvPr>
        </p:nvSpPr>
        <p:spPr>
          <a:xfrm>
            <a:off x="4096512" y="603504"/>
            <a:ext cx="7388192" cy="813816"/>
          </a:xfrm>
        </p:spPr>
        <p:txBody>
          <a:bodyPr anchor="b">
            <a:normAutofit/>
          </a:bodyPr>
          <a:lstStyle/>
          <a:p>
            <a:r>
              <a:rPr lang="fr-FR" dirty="0"/>
              <a:t>Certaines choses reproductibles</a:t>
            </a:r>
            <a:endParaRPr lang="en-CA" dirty="0"/>
          </a:p>
        </p:txBody>
      </p:sp>
      <p:pic>
        <p:nvPicPr>
          <p:cNvPr id="5" name="Picture 4" descr="A close-up of a colorful background&#10;&#10;AI-generated content may be incorrect.">
            <a:extLst>
              <a:ext uri="{FF2B5EF4-FFF2-40B4-BE49-F238E27FC236}">
                <a16:creationId xmlns:a16="http://schemas.microsoft.com/office/drawing/2014/main" id="{D68A0B51-053D-57DA-14C9-3F50A7B2FF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48" y="868365"/>
            <a:ext cx="3099816" cy="5149656"/>
          </a:xfrm>
          <a:prstGeom prst="rect">
            <a:avLst/>
          </a:prstGeom>
        </p:spPr>
      </p:pic>
      <p:sp>
        <p:nvSpPr>
          <p:cNvPr id="3" name="Content Placeholder 2">
            <a:extLst>
              <a:ext uri="{FF2B5EF4-FFF2-40B4-BE49-F238E27FC236}">
                <a16:creationId xmlns:a16="http://schemas.microsoft.com/office/drawing/2014/main" id="{84288BD2-870C-87C5-34FD-56F6C4A0B8BF}"/>
              </a:ext>
            </a:extLst>
          </p:cNvPr>
          <p:cNvSpPr>
            <a:spLocks noGrp="1"/>
          </p:cNvSpPr>
          <p:nvPr>
            <p:ph idx="1"/>
          </p:nvPr>
        </p:nvSpPr>
        <p:spPr>
          <a:xfrm>
            <a:off x="4096512" y="1709928"/>
            <a:ext cx="7388192" cy="4096512"/>
          </a:xfrm>
        </p:spPr>
        <p:txBody>
          <a:bodyPr>
            <a:normAutofit lnSpcReduction="10000"/>
          </a:bodyPr>
          <a:lstStyle/>
          <a:p>
            <a:r>
              <a:rPr lang="fr-FR" sz="2400" b="1" dirty="0"/>
              <a:t>Évitez le syndrome de la maison parfaite</a:t>
            </a:r>
            <a:endParaRPr lang="en-CA" sz="2400" dirty="0"/>
          </a:p>
          <a:p>
            <a:r>
              <a:rPr lang="fr-FR" sz="2400" b="1" dirty="0"/>
              <a:t>Formez vos dirigeants à ne pas dominer les discussions ou à ne pas être les personnes à qui répondre</a:t>
            </a:r>
            <a:endParaRPr lang="en-CA" sz="2400" dirty="0"/>
          </a:p>
          <a:p>
            <a:r>
              <a:rPr lang="fr-FR" sz="2400" b="1" dirty="0"/>
              <a:t>Il vaut mieux ne pas livrer suffisamment que de livrer trop</a:t>
            </a:r>
            <a:endParaRPr lang="en-CA" sz="2400" dirty="0"/>
          </a:p>
          <a:p>
            <a:pPr marL="0" indent="0">
              <a:buNone/>
            </a:pPr>
            <a:endParaRPr lang="fr-FR" sz="2400" b="1" dirty="0"/>
          </a:p>
          <a:p>
            <a:pPr marL="0" indent="0">
              <a:buNone/>
            </a:pPr>
            <a:r>
              <a:rPr lang="fr-FR" sz="2400" b="1" dirty="0"/>
              <a:t>L'hospitalité est la porte d'entrée pour être plus pleinement le Corps du Christ</a:t>
            </a:r>
            <a:endParaRPr lang="en-CA" sz="2400" dirty="0"/>
          </a:p>
          <a:p>
            <a:pPr marL="0" indent="0">
              <a:buNone/>
            </a:pPr>
            <a:endParaRPr lang="en-CA" sz="1800" dirty="0"/>
          </a:p>
        </p:txBody>
      </p:sp>
    </p:spTree>
    <p:extLst>
      <p:ext uri="{BB962C8B-B14F-4D97-AF65-F5344CB8AC3E}">
        <p14:creationId xmlns:p14="http://schemas.microsoft.com/office/powerpoint/2010/main" val="4023531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9F311BE-67D1-4EA2-9434-1CF558F9146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CDFBE8-A6AC-5E7B-A5D1-9CC42F62D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B585B7-0FB5-0A55-270E-FC14698CD51A}"/>
              </a:ext>
            </a:extLst>
          </p:cNvPr>
          <p:cNvSpPr>
            <a:spLocks noGrp="1"/>
          </p:cNvSpPr>
          <p:nvPr>
            <p:ph type="title"/>
          </p:nvPr>
        </p:nvSpPr>
        <p:spPr>
          <a:xfrm>
            <a:off x="4096512" y="603504"/>
            <a:ext cx="7388192" cy="813816"/>
          </a:xfrm>
        </p:spPr>
        <p:txBody>
          <a:bodyPr anchor="b">
            <a:normAutofit/>
          </a:bodyPr>
          <a:lstStyle/>
          <a:p>
            <a:r>
              <a:rPr lang="fr-FR" dirty="0"/>
              <a:t>Le corps de Christ</a:t>
            </a:r>
            <a:endParaRPr lang="en-CA" dirty="0"/>
          </a:p>
        </p:txBody>
      </p:sp>
      <p:pic>
        <p:nvPicPr>
          <p:cNvPr id="5" name="Picture 4" descr="A close-up of a colorful background&#10;&#10;AI-generated content may be incorrect.">
            <a:extLst>
              <a:ext uri="{FF2B5EF4-FFF2-40B4-BE49-F238E27FC236}">
                <a16:creationId xmlns:a16="http://schemas.microsoft.com/office/drawing/2014/main" id="{42DA15D8-5D3B-C54D-CF59-9A08939DFB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648" y="868365"/>
            <a:ext cx="3099816" cy="5149656"/>
          </a:xfrm>
          <a:prstGeom prst="rect">
            <a:avLst/>
          </a:prstGeom>
        </p:spPr>
      </p:pic>
      <p:sp>
        <p:nvSpPr>
          <p:cNvPr id="3" name="Content Placeholder 2">
            <a:extLst>
              <a:ext uri="{FF2B5EF4-FFF2-40B4-BE49-F238E27FC236}">
                <a16:creationId xmlns:a16="http://schemas.microsoft.com/office/drawing/2014/main" id="{299B1443-C6EC-02BF-989B-55EC4C43B303}"/>
              </a:ext>
            </a:extLst>
          </p:cNvPr>
          <p:cNvSpPr>
            <a:spLocks noGrp="1"/>
          </p:cNvSpPr>
          <p:nvPr>
            <p:ph idx="1"/>
          </p:nvPr>
        </p:nvSpPr>
        <p:spPr>
          <a:xfrm>
            <a:off x="4096512" y="1709928"/>
            <a:ext cx="7388192" cy="4096512"/>
          </a:xfrm>
        </p:spPr>
        <p:txBody>
          <a:bodyPr>
            <a:normAutofit/>
          </a:bodyPr>
          <a:lstStyle/>
          <a:p>
            <a:pPr marL="0" indent="0">
              <a:buNone/>
            </a:pPr>
            <a:r>
              <a:rPr lang="fr-FR" sz="2800" b="1" dirty="0"/>
              <a:t>Romains 12:4 De même que nous avons plusieurs membres dans un seul corps, et que tous les membres n'ont pas la même fonction, ainsi nous qui sommes plusieurs en Christ, nous formons un seul corps, et tous les membres appartiennent à tous les autres.</a:t>
            </a:r>
            <a:endParaRPr lang="en-CA" sz="2800" dirty="0"/>
          </a:p>
          <a:p>
            <a:pPr marL="0" indent="0">
              <a:buNone/>
            </a:pPr>
            <a:endParaRPr lang="en-CA" sz="1800" dirty="0"/>
          </a:p>
        </p:txBody>
      </p:sp>
    </p:spTree>
    <p:extLst>
      <p:ext uri="{BB962C8B-B14F-4D97-AF65-F5344CB8AC3E}">
        <p14:creationId xmlns:p14="http://schemas.microsoft.com/office/powerpoint/2010/main" val="2975477125"/>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9</TotalTime>
  <Words>446</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Neue Haas Grotesk Text Pro</vt:lpstr>
      <vt:lpstr>VanillaVTI</vt:lpstr>
      <vt:lpstr>Hospitalité – Assimilation par le titulaire du poste</vt:lpstr>
      <vt:lpstr>L'Église primitive connue pour son hospitalité </vt:lpstr>
      <vt:lpstr>Qualification d'un titulaire de charge</vt:lpstr>
      <vt:lpstr>La réunion</vt:lpstr>
      <vt:lpstr>Certaines choses reproductibles</vt:lpstr>
      <vt:lpstr>Le corps de Christ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Naomi Irene Bambara</dc:creator>
  <cp:lastModifiedBy>Naomi Irene Bambara</cp:lastModifiedBy>
  <cp:revision>1</cp:revision>
  <dcterms:created xsi:type="dcterms:W3CDTF">2025-06-15T13:30:56Z</dcterms:created>
  <dcterms:modified xsi:type="dcterms:W3CDTF">2025-06-15T13:41:16Z</dcterms:modified>
</cp:coreProperties>
</file>