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4" r:id="rId7"/>
    <p:sldId id="261" r:id="rId8"/>
    <p:sldId id="262" r:id="rId9"/>
    <p:sldId id="265" r:id="rId10"/>
    <p:sldId id="263"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6" d="100"/>
          <a:sy n="126" d="100"/>
        </p:scale>
        <p:origin x="-546"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49830FF-6C61-4312-AAF4-6B46AB1AE69A}" type="datetimeFigureOut">
              <a:rPr lang="en-US" smtClean="0"/>
              <a:pPr/>
              <a:t>12/5/2024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A2C303-B5F2-474C-9E0B-FDBDF18FACE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49830FF-6C61-4312-AAF4-6B46AB1AE69A}" type="datetimeFigureOut">
              <a:rPr lang="en-US" smtClean="0"/>
              <a:pPr/>
              <a:t>12/5/2024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A2C303-B5F2-474C-9E0B-FDBDF18FACE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49830FF-6C61-4312-AAF4-6B46AB1AE69A}" type="datetimeFigureOut">
              <a:rPr lang="en-US" smtClean="0"/>
              <a:pPr/>
              <a:t>12/5/2024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A2C303-B5F2-474C-9E0B-FDBDF18FACE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49830FF-6C61-4312-AAF4-6B46AB1AE69A}" type="datetimeFigureOut">
              <a:rPr lang="en-US" smtClean="0"/>
              <a:pPr/>
              <a:t>12/5/2024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A2C303-B5F2-474C-9E0B-FDBDF18FACE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49830FF-6C61-4312-AAF4-6B46AB1AE69A}" type="datetimeFigureOut">
              <a:rPr lang="en-US" smtClean="0"/>
              <a:pPr/>
              <a:t>12/5/2024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A2C303-B5F2-474C-9E0B-FDBDF18FACE6}"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49830FF-6C61-4312-AAF4-6B46AB1AE69A}" type="datetimeFigureOut">
              <a:rPr lang="en-US" smtClean="0"/>
              <a:pPr/>
              <a:t>12/5/2024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A2C303-B5F2-474C-9E0B-FDBDF18FACE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49830FF-6C61-4312-AAF4-6B46AB1AE69A}" type="datetimeFigureOut">
              <a:rPr lang="en-US" smtClean="0"/>
              <a:pPr/>
              <a:t>12/5/2024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7A2C303-B5F2-474C-9E0B-FDBDF18FACE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49830FF-6C61-4312-AAF4-6B46AB1AE69A}" type="datetimeFigureOut">
              <a:rPr lang="en-US" smtClean="0"/>
              <a:pPr/>
              <a:t>12/5/2024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7A2C303-B5F2-474C-9E0B-FDBDF18FACE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9830FF-6C61-4312-AAF4-6B46AB1AE69A}" type="datetimeFigureOut">
              <a:rPr lang="en-US" smtClean="0"/>
              <a:pPr/>
              <a:t>12/5/2024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7A2C303-B5F2-474C-9E0B-FDBDF18FACE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49830FF-6C61-4312-AAF4-6B46AB1AE69A}" type="datetimeFigureOut">
              <a:rPr lang="en-US" smtClean="0"/>
              <a:pPr/>
              <a:t>12/5/2024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A2C303-B5F2-474C-9E0B-FDBDF18FACE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49830FF-6C61-4312-AAF4-6B46AB1AE69A}" type="datetimeFigureOut">
              <a:rPr lang="en-US" smtClean="0"/>
              <a:pPr/>
              <a:t>12/5/2024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A2C303-B5F2-474C-9E0B-FDBDF18FACE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9830FF-6C61-4312-AAF4-6B46AB1AE69A}" type="datetimeFigureOut">
              <a:rPr lang="en-US" smtClean="0"/>
              <a:pPr/>
              <a:t>12/5/2024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A2C303-B5F2-474C-9E0B-FDBDF18FACE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AutoShape 4" descr="PPT - ELDERS &amp; THE CHURCH PowerPoint Presentation, free download - ID ..."/>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1270" name="AutoShape 6" descr="PPT - ELDERS &amp; THE CHURCH PowerPoint Presentation, free download - ID ..."/>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11272" name="Picture 8" descr="Selecting a Church Elder - Thinking on Scripture"/>
          <p:cNvPicPr>
            <a:picLocks noChangeAspect="1" noChangeArrowheads="1"/>
          </p:cNvPicPr>
          <p:nvPr/>
        </p:nvPicPr>
        <p:blipFill>
          <a:blip r:embed="rId2" cstate="print"/>
          <a:srcRect/>
          <a:stretch>
            <a:fillRect/>
          </a:stretch>
        </p:blipFill>
        <p:spPr bwMode="auto">
          <a:xfrm>
            <a:off x="0" y="0"/>
            <a:ext cx="9133113" cy="6858000"/>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14400" y="1219200"/>
            <a:ext cx="7924800" cy="4524315"/>
          </a:xfrm>
          <a:prstGeom prst="rect">
            <a:avLst/>
          </a:prstGeom>
          <a:noFill/>
        </p:spPr>
        <p:txBody>
          <a:bodyPr wrap="square" rtlCol="0">
            <a:spAutoFit/>
          </a:bodyPr>
          <a:lstStyle/>
          <a:p>
            <a:r>
              <a:rPr lang="en-US" sz="3200" dirty="0" smtClean="0">
                <a:effectLst>
                  <a:outerShdw blurRad="38100" dist="38100" dir="2700000" algn="tl">
                    <a:srgbClr val="000000">
                      <a:alpha val="43137"/>
                    </a:srgbClr>
                  </a:outerShdw>
                </a:effectLst>
              </a:rPr>
              <a:t>Elders in the Old Testament</a:t>
            </a:r>
          </a:p>
          <a:p>
            <a:endParaRPr lang="en-US" sz="3200" dirty="0" smtClean="0">
              <a:effectLst>
                <a:outerShdw blurRad="38100" dist="38100" dir="2700000" algn="tl">
                  <a:srgbClr val="000000">
                    <a:alpha val="43137"/>
                  </a:srgbClr>
                </a:outerShdw>
              </a:effectLst>
            </a:endParaRPr>
          </a:p>
          <a:p>
            <a:pPr marL="514350" indent="-514350">
              <a:buAutoNum type="arabicPeriod"/>
            </a:pPr>
            <a:r>
              <a:rPr lang="en-US" sz="3200" dirty="0" smtClean="0">
                <a:effectLst>
                  <a:outerShdw blurRad="38100" dist="38100" dir="2700000" algn="tl">
                    <a:srgbClr val="000000">
                      <a:alpha val="43137"/>
                    </a:srgbClr>
                  </a:outerShdw>
                </a:effectLst>
              </a:rPr>
              <a:t>Were the “wise” men, sought out for important decisions, guidance and rulings</a:t>
            </a:r>
          </a:p>
          <a:p>
            <a:pPr marL="514350" indent="-514350">
              <a:buAutoNum type="arabicPeriod"/>
            </a:pPr>
            <a:r>
              <a:rPr lang="en-US" sz="3200" dirty="0" smtClean="0">
                <a:effectLst>
                  <a:outerShdw blurRad="38100" dist="38100" dir="2700000" algn="tl">
                    <a:srgbClr val="000000">
                      <a:alpha val="43137"/>
                    </a:srgbClr>
                  </a:outerShdw>
                </a:effectLst>
              </a:rPr>
              <a:t>Had teaching responsibilities </a:t>
            </a:r>
          </a:p>
          <a:p>
            <a:pPr marL="514350" indent="-514350">
              <a:buAutoNum type="arabicPeriod"/>
            </a:pPr>
            <a:r>
              <a:rPr lang="en-US" sz="3200" dirty="0" smtClean="0">
                <a:effectLst>
                  <a:outerShdw blurRad="38100" dist="38100" dir="2700000" algn="tl">
                    <a:srgbClr val="000000">
                      <a:alpha val="43137"/>
                    </a:srgbClr>
                  </a:outerShdw>
                </a:effectLst>
              </a:rPr>
              <a:t>Responsible for “watching” over the children of Israel </a:t>
            </a:r>
          </a:p>
          <a:p>
            <a:pPr marL="514350" indent="-514350">
              <a:buAutoNum type="arabicPeriod"/>
            </a:pPr>
            <a:r>
              <a:rPr lang="en-US" sz="3200" dirty="0" smtClean="0">
                <a:effectLst>
                  <a:outerShdw blurRad="38100" dist="38100" dir="2700000" algn="tl">
                    <a:srgbClr val="000000">
                      <a:alpha val="43137"/>
                    </a:srgbClr>
                  </a:outerShdw>
                </a:effectLst>
              </a:rPr>
              <a:t>Were leaders by example and principle. </a:t>
            </a:r>
          </a:p>
          <a:p>
            <a:endParaRPr lang="en-US" sz="3200" dirty="0">
              <a:effectLst>
                <a:outerShdw blurRad="38100" dist="38100" dir="2700000" algn="tl">
                  <a:srgbClr val="000000">
                    <a:alpha val="43137"/>
                  </a:srgbClr>
                </a:outerShdw>
              </a:effectLs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66800" y="1295400"/>
            <a:ext cx="3790910" cy="2862322"/>
          </a:xfrm>
          <a:prstGeom prst="rect">
            <a:avLst/>
          </a:prstGeom>
          <a:noFill/>
        </p:spPr>
        <p:txBody>
          <a:bodyPr wrap="none" rtlCol="0">
            <a:spAutoFit/>
          </a:bodyPr>
          <a:lstStyle/>
          <a:p>
            <a:r>
              <a:rPr lang="en-US" sz="3600" dirty="0" smtClean="0">
                <a:effectLst>
                  <a:outerShdw blurRad="38100" dist="38100" dir="2700000" algn="tl">
                    <a:srgbClr val="000000">
                      <a:alpha val="43137"/>
                    </a:srgbClr>
                  </a:outerShdw>
                </a:effectLst>
              </a:rPr>
              <a:t>Introductions </a:t>
            </a:r>
          </a:p>
          <a:p>
            <a:r>
              <a:rPr lang="en-US" sz="3600" dirty="0">
                <a:effectLst>
                  <a:outerShdw blurRad="38100" dist="38100" dir="2700000" algn="tl">
                    <a:srgbClr val="000000">
                      <a:alpha val="43137"/>
                    </a:srgbClr>
                  </a:outerShdw>
                </a:effectLst>
              </a:rPr>
              <a:t>	</a:t>
            </a:r>
            <a:r>
              <a:rPr lang="en-US" sz="3600" dirty="0" smtClean="0">
                <a:effectLst>
                  <a:outerShdw blurRad="38100" dist="38100" dir="2700000" algn="tl">
                    <a:srgbClr val="000000">
                      <a:alpha val="43137"/>
                    </a:srgbClr>
                  </a:outerShdw>
                </a:effectLst>
              </a:rPr>
              <a:t>Of us </a:t>
            </a:r>
          </a:p>
          <a:p>
            <a:r>
              <a:rPr lang="en-US" sz="3600" dirty="0">
                <a:effectLst>
                  <a:outerShdw blurRad="38100" dist="38100" dir="2700000" algn="tl">
                    <a:srgbClr val="000000">
                      <a:alpha val="43137"/>
                    </a:srgbClr>
                  </a:outerShdw>
                </a:effectLst>
              </a:rPr>
              <a:t>	</a:t>
            </a:r>
            <a:r>
              <a:rPr lang="en-US" sz="3600" dirty="0" smtClean="0">
                <a:effectLst>
                  <a:outerShdw blurRad="38100" dist="38100" dir="2700000" algn="tl">
                    <a:srgbClr val="000000">
                      <a:alpha val="43137"/>
                    </a:srgbClr>
                  </a:outerShdw>
                </a:effectLst>
              </a:rPr>
              <a:t>Of this course </a:t>
            </a:r>
          </a:p>
          <a:p>
            <a:endParaRPr lang="en-US" sz="3600" dirty="0">
              <a:effectLst>
                <a:outerShdw blurRad="38100" dist="38100" dir="2700000" algn="tl">
                  <a:srgbClr val="000000">
                    <a:alpha val="43137"/>
                  </a:srgbClr>
                </a:outerShdw>
              </a:effectLst>
            </a:endParaRPr>
          </a:p>
          <a:p>
            <a:endParaRPr lang="en-US" sz="3600" dirty="0">
              <a:effectLst>
                <a:outerShdw blurRad="38100" dist="38100" dir="2700000" algn="tl">
                  <a:srgbClr val="000000">
                    <a:alpha val="43137"/>
                  </a:srgbClr>
                </a:outerShdw>
              </a:effectLs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descr="‘elder…s…’….. mentioned in the Old Testament (KJV) | Tech-Sci Manual Maker"/>
          <p:cNvPicPr>
            <a:picLocks noChangeAspect="1" noChangeArrowheads="1"/>
          </p:cNvPicPr>
          <p:nvPr/>
        </p:nvPicPr>
        <p:blipFill>
          <a:blip r:embed="rId2" cstate="print"/>
          <a:srcRect/>
          <a:stretch>
            <a:fillRect/>
          </a:stretch>
        </p:blipFill>
        <p:spPr bwMode="auto">
          <a:xfrm>
            <a:off x="152400" y="304800"/>
            <a:ext cx="4762500" cy="6232072"/>
          </a:xfrm>
          <a:prstGeom prst="rect">
            <a:avLst/>
          </a:prstGeom>
          <a:noFill/>
        </p:spPr>
      </p:pic>
      <p:sp>
        <p:nvSpPr>
          <p:cNvPr id="3" name="TextBox 2"/>
          <p:cNvSpPr txBox="1"/>
          <p:nvPr/>
        </p:nvSpPr>
        <p:spPr>
          <a:xfrm>
            <a:off x="5410200" y="1600200"/>
            <a:ext cx="3352800" cy="1200329"/>
          </a:xfrm>
          <a:prstGeom prst="rect">
            <a:avLst/>
          </a:prstGeom>
          <a:noFill/>
        </p:spPr>
        <p:txBody>
          <a:bodyPr wrap="square" rtlCol="0">
            <a:spAutoFit/>
          </a:bodyPr>
          <a:lstStyle/>
          <a:p>
            <a:r>
              <a:rPr lang="en-US" sz="3600" dirty="0" smtClean="0">
                <a:effectLst>
                  <a:outerShdw blurRad="38100" dist="38100" dir="2700000" algn="tl">
                    <a:srgbClr val="000000">
                      <a:alpha val="43137"/>
                    </a:srgbClr>
                  </a:outerShdw>
                </a:effectLst>
              </a:rPr>
              <a:t>Elders in the Old Testament</a:t>
            </a:r>
            <a:endParaRPr lang="en-US" sz="3600" dirty="0">
              <a:effectLst>
                <a:outerShdw blurRad="38100" dist="38100" dir="2700000" algn="tl">
                  <a:srgbClr val="000000">
                    <a:alpha val="43137"/>
                  </a:srgbClr>
                </a:outerShdw>
              </a:effectLs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14400" y="1219200"/>
            <a:ext cx="7543800" cy="2308324"/>
          </a:xfrm>
          <a:prstGeom prst="rect">
            <a:avLst/>
          </a:prstGeom>
          <a:noFill/>
        </p:spPr>
        <p:txBody>
          <a:bodyPr wrap="square" rtlCol="0">
            <a:spAutoFit/>
          </a:bodyPr>
          <a:lstStyle/>
          <a:p>
            <a:r>
              <a:rPr lang="en-US" sz="3600" dirty="0" smtClean="0">
                <a:effectLst>
                  <a:outerShdw blurRad="38100" dist="38100" dir="2700000" algn="tl">
                    <a:srgbClr val="000000">
                      <a:alpha val="43137"/>
                    </a:srgbClr>
                  </a:outerShdw>
                </a:effectLst>
              </a:rPr>
              <a:t>Hebrew word for “elder” in Hebrew is </a:t>
            </a:r>
          </a:p>
          <a:p>
            <a:r>
              <a:rPr lang="en-US" sz="3600" i="1" dirty="0" err="1" smtClean="0">
                <a:effectLst>
                  <a:outerShdw blurRad="38100" dist="38100" dir="2700000" algn="tl">
                    <a:srgbClr val="000000">
                      <a:alpha val="43137"/>
                    </a:srgbClr>
                  </a:outerShdw>
                </a:effectLst>
              </a:rPr>
              <a:t>Zagan</a:t>
            </a:r>
            <a:r>
              <a:rPr lang="en-US" sz="3600" i="1" dirty="0" smtClean="0">
                <a:effectLst>
                  <a:outerShdw blurRad="38100" dist="38100" dir="2700000" algn="tl">
                    <a:srgbClr val="000000">
                      <a:alpha val="43137"/>
                    </a:srgbClr>
                  </a:outerShdw>
                </a:effectLst>
              </a:rPr>
              <a:t> = </a:t>
            </a:r>
            <a:r>
              <a:rPr lang="en-US" sz="3600" dirty="0" smtClean="0">
                <a:effectLst>
                  <a:outerShdw blurRad="38100" dist="38100" dir="2700000" algn="tl">
                    <a:srgbClr val="000000">
                      <a:alpha val="43137"/>
                    </a:srgbClr>
                  </a:outerShdw>
                </a:effectLst>
              </a:rPr>
              <a:t>beard, old, aged. </a:t>
            </a:r>
            <a:r>
              <a:rPr lang="en-US" sz="3600" i="1" dirty="0" smtClean="0">
                <a:effectLst>
                  <a:outerShdw blurRad="38100" dist="38100" dir="2700000" algn="tl">
                    <a:srgbClr val="000000">
                      <a:alpha val="43137"/>
                    </a:srgbClr>
                  </a:outerShdw>
                </a:effectLst>
              </a:rPr>
              <a:t>  </a:t>
            </a:r>
            <a:r>
              <a:rPr lang="en-US" sz="3600" dirty="0" smtClean="0">
                <a:effectLst>
                  <a:outerShdw blurRad="38100" dist="38100" dir="2700000" algn="tl">
                    <a:srgbClr val="000000">
                      <a:alpha val="43137"/>
                    </a:srgbClr>
                  </a:outerShdw>
                </a:effectLst>
              </a:rPr>
              <a:t>179 times in the OT</a:t>
            </a:r>
          </a:p>
          <a:p>
            <a:endParaRPr lang="en-US" sz="3600" dirty="0">
              <a:effectLst>
                <a:outerShdw blurRad="38100" dist="38100" dir="2700000" algn="tl">
                  <a:srgbClr val="000000">
                    <a:alpha val="43137"/>
                  </a:srgbClr>
                </a:outerShdw>
              </a:effectLs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28600" y="1143000"/>
            <a:ext cx="8686800" cy="2677656"/>
          </a:xfrm>
          <a:prstGeom prst="rect">
            <a:avLst/>
          </a:prstGeom>
        </p:spPr>
        <p:txBody>
          <a:bodyPr wrap="square">
            <a:spAutoFit/>
          </a:bodyPr>
          <a:lstStyle/>
          <a:p>
            <a:r>
              <a:rPr lang="en-US" sz="2800" dirty="0">
                <a:effectLst>
                  <a:outerShdw blurRad="38100" dist="38100" dir="2700000" algn="tl">
                    <a:srgbClr val="000000">
                      <a:alpha val="43137"/>
                    </a:srgbClr>
                  </a:outerShdw>
                </a:effectLst>
              </a:rPr>
              <a:t>Exodus 3:16</a:t>
            </a:r>
          </a:p>
          <a:p>
            <a:r>
              <a:rPr lang="en-US" sz="2800" b="1" baseline="30000" dirty="0" smtClean="0">
                <a:effectLst>
                  <a:outerShdw blurRad="38100" dist="38100" dir="2700000" algn="tl">
                    <a:srgbClr val="000000">
                      <a:alpha val="43137"/>
                    </a:srgbClr>
                  </a:outerShdw>
                </a:effectLst>
              </a:rPr>
              <a:t>16</a:t>
            </a:r>
            <a:r>
              <a:rPr lang="en-US" sz="2800" b="1" baseline="30000" dirty="0">
                <a:effectLst>
                  <a:outerShdw blurRad="38100" dist="38100" dir="2700000" algn="tl">
                    <a:srgbClr val="000000">
                      <a:alpha val="43137"/>
                    </a:srgbClr>
                  </a:outerShdw>
                </a:effectLst>
              </a:rPr>
              <a:t> </a:t>
            </a:r>
            <a:r>
              <a:rPr lang="en-US" sz="2800" dirty="0">
                <a:effectLst>
                  <a:outerShdw blurRad="38100" dist="38100" dir="2700000" algn="tl">
                    <a:srgbClr val="000000">
                      <a:alpha val="43137"/>
                    </a:srgbClr>
                  </a:outerShdw>
                </a:effectLst>
              </a:rPr>
              <a:t>“Go, </a:t>
            </a:r>
            <a:r>
              <a:rPr lang="en-US" sz="2800" dirty="0">
                <a:solidFill>
                  <a:srgbClr val="FF0000"/>
                </a:solidFill>
                <a:effectLst>
                  <a:outerShdw blurRad="38100" dist="38100" dir="2700000" algn="tl">
                    <a:srgbClr val="000000">
                      <a:alpha val="43137"/>
                    </a:srgbClr>
                  </a:outerShdw>
                </a:effectLst>
              </a:rPr>
              <a:t>assemble the elders of Israel </a:t>
            </a:r>
            <a:r>
              <a:rPr lang="en-US" sz="2800" dirty="0">
                <a:effectLst>
                  <a:outerShdw blurRad="38100" dist="38100" dir="2700000" algn="tl">
                    <a:srgbClr val="000000">
                      <a:alpha val="43137"/>
                    </a:srgbClr>
                  </a:outerShdw>
                </a:effectLst>
              </a:rPr>
              <a:t>and say to them, ‘The </a:t>
            </a:r>
            <a:r>
              <a:rPr lang="en-US" sz="2800" cap="small" dirty="0">
                <a:effectLst>
                  <a:outerShdw blurRad="38100" dist="38100" dir="2700000" algn="tl">
                    <a:srgbClr val="000000">
                      <a:alpha val="43137"/>
                    </a:srgbClr>
                  </a:outerShdw>
                </a:effectLst>
              </a:rPr>
              <a:t>Lord</a:t>
            </a:r>
            <a:r>
              <a:rPr lang="en-US" sz="2800" dirty="0">
                <a:effectLst>
                  <a:outerShdw blurRad="38100" dist="38100" dir="2700000" algn="tl">
                    <a:srgbClr val="000000">
                      <a:alpha val="43137"/>
                    </a:srgbClr>
                  </a:outerShdw>
                </a:effectLst>
              </a:rPr>
              <a:t>, the God of your fathers—the God of Abraham, Isaac and Jacob—appeared to me and said: I have watched over you and have seen what has been done to you in Egypt.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1143000"/>
            <a:ext cx="7010400" cy="3108543"/>
          </a:xfrm>
          <a:prstGeom prst="rect">
            <a:avLst/>
          </a:prstGeom>
        </p:spPr>
        <p:txBody>
          <a:bodyPr wrap="square">
            <a:spAutoFit/>
          </a:bodyPr>
          <a:lstStyle/>
          <a:p>
            <a:r>
              <a:rPr lang="en-US" sz="2800" dirty="0">
                <a:effectLst>
                  <a:outerShdw blurRad="38100" dist="38100" dir="2700000" algn="tl">
                    <a:srgbClr val="000000">
                      <a:alpha val="43137"/>
                    </a:srgbClr>
                  </a:outerShdw>
                </a:effectLst>
              </a:rPr>
              <a:t>Exodus 3:18</a:t>
            </a:r>
          </a:p>
          <a:p>
            <a:r>
              <a:rPr lang="en-US" sz="2800" b="1" baseline="30000" dirty="0" smtClean="0">
                <a:effectLst>
                  <a:outerShdw blurRad="38100" dist="38100" dir="2700000" algn="tl">
                    <a:srgbClr val="000000">
                      <a:alpha val="43137"/>
                    </a:srgbClr>
                  </a:outerShdw>
                </a:effectLst>
              </a:rPr>
              <a:t>18</a:t>
            </a:r>
            <a:r>
              <a:rPr lang="en-US" sz="2800" b="1" baseline="30000" dirty="0">
                <a:effectLst>
                  <a:outerShdw blurRad="38100" dist="38100" dir="2700000" algn="tl">
                    <a:srgbClr val="000000">
                      <a:alpha val="43137"/>
                    </a:srgbClr>
                  </a:outerShdw>
                </a:effectLst>
              </a:rPr>
              <a:t> </a:t>
            </a:r>
            <a:r>
              <a:rPr lang="en-US" sz="2800" dirty="0">
                <a:effectLst>
                  <a:outerShdw blurRad="38100" dist="38100" dir="2700000" algn="tl">
                    <a:srgbClr val="000000">
                      <a:alpha val="43137"/>
                    </a:srgbClr>
                  </a:outerShdw>
                </a:effectLst>
              </a:rPr>
              <a:t>“</a:t>
            </a:r>
            <a:r>
              <a:rPr lang="en-US" sz="2800" dirty="0">
                <a:solidFill>
                  <a:srgbClr val="FF0000"/>
                </a:solidFill>
                <a:effectLst>
                  <a:outerShdw blurRad="38100" dist="38100" dir="2700000" algn="tl">
                    <a:srgbClr val="000000">
                      <a:alpha val="43137"/>
                    </a:srgbClr>
                  </a:outerShdw>
                </a:effectLst>
              </a:rPr>
              <a:t>The elders of Israel </a:t>
            </a:r>
            <a:r>
              <a:rPr lang="en-US" sz="2800" dirty="0">
                <a:effectLst>
                  <a:outerShdw blurRad="38100" dist="38100" dir="2700000" algn="tl">
                    <a:srgbClr val="000000">
                      <a:alpha val="43137"/>
                    </a:srgbClr>
                  </a:outerShdw>
                </a:effectLst>
              </a:rPr>
              <a:t>will listen to you. Then you and the elders are to go to the king of Egypt and say to him, ‘The </a:t>
            </a:r>
            <a:r>
              <a:rPr lang="en-US" sz="2800" cap="small" dirty="0">
                <a:effectLst>
                  <a:outerShdw blurRad="38100" dist="38100" dir="2700000" algn="tl">
                    <a:srgbClr val="000000">
                      <a:alpha val="43137"/>
                    </a:srgbClr>
                  </a:outerShdw>
                </a:effectLst>
              </a:rPr>
              <a:t>Lord</a:t>
            </a:r>
            <a:r>
              <a:rPr lang="en-US" sz="2800" dirty="0">
                <a:effectLst>
                  <a:outerShdw blurRad="38100" dist="38100" dir="2700000" algn="tl">
                    <a:srgbClr val="000000">
                      <a:alpha val="43137"/>
                    </a:srgbClr>
                  </a:outerShdw>
                </a:effectLst>
              </a:rPr>
              <a:t>, the God of the Hebrews, has met with us. Let us take a three-day journey into the wilderness to offer sacrifices to the </a:t>
            </a:r>
            <a:r>
              <a:rPr lang="en-US" sz="2800" cap="small" dirty="0">
                <a:effectLst>
                  <a:outerShdw blurRad="38100" dist="38100" dir="2700000" algn="tl">
                    <a:srgbClr val="000000">
                      <a:alpha val="43137"/>
                    </a:srgbClr>
                  </a:outerShdw>
                </a:effectLst>
              </a:rPr>
              <a:t>Lord</a:t>
            </a:r>
            <a:r>
              <a:rPr lang="en-US" sz="2800" dirty="0">
                <a:effectLst>
                  <a:outerShdw blurRad="38100" dist="38100" dir="2700000" algn="tl">
                    <a:srgbClr val="000000">
                      <a:alpha val="43137"/>
                    </a:srgbClr>
                  </a:outerShdw>
                </a:effectLst>
              </a:rPr>
              <a:t> our God.’</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1219200"/>
            <a:ext cx="8229600" cy="1815882"/>
          </a:xfrm>
          <a:prstGeom prst="rect">
            <a:avLst/>
          </a:prstGeom>
        </p:spPr>
        <p:txBody>
          <a:bodyPr wrap="square">
            <a:spAutoFit/>
          </a:bodyPr>
          <a:lstStyle/>
          <a:p>
            <a:r>
              <a:rPr lang="en-US" sz="2800" dirty="0">
                <a:effectLst>
                  <a:outerShdw blurRad="38100" dist="38100" dir="2700000" algn="tl">
                    <a:srgbClr val="000000">
                      <a:alpha val="43137"/>
                    </a:srgbClr>
                  </a:outerShdw>
                </a:effectLst>
              </a:rPr>
              <a:t>Exodus 12:21</a:t>
            </a:r>
          </a:p>
          <a:p>
            <a:r>
              <a:rPr lang="en-US" sz="2800" b="1" baseline="30000" dirty="0" smtClean="0">
                <a:effectLst>
                  <a:outerShdw blurRad="38100" dist="38100" dir="2700000" algn="tl">
                    <a:srgbClr val="000000">
                      <a:alpha val="43137"/>
                    </a:srgbClr>
                  </a:outerShdw>
                </a:effectLst>
              </a:rPr>
              <a:t>21</a:t>
            </a:r>
            <a:r>
              <a:rPr lang="en-US" sz="2800" b="1" baseline="30000" dirty="0">
                <a:effectLst>
                  <a:outerShdw blurRad="38100" dist="38100" dir="2700000" algn="tl">
                    <a:srgbClr val="000000">
                      <a:alpha val="43137"/>
                    </a:srgbClr>
                  </a:outerShdw>
                </a:effectLst>
              </a:rPr>
              <a:t> </a:t>
            </a:r>
            <a:r>
              <a:rPr lang="en-US" sz="2800" dirty="0">
                <a:effectLst>
                  <a:outerShdw blurRad="38100" dist="38100" dir="2700000" algn="tl">
                    <a:srgbClr val="000000">
                      <a:alpha val="43137"/>
                    </a:srgbClr>
                  </a:outerShdw>
                </a:effectLst>
              </a:rPr>
              <a:t>Then Moses summoned </a:t>
            </a:r>
            <a:r>
              <a:rPr lang="en-US" sz="2800" dirty="0">
                <a:solidFill>
                  <a:srgbClr val="FF0000"/>
                </a:solidFill>
                <a:effectLst>
                  <a:outerShdw blurRad="38100" dist="38100" dir="2700000" algn="tl">
                    <a:srgbClr val="000000">
                      <a:alpha val="43137"/>
                    </a:srgbClr>
                  </a:outerShdw>
                </a:effectLst>
              </a:rPr>
              <a:t>all the elders of Israel </a:t>
            </a:r>
            <a:r>
              <a:rPr lang="en-US" sz="2800" dirty="0">
                <a:effectLst>
                  <a:outerShdw blurRad="38100" dist="38100" dir="2700000" algn="tl">
                    <a:srgbClr val="000000">
                      <a:alpha val="43137"/>
                    </a:srgbClr>
                  </a:outerShdw>
                </a:effectLst>
              </a:rPr>
              <a:t>and said to them, “Go at once and select the animals for your families and slaughter the Passover lamb.</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990600"/>
            <a:ext cx="8305800" cy="3539430"/>
          </a:xfrm>
          <a:prstGeom prst="rect">
            <a:avLst/>
          </a:prstGeom>
        </p:spPr>
        <p:txBody>
          <a:bodyPr wrap="square">
            <a:spAutoFit/>
          </a:bodyPr>
          <a:lstStyle/>
          <a:p>
            <a:r>
              <a:rPr lang="en-US" sz="2800" dirty="0">
                <a:effectLst>
                  <a:outerShdw blurRad="38100" dist="38100" dir="2700000" algn="tl">
                    <a:srgbClr val="000000">
                      <a:alpha val="43137"/>
                    </a:srgbClr>
                  </a:outerShdw>
                </a:effectLst>
              </a:rPr>
              <a:t>Exodus 17:5-6</a:t>
            </a:r>
          </a:p>
          <a:p>
            <a:r>
              <a:rPr lang="en-US" sz="2800" b="1" baseline="30000" dirty="0" smtClean="0">
                <a:effectLst>
                  <a:outerShdw blurRad="38100" dist="38100" dir="2700000" algn="tl">
                    <a:srgbClr val="000000">
                      <a:alpha val="43137"/>
                    </a:srgbClr>
                  </a:outerShdw>
                </a:effectLst>
              </a:rPr>
              <a:t>5</a:t>
            </a:r>
            <a:r>
              <a:rPr lang="en-US" sz="2800" b="1" baseline="30000" dirty="0">
                <a:effectLst>
                  <a:outerShdw blurRad="38100" dist="38100" dir="2700000" algn="tl">
                    <a:srgbClr val="000000">
                      <a:alpha val="43137"/>
                    </a:srgbClr>
                  </a:outerShdw>
                </a:effectLst>
              </a:rPr>
              <a:t> </a:t>
            </a:r>
            <a:r>
              <a:rPr lang="en-US" sz="2800" dirty="0">
                <a:effectLst>
                  <a:outerShdw blurRad="38100" dist="38100" dir="2700000" algn="tl">
                    <a:srgbClr val="000000">
                      <a:alpha val="43137"/>
                    </a:srgbClr>
                  </a:outerShdw>
                </a:effectLst>
              </a:rPr>
              <a:t>The </a:t>
            </a:r>
            <a:r>
              <a:rPr lang="en-US" sz="2800" cap="small" dirty="0">
                <a:effectLst>
                  <a:outerShdw blurRad="38100" dist="38100" dir="2700000" algn="tl">
                    <a:srgbClr val="000000">
                      <a:alpha val="43137"/>
                    </a:srgbClr>
                  </a:outerShdw>
                </a:effectLst>
              </a:rPr>
              <a:t>Lord</a:t>
            </a:r>
            <a:r>
              <a:rPr lang="en-US" sz="2800" dirty="0">
                <a:effectLst>
                  <a:outerShdw blurRad="38100" dist="38100" dir="2700000" algn="tl">
                    <a:srgbClr val="000000">
                      <a:alpha val="43137"/>
                    </a:srgbClr>
                  </a:outerShdw>
                </a:effectLst>
              </a:rPr>
              <a:t> answered Moses, “Go out in front of the people. </a:t>
            </a:r>
            <a:r>
              <a:rPr lang="en-US" sz="2800" dirty="0">
                <a:solidFill>
                  <a:srgbClr val="FF0000"/>
                </a:solidFill>
                <a:effectLst>
                  <a:outerShdw blurRad="38100" dist="38100" dir="2700000" algn="tl">
                    <a:srgbClr val="000000">
                      <a:alpha val="43137"/>
                    </a:srgbClr>
                  </a:outerShdw>
                </a:effectLst>
              </a:rPr>
              <a:t>Take with you some of the elders </a:t>
            </a:r>
            <a:r>
              <a:rPr lang="en-US" sz="2800" dirty="0">
                <a:effectLst>
                  <a:outerShdw blurRad="38100" dist="38100" dir="2700000" algn="tl">
                    <a:srgbClr val="000000">
                      <a:alpha val="43137"/>
                    </a:srgbClr>
                  </a:outerShdw>
                </a:effectLst>
              </a:rPr>
              <a:t>of Israel and take in your hand the staff with which you struck the Nile, and go. </a:t>
            </a:r>
            <a:r>
              <a:rPr lang="en-US" sz="2800" b="1" baseline="30000" dirty="0">
                <a:effectLst>
                  <a:outerShdw blurRad="38100" dist="38100" dir="2700000" algn="tl">
                    <a:srgbClr val="000000">
                      <a:alpha val="43137"/>
                    </a:srgbClr>
                  </a:outerShdw>
                </a:effectLst>
              </a:rPr>
              <a:t>6 </a:t>
            </a:r>
            <a:r>
              <a:rPr lang="en-US" sz="2800" dirty="0">
                <a:effectLst>
                  <a:outerShdw blurRad="38100" dist="38100" dir="2700000" algn="tl">
                    <a:srgbClr val="000000">
                      <a:alpha val="43137"/>
                    </a:srgbClr>
                  </a:outerShdw>
                </a:effectLst>
              </a:rPr>
              <a:t>I will stand there before you by the rock at </a:t>
            </a:r>
            <a:r>
              <a:rPr lang="en-US" sz="2800" dirty="0" err="1">
                <a:effectLst>
                  <a:outerShdw blurRad="38100" dist="38100" dir="2700000" algn="tl">
                    <a:srgbClr val="000000">
                      <a:alpha val="43137"/>
                    </a:srgbClr>
                  </a:outerShdw>
                </a:effectLst>
              </a:rPr>
              <a:t>Horeb</a:t>
            </a:r>
            <a:r>
              <a:rPr lang="en-US" sz="2800" dirty="0">
                <a:effectLst>
                  <a:outerShdw blurRad="38100" dist="38100" dir="2700000" algn="tl">
                    <a:srgbClr val="000000">
                      <a:alpha val="43137"/>
                    </a:srgbClr>
                  </a:outerShdw>
                </a:effectLst>
              </a:rPr>
              <a:t>. Strike the rock, and water will come out of it for the people to drink.” So Moses did this in the sight of the elders of Israel.</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474345"/>
            <a:ext cx="8763000" cy="6124754"/>
          </a:xfrm>
          <a:prstGeom prst="rect">
            <a:avLst/>
          </a:prstGeom>
        </p:spPr>
        <p:txBody>
          <a:bodyPr wrap="square">
            <a:spAutoFit/>
          </a:bodyPr>
          <a:lstStyle/>
          <a:p>
            <a:r>
              <a:rPr lang="en-US" sz="2800" dirty="0">
                <a:effectLst>
                  <a:outerShdw blurRad="38100" dist="38100" dir="2700000" algn="tl">
                    <a:srgbClr val="000000">
                      <a:alpha val="43137"/>
                    </a:srgbClr>
                  </a:outerShdw>
                </a:effectLst>
              </a:rPr>
              <a:t>Numbers 11:16-17</a:t>
            </a:r>
          </a:p>
          <a:p>
            <a:r>
              <a:rPr lang="en-US" sz="2800" b="1" baseline="30000" dirty="0" smtClean="0">
                <a:effectLst>
                  <a:outerShdw blurRad="38100" dist="38100" dir="2700000" algn="tl">
                    <a:srgbClr val="000000">
                      <a:alpha val="43137"/>
                    </a:srgbClr>
                  </a:outerShdw>
                </a:effectLst>
              </a:rPr>
              <a:t>16</a:t>
            </a:r>
            <a:r>
              <a:rPr lang="en-US" sz="2800" b="1" baseline="30000" dirty="0">
                <a:effectLst>
                  <a:outerShdw blurRad="38100" dist="38100" dir="2700000" algn="tl">
                    <a:srgbClr val="000000">
                      <a:alpha val="43137"/>
                    </a:srgbClr>
                  </a:outerShdw>
                </a:effectLst>
              </a:rPr>
              <a:t> </a:t>
            </a:r>
            <a:r>
              <a:rPr lang="en-US" sz="2800" dirty="0">
                <a:effectLst>
                  <a:outerShdw blurRad="38100" dist="38100" dir="2700000" algn="tl">
                    <a:srgbClr val="000000">
                      <a:alpha val="43137"/>
                    </a:srgbClr>
                  </a:outerShdw>
                </a:effectLst>
              </a:rPr>
              <a:t>The </a:t>
            </a:r>
            <a:r>
              <a:rPr lang="en-US" sz="2800" cap="small" dirty="0">
                <a:effectLst>
                  <a:outerShdw blurRad="38100" dist="38100" dir="2700000" algn="tl">
                    <a:srgbClr val="000000">
                      <a:alpha val="43137"/>
                    </a:srgbClr>
                  </a:outerShdw>
                </a:effectLst>
              </a:rPr>
              <a:t>Lord</a:t>
            </a:r>
            <a:r>
              <a:rPr lang="en-US" sz="2800" dirty="0">
                <a:effectLst>
                  <a:outerShdw blurRad="38100" dist="38100" dir="2700000" algn="tl">
                    <a:srgbClr val="000000">
                      <a:alpha val="43137"/>
                    </a:srgbClr>
                  </a:outerShdw>
                </a:effectLst>
              </a:rPr>
              <a:t> said to Moses: </a:t>
            </a:r>
            <a:r>
              <a:rPr lang="en-US" sz="2800" dirty="0">
                <a:solidFill>
                  <a:srgbClr val="FF0000"/>
                </a:solidFill>
                <a:effectLst>
                  <a:outerShdw blurRad="38100" dist="38100" dir="2700000" algn="tl">
                    <a:srgbClr val="000000">
                      <a:alpha val="43137"/>
                    </a:srgbClr>
                  </a:outerShdw>
                </a:effectLst>
              </a:rPr>
              <a:t>“Bring me seventy of Israel’s elders who are known to you as leaders and officials among the people.</a:t>
            </a:r>
            <a:r>
              <a:rPr lang="en-US" sz="2800" dirty="0">
                <a:effectLst>
                  <a:outerShdw blurRad="38100" dist="38100" dir="2700000" algn="tl">
                    <a:srgbClr val="000000">
                      <a:alpha val="43137"/>
                    </a:srgbClr>
                  </a:outerShdw>
                </a:effectLst>
              </a:rPr>
              <a:t> Have them come to the tent of meeting, that they may stand there with you. </a:t>
            </a:r>
            <a:r>
              <a:rPr lang="en-US" sz="2800" b="1" baseline="30000" dirty="0">
                <a:effectLst>
                  <a:outerShdw blurRad="38100" dist="38100" dir="2700000" algn="tl">
                    <a:srgbClr val="000000">
                      <a:alpha val="43137"/>
                    </a:srgbClr>
                  </a:outerShdw>
                </a:effectLst>
              </a:rPr>
              <a:t>17 </a:t>
            </a:r>
            <a:r>
              <a:rPr lang="en-US" sz="2800" dirty="0">
                <a:effectLst>
                  <a:outerShdw blurRad="38100" dist="38100" dir="2700000" algn="tl">
                    <a:srgbClr val="000000">
                      <a:alpha val="43137"/>
                    </a:srgbClr>
                  </a:outerShdw>
                </a:effectLst>
              </a:rPr>
              <a:t>I will come down and speak with you there, and I will take some of the power of the Spirit that is on you and put it on them. They will share the burden of the people with you so that you will not have to carry it alone.</a:t>
            </a:r>
          </a:p>
          <a:p>
            <a:r>
              <a:rPr lang="en-US" sz="2800" dirty="0" smtClean="0">
                <a:effectLst>
                  <a:outerShdw blurRad="38100" dist="38100" dir="2700000" algn="tl">
                    <a:srgbClr val="000000">
                      <a:alpha val="43137"/>
                    </a:srgbClr>
                  </a:outerShdw>
                </a:effectLst>
              </a:rPr>
              <a:t>Numbers 11:25</a:t>
            </a:r>
          </a:p>
          <a:p>
            <a:r>
              <a:rPr lang="en-US" sz="2800" b="1" baseline="30000" dirty="0" smtClean="0">
                <a:effectLst>
                  <a:outerShdw blurRad="38100" dist="38100" dir="2700000" algn="tl">
                    <a:srgbClr val="000000">
                      <a:alpha val="43137"/>
                    </a:srgbClr>
                  </a:outerShdw>
                </a:effectLst>
              </a:rPr>
              <a:t>25</a:t>
            </a:r>
            <a:r>
              <a:rPr lang="en-US" sz="2800" b="1" baseline="30000" dirty="0">
                <a:effectLst>
                  <a:outerShdw blurRad="38100" dist="38100" dir="2700000" algn="tl">
                    <a:srgbClr val="000000">
                      <a:alpha val="43137"/>
                    </a:srgbClr>
                  </a:outerShdw>
                </a:effectLst>
              </a:rPr>
              <a:t> </a:t>
            </a:r>
            <a:r>
              <a:rPr lang="en-US" sz="2800" dirty="0">
                <a:effectLst>
                  <a:outerShdw blurRad="38100" dist="38100" dir="2700000" algn="tl">
                    <a:srgbClr val="000000">
                      <a:alpha val="43137"/>
                    </a:srgbClr>
                  </a:outerShdw>
                </a:effectLst>
              </a:rPr>
              <a:t>Then the </a:t>
            </a:r>
            <a:r>
              <a:rPr lang="en-US" sz="2800" cap="small" dirty="0">
                <a:effectLst>
                  <a:outerShdw blurRad="38100" dist="38100" dir="2700000" algn="tl">
                    <a:srgbClr val="000000">
                      <a:alpha val="43137"/>
                    </a:srgbClr>
                  </a:outerShdw>
                </a:effectLst>
              </a:rPr>
              <a:t>Lord</a:t>
            </a:r>
            <a:r>
              <a:rPr lang="en-US" sz="2800" dirty="0">
                <a:effectLst>
                  <a:outerShdw blurRad="38100" dist="38100" dir="2700000" algn="tl">
                    <a:srgbClr val="000000">
                      <a:alpha val="43137"/>
                    </a:srgbClr>
                  </a:outerShdw>
                </a:effectLst>
              </a:rPr>
              <a:t> came down in the cloud and spoke with him, and he took some of the power of the Spirit that was on him and put it on the seventy elders. When the Spirit rested on them, they prophesied—but did not do so again.</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2856</TotalTime>
  <Words>84</Words>
  <Application>Microsoft Office PowerPoint</Application>
  <PresentationFormat>On-screen Show (4:3)</PresentationFormat>
  <Paragraphs>24</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Slide 1</vt:lpstr>
      <vt:lpstr>Slide 2</vt:lpstr>
      <vt:lpstr>Slide 3</vt:lpstr>
      <vt:lpstr>Slide 4</vt:lpstr>
      <vt:lpstr>Slide 5</vt:lpstr>
      <vt:lpstr>Slide 6</vt:lpstr>
      <vt:lpstr>Slide 7</vt:lpstr>
      <vt:lpstr>Slide 8</vt:lpstr>
      <vt:lpstr>Slide 9</vt:lpstr>
      <vt:lpstr>Slide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Authorized</dc:creator>
  <cp:lastModifiedBy>Authorized</cp:lastModifiedBy>
  <cp:revision>1</cp:revision>
  <dcterms:created xsi:type="dcterms:W3CDTF">2024-11-30T13:10:04Z</dcterms:created>
  <dcterms:modified xsi:type="dcterms:W3CDTF">2024-12-05T14:26:53Z</dcterms:modified>
</cp:coreProperties>
</file>