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90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58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615D-04A8-4DB4-AB7D-E4FF1658782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23B4-E7A2-4B4C-8FDE-53A5BA947C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62973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615D-04A8-4DB4-AB7D-E4FF1658782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23B4-E7A2-4B4C-8FDE-53A5BA947C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4289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615D-04A8-4DB4-AB7D-E4FF1658782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23B4-E7A2-4B4C-8FDE-53A5BA947C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23917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615D-04A8-4DB4-AB7D-E4FF1658782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23B4-E7A2-4B4C-8FDE-53A5BA947CAE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30245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615D-04A8-4DB4-AB7D-E4FF1658782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23B4-E7A2-4B4C-8FDE-53A5BA947C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07759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615D-04A8-4DB4-AB7D-E4FF1658782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23B4-E7A2-4B4C-8FDE-53A5BA947C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431476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615D-04A8-4DB4-AB7D-E4FF1658782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23B4-E7A2-4B4C-8FDE-53A5BA947C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568506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615D-04A8-4DB4-AB7D-E4FF1658782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23B4-E7A2-4B4C-8FDE-53A5BA947C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093582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615D-04A8-4DB4-AB7D-E4FF1658782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23B4-E7A2-4B4C-8FDE-53A5BA947C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34706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615D-04A8-4DB4-AB7D-E4FF1658782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23B4-E7A2-4B4C-8FDE-53A5BA947C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0756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615D-04A8-4DB4-AB7D-E4FF1658782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23B4-E7A2-4B4C-8FDE-53A5BA947C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3861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615D-04A8-4DB4-AB7D-E4FF1658782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23B4-E7A2-4B4C-8FDE-53A5BA947C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24208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615D-04A8-4DB4-AB7D-E4FF1658782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23B4-E7A2-4B4C-8FDE-53A5BA947C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1898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615D-04A8-4DB4-AB7D-E4FF1658782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23B4-E7A2-4B4C-8FDE-53A5BA947C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3138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615D-04A8-4DB4-AB7D-E4FF1658782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23B4-E7A2-4B4C-8FDE-53A5BA947C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7923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615D-04A8-4DB4-AB7D-E4FF1658782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23B4-E7A2-4B4C-8FDE-53A5BA947C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4739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615D-04A8-4DB4-AB7D-E4FF1658782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23B4-E7A2-4B4C-8FDE-53A5BA947C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08924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DCE615D-04A8-4DB4-AB7D-E4FF1658782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80923B4-E7A2-4B4C-8FDE-53A5BA947C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1959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/>
              <a:t>Огляд Нового Заповіту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672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Огляд нового заповіту – 1 послання до коринтян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199" y="2367092"/>
            <a:ext cx="5648093" cy="3424107"/>
          </a:xfrm>
        </p:spPr>
        <p:txBody>
          <a:bodyPr>
            <a:normAutofit/>
          </a:bodyPr>
          <a:lstStyle/>
          <a:p>
            <a:r>
              <a:rPr lang="uk-UA" dirty="0"/>
              <a:t>ІІІ. Відношення до грішників у церкві 5.</a:t>
            </a:r>
          </a:p>
          <a:p>
            <a:r>
              <a:rPr lang="en-US" dirty="0"/>
              <a:t>IV</a:t>
            </a:r>
            <a:r>
              <a:rPr lang="uk-UA" dirty="0"/>
              <a:t>. Відносно сварок між віруючими 6:1-11.</a:t>
            </a:r>
            <a:endParaRPr lang="en-US" dirty="0"/>
          </a:p>
          <a:p>
            <a:r>
              <a:rPr lang="en-US" dirty="0"/>
              <a:t>V</a:t>
            </a:r>
            <a:r>
              <a:rPr lang="uk-UA" dirty="0"/>
              <a:t> застереження від блуду 6:12-20.</a:t>
            </a:r>
            <a:endParaRPr lang="en-US" dirty="0"/>
          </a:p>
          <a:p>
            <a:r>
              <a:rPr lang="en-US" dirty="0"/>
              <a:t>Vi</a:t>
            </a:r>
            <a:r>
              <a:rPr lang="uk-UA" dirty="0"/>
              <a:t> відповідь на лист з питаннями 7:1-16:4.</a:t>
            </a:r>
          </a:p>
          <a:p>
            <a:r>
              <a:rPr lang="uk-UA" dirty="0"/>
              <a:t>А. відповідь відносно шлюбних питань</a:t>
            </a:r>
          </a:p>
        </p:txBody>
      </p:sp>
    </p:spTree>
    <p:extLst>
      <p:ext uri="{BB962C8B-B14F-4D97-AF65-F5344CB8AC3E}">
        <p14:creationId xmlns:p14="http://schemas.microsoft.com/office/powerpoint/2010/main" val="596566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Огляд нового заповіту – 1 послання до коринтян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В. порада відносно спільного поклоніння 11:2-14:40.</a:t>
            </a:r>
          </a:p>
          <a:p>
            <a:r>
              <a:rPr lang="uk-UA" dirty="0"/>
              <a:t>1. Принципи спільної молитви 11:2-16</a:t>
            </a:r>
          </a:p>
          <a:p>
            <a:r>
              <a:rPr lang="uk-UA" dirty="0"/>
              <a:t>2. про вечерю Господню 11:17-34.</a:t>
            </a:r>
          </a:p>
          <a:p>
            <a:r>
              <a:rPr lang="uk-UA" dirty="0"/>
              <a:t>3. Про духовні дари 12-14.</a:t>
            </a:r>
          </a:p>
          <a:p>
            <a:r>
              <a:rPr lang="uk-UA" dirty="0"/>
              <a:t>Г. про воскресіння мертвих</a:t>
            </a:r>
          </a:p>
          <a:p>
            <a:r>
              <a:rPr lang="en-US" dirty="0"/>
              <a:t>Vii. </a:t>
            </a:r>
            <a:r>
              <a:rPr lang="uk-UA" dirty="0"/>
              <a:t>заключення 16:5-24.</a:t>
            </a:r>
          </a:p>
        </p:txBody>
      </p:sp>
    </p:spTree>
    <p:extLst>
      <p:ext uri="{BB962C8B-B14F-4D97-AF65-F5344CB8AC3E}">
        <p14:creationId xmlns:p14="http://schemas.microsoft.com/office/powerpoint/2010/main" val="2782779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Огляд нового заповіту – 1 послання до коринтян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313556" cy="3721474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14-16 А людина тілесна не приймає речей, що від Божого Духа, бо їй це безплідне, і вона зрозуміти їх не може, бо вони розуміються тільки духовно.  Духовна ж людина судить усе, а її судити не може ніхто. Бо хто розум Господній пізнав, який би його міг навчати? А ми маємо розум Христовий!</a:t>
            </a:r>
          </a:p>
          <a:p>
            <a:r>
              <a:rPr lang="uk-UA" dirty="0"/>
              <a:t>Грецьке слово «</a:t>
            </a:r>
            <a:r>
              <a:rPr lang="en-US" dirty="0" err="1"/>
              <a:t>sumbibasei</a:t>
            </a:r>
            <a:r>
              <a:rPr lang="uk-UA" dirty="0"/>
              <a:t>» (</a:t>
            </a:r>
            <a:r>
              <a:rPr lang="uk-UA" dirty="0" err="1"/>
              <a:t>Сюмбібасей</a:t>
            </a:r>
            <a:r>
              <a:rPr lang="uk-UA" dirty="0"/>
              <a:t>) у синодальному перекладі може бути переведено як: вчити, навчати, інструктувати, радити комусь-чогось</a:t>
            </a:r>
          </a:p>
        </p:txBody>
      </p:sp>
    </p:spTree>
    <p:extLst>
      <p:ext uri="{BB962C8B-B14F-4D97-AF65-F5344CB8AC3E}">
        <p14:creationId xmlns:p14="http://schemas.microsoft.com/office/powerpoint/2010/main" val="6929587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Огляд нового заповіту – 1 послання до коринтян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1"/>
            <a:ext cx="5447371" cy="3732625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Цей вірш 7:1 правильніше буде перевести так: « </a:t>
            </a:r>
            <a:r>
              <a:rPr lang="ru-RU" dirty="0"/>
              <a:t>А про що ви писали </a:t>
            </a:r>
            <a:r>
              <a:rPr lang="ru-RU" dirty="0" err="1"/>
              <a:t>мені</a:t>
            </a:r>
            <a:r>
              <a:rPr lang="ru-RU" dirty="0"/>
              <a:t>, що добре </a:t>
            </a:r>
            <a:r>
              <a:rPr lang="ru-RU" dirty="0" err="1"/>
              <a:t>було</a:t>
            </a:r>
            <a:r>
              <a:rPr lang="ru-RU" dirty="0"/>
              <a:t> б </a:t>
            </a:r>
            <a:r>
              <a:rPr lang="ru-RU" dirty="0" err="1"/>
              <a:t>чоловікові</a:t>
            </a:r>
            <a:r>
              <a:rPr lang="ru-RU" dirty="0"/>
              <a:t> не </a:t>
            </a:r>
            <a:r>
              <a:rPr lang="ru-RU" dirty="0" err="1"/>
              <a:t>дотикатися</a:t>
            </a:r>
            <a:r>
              <a:rPr lang="ru-RU" dirty="0"/>
              <a:t> </a:t>
            </a:r>
            <a:r>
              <a:rPr lang="ru-RU" dirty="0" err="1"/>
              <a:t>жінки</a:t>
            </a:r>
            <a:r>
              <a:rPr lang="ru-RU" dirty="0"/>
              <a:t>.» </a:t>
            </a:r>
            <a:r>
              <a:rPr lang="uk-UA" dirty="0"/>
              <a:t>загальний</a:t>
            </a:r>
            <a:r>
              <a:rPr lang="ru-RU" dirty="0"/>
              <a:t> контекст говорить на </a:t>
            </a:r>
            <a:r>
              <a:rPr lang="uk-UA" dirty="0"/>
              <a:t>користь</a:t>
            </a:r>
            <a:r>
              <a:rPr lang="ru-RU" dirty="0"/>
              <a:t> </a:t>
            </a:r>
            <a:r>
              <a:rPr lang="uk-UA" dirty="0"/>
              <a:t>цього</a:t>
            </a:r>
            <a:r>
              <a:rPr lang="ru-RU" dirty="0"/>
              <a:t> перекладу (розділи з 7 до15 включно </a:t>
            </a:r>
            <a:r>
              <a:rPr lang="uk-UA" dirty="0"/>
              <a:t>присвячені</a:t>
            </a:r>
            <a:r>
              <a:rPr lang="ru-RU" dirty="0"/>
              <a:t> </a:t>
            </a:r>
            <a:r>
              <a:rPr lang="uk-UA" dirty="0"/>
              <a:t>відповіді Павла на їх питання принесенні йому у листі</a:t>
            </a:r>
            <a:r>
              <a:rPr lang="ru-RU" dirty="0"/>
              <a:t>).</a:t>
            </a:r>
          </a:p>
          <a:p>
            <a:r>
              <a:rPr lang="ru-RU" dirty="0"/>
              <a:t>А </a:t>
            </a:r>
            <a:r>
              <a:rPr lang="uk-UA" dirty="0"/>
              <a:t>також</a:t>
            </a:r>
            <a:r>
              <a:rPr lang="ru-RU" dirty="0"/>
              <a:t> </a:t>
            </a:r>
            <a:r>
              <a:rPr lang="uk-UA" dirty="0"/>
              <a:t>слово</a:t>
            </a:r>
            <a:r>
              <a:rPr lang="ru-RU" dirty="0"/>
              <a:t> «</a:t>
            </a:r>
            <a:r>
              <a:rPr lang="uk-UA" dirty="0"/>
              <a:t>мати</a:t>
            </a:r>
            <a:r>
              <a:rPr lang="ru-RU" dirty="0"/>
              <a:t>» в. 2, </a:t>
            </a:r>
            <a:r>
              <a:rPr lang="uk-UA" dirty="0"/>
              <a:t>не використовується для опису вступу до шлюбу, але застосовується у лексиці шлюбного життя.</a:t>
            </a:r>
            <a:r>
              <a:rPr lang="ru-RU" dirty="0"/>
              <a:t> 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193819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Огляд нового заповіту – 1 послання до коринтян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019800" y="2367093"/>
            <a:ext cx="5677829" cy="3866439"/>
          </a:xfrm>
        </p:spPr>
        <p:txBody>
          <a:bodyPr>
            <a:normAutofit fontScale="85000" lnSpcReduction="10000"/>
          </a:bodyPr>
          <a:lstStyle/>
          <a:p>
            <a:r>
              <a:rPr lang="uk-UA" dirty="0"/>
              <a:t>10:8 і числа 25:9, це різночитання можна пояснити тим, що Павло говорить скільки людей (23 тисячі) загинули в один день, а Мойсей (34 тисячі) говорить скільки загинуло взагалі у ті дні.</a:t>
            </a:r>
          </a:p>
          <a:p>
            <a:r>
              <a:rPr lang="uk-UA" dirty="0"/>
              <a:t>11:2-16 Говорячи про те, що жінка повинна носити покривало, Павло використовує над часові аргументи (вір.8-9 порядок творення; вір.10 знак для янголів; вір13-16 сама природа вчить), які виходять за рамки культури або звичаїв у Коринтян. А це означає. Що заповідь ця повинна виконуватися нами і зараз.</a:t>
            </a:r>
          </a:p>
        </p:txBody>
      </p:sp>
    </p:spTree>
    <p:extLst>
      <p:ext uri="{BB962C8B-B14F-4D97-AF65-F5344CB8AC3E}">
        <p14:creationId xmlns:p14="http://schemas.microsoft.com/office/powerpoint/2010/main" val="36630874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Огляд нового заповіту – 1 послання до коринтян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199" y="2367092"/>
            <a:ext cx="5335859" cy="3777230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11:17-34 відносно вечері господньої.</a:t>
            </a:r>
          </a:p>
          <a:p>
            <a:r>
              <a:rPr lang="uk-UA" dirty="0"/>
              <a:t>Для участі у вечері повинен використовуватися «</a:t>
            </a:r>
            <a:r>
              <a:rPr lang="en-US" dirty="0" err="1"/>
              <a:t>arton</a:t>
            </a:r>
            <a:r>
              <a:rPr lang="uk-UA" dirty="0"/>
              <a:t>» (</a:t>
            </a:r>
            <a:r>
              <a:rPr lang="uk-UA" dirty="0" err="1"/>
              <a:t>артон</a:t>
            </a:r>
            <a:r>
              <a:rPr lang="uk-UA" dirty="0"/>
              <a:t>) звичайний</a:t>
            </a:r>
            <a:r>
              <a:rPr lang="ru-RU" dirty="0"/>
              <a:t>, а не </a:t>
            </a:r>
            <a:r>
              <a:rPr lang="uk-UA" dirty="0"/>
              <a:t>прісний</a:t>
            </a:r>
            <a:r>
              <a:rPr lang="ru-RU" dirty="0"/>
              <a:t> </a:t>
            </a:r>
            <a:r>
              <a:rPr lang="uk-UA" dirty="0"/>
              <a:t>хліб, для опису опрісників, використовується</a:t>
            </a:r>
            <a:r>
              <a:rPr lang="ru-RU" dirty="0"/>
              <a:t> </a:t>
            </a:r>
            <a:r>
              <a:rPr lang="uk-UA" dirty="0"/>
              <a:t>інше</a:t>
            </a:r>
            <a:r>
              <a:rPr lang="ru-RU" dirty="0"/>
              <a:t> слово.</a:t>
            </a:r>
          </a:p>
          <a:p>
            <a:r>
              <a:rPr lang="ru-RU" dirty="0"/>
              <a:t>У </a:t>
            </a:r>
            <a:r>
              <a:rPr lang="uk-UA" dirty="0"/>
              <a:t>відношенні</a:t>
            </a:r>
            <a:r>
              <a:rPr lang="ru-RU" dirty="0"/>
              <a:t> вина не </a:t>
            </a:r>
            <a:r>
              <a:rPr lang="uk-UA" dirty="0"/>
              <a:t>можна точно сказати : чи повинно це бути вино, чи тільки виноградний сік, оскільки слово «</a:t>
            </a:r>
            <a:r>
              <a:rPr lang="en-US" dirty="0" err="1"/>
              <a:t>oinoz</a:t>
            </a:r>
            <a:r>
              <a:rPr lang="uk-UA" dirty="0"/>
              <a:t>» (</a:t>
            </a:r>
            <a:r>
              <a:rPr lang="uk-UA" dirty="0" err="1"/>
              <a:t>Ойнос</a:t>
            </a:r>
            <a:r>
              <a:rPr lang="uk-UA" dirty="0"/>
              <a:t>) може бути переведено і як вино, і як виноградний сік. </a:t>
            </a:r>
          </a:p>
        </p:txBody>
      </p:sp>
    </p:spTree>
    <p:extLst>
      <p:ext uri="{BB962C8B-B14F-4D97-AF65-F5344CB8AC3E}">
        <p14:creationId xmlns:p14="http://schemas.microsoft.com/office/powerpoint/2010/main" val="3231467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Огляд нового заповіту – 1 послання до коринтян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Навіщо Бог дав дар інших мов?</a:t>
            </a:r>
          </a:p>
          <a:p>
            <a:r>
              <a:rPr lang="uk-UA" dirty="0"/>
              <a:t>1 </a:t>
            </a:r>
            <a:r>
              <a:rPr lang="uk-UA" dirty="0" err="1"/>
              <a:t>кор</a:t>
            </a:r>
            <a:r>
              <a:rPr lang="uk-UA" dirty="0"/>
              <a:t>. 14:22  Отож, мови існують на знак не для віруючих, але для невіруючих, а пророцтво для віруючих, а не для невіруючих.</a:t>
            </a:r>
          </a:p>
          <a:p>
            <a:r>
              <a:rPr lang="uk-UA" dirty="0"/>
              <a:t>Тому що дар говорити на різних мовах – це знак не для віруючих, але для невіруючих. Пророцтво – для віруючих, а не для невіруючих.</a:t>
            </a:r>
          </a:p>
        </p:txBody>
      </p:sp>
    </p:spTree>
    <p:extLst>
      <p:ext uri="{BB962C8B-B14F-4D97-AF65-F5344CB8AC3E}">
        <p14:creationId xmlns:p14="http://schemas.microsoft.com/office/powerpoint/2010/main" val="13649081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Огляд нового заповіту – 1 послання до коринтян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198" y="2367090"/>
            <a:ext cx="5570035" cy="3821837"/>
          </a:xfrm>
        </p:spPr>
        <p:txBody>
          <a:bodyPr>
            <a:normAutofit fontScale="85000" lnSpcReduction="10000"/>
          </a:bodyPr>
          <a:lstStyle/>
          <a:p>
            <a:r>
              <a:rPr lang="uk-UA" dirty="0"/>
              <a:t>14:14 у оригіналі цього вірша присутня частинка «</a:t>
            </a:r>
            <a:r>
              <a:rPr lang="en-US" dirty="0" err="1"/>
              <a:t>Ean</a:t>
            </a:r>
            <a:r>
              <a:rPr lang="ru-RU" dirty="0"/>
              <a:t>»</a:t>
            </a:r>
            <a:r>
              <a:rPr lang="uk-UA" dirty="0"/>
              <a:t> (</a:t>
            </a:r>
            <a:r>
              <a:rPr lang="uk-UA" dirty="0" err="1"/>
              <a:t>еан</a:t>
            </a:r>
            <a:r>
              <a:rPr lang="uk-UA" dirty="0"/>
              <a:t>), яка значить припущення умови про майбутнє з невпевненістю, і приводиться наступним чином: Якщо б, навіть якщо, хоча, коли – в залежності від контексту, та є частинка стоїть і в 1 коринтян 13:1, я думаю, що тут Павло говорить: «… припустим, якщо я говорю» тим самим він немов входить у положення коринтян, подібну образну мову можемо зустріти і в Римлянам 7:9, вірші 14:4,26,28. Говорячи про те, що той хто говорить розумів, що він говорить.</a:t>
            </a:r>
          </a:p>
        </p:txBody>
      </p:sp>
    </p:spTree>
    <p:extLst>
      <p:ext uri="{BB962C8B-B14F-4D97-AF65-F5344CB8AC3E}">
        <p14:creationId xmlns:p14="http://schemas.microsoft.com/office/powerpoint/2010/main" val="16879296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Огляд нового заповіту – 1 послання до коринтян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/>
              <a:t>1кор. 14:34 нехай у Церкві мовчать жінки ваші! Бо їм говорити не дозволено, тільки коритись, як каже й Закон</a:t>
            </a:r>
          </a:p>
          <a:p>
            <a:r>
              <a:rPr lang="uk-UA" dirty="0"/>
              <a:t>1тим. 2:12 А жінці навчати я не дозволяю, ані панувати над мужем, але бути в мовчанні</a:t>
            </a:r>
          </a:p>
          <a:p>
            <a:r>
              <a:rPr lang="uk-UA" dirty="0"/>
              <a:t>Ці місця писання ясно говорять, що жінка не може мати служіння (проповіді і вчителювання) у церкві, за виключенням </a:t>
            </a:r>
            <a:r>
              <a:rPr lang="uk-UA" dirty="0" err="1"/>
              <a:t>дияконіїї</a:t>
            </a:r>
            <a:r>
              <a:rPr lang="uk-UA" dirty="0"/>
              <a:t> рим. 16:1, молитви і піклування про молоді сім</a:t>
            </a:r>
            <a:r>
              <a:rPr lang="en-US" dirty="0"/>
              <a:t>’</a:t>
            </a:r>
            <a:r>
              <a:rPr lang="uk-UA" dirty="0"/>
              <a:t>ї 1 тим. 5:15-4, Тит. 2:3-5.</a:t>
            </a:r>
          </a:p>
        </p:txBody>
      </p:sp>
    </p:spTree>
    <p:extLst>
      <p:ext uri="{BB962C8B-B14F-4D97-AF65-F5344CB8AC3E}">
        <p14:creationId xmlns:p14="http://schemas.microsoft.com/office/powerpoint/2010/main" val="36698737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Огляд нового заповіту – 1 послання до коринтян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6026" cy="3732625"/>
          </a:xfrm>
        </p:spPr>
        <p:txBody>
          <a:bodyPr>
            <a:normAutofit fontScale="85000" lnSpcReduction="10000"/>
          </a:bodyPr>
          <a:lstStyle/>
          <a:p>
            <a:r>
              <a:rPr lang="uk-UA" dirty="0"/>
              <a:t>Суддів 4:4 </a:t>
            </a:r>
            <a:r>
              <a:rPr lang="ru-RU" dirty="0"/>
              <a:t>А </a:t>
            </a:r>
            <a:r>
              <a:rPr lang="ru-RU" dirty="0" err="1"/>
              <a:t>Девора</a:t>
            </a:r>
            <a:r>
              <a:rPr lang="ru-RU" dirty="0"/>
              <a:t> </a:t>
            </a:r>
            <a:r>
              <a:rPr lang="ru-RU" dirty="0" err="1"/>
              <a:t>пророчиця</a:t>
            </a:r>
            <a:r>
              <a:rPr lang="ru-RU" dirty="0"/>
              <a:t>, </a:t>
            </a:r>
            <a:r>
              <a:rPr lang="ru-RU" dirty="0" err="1"/>
              <a:t>жінка</a:t>
            </a:r>
            <a:r>
              <a:rPr lang="ru-RU" dirty="0"/>
              <a:t> </a:t>
            </a:r>
            <a:r>
              <a:rPr lang="ru-RU" dirty="0" err="1"/>
              <a:t>Лаппідота</a:t>
            </a:r>
            <a:r>
              <a:rPr lang="ru-RU" dirty="0"/>
              <a:t>, вона судила </a:t>
            </a:r>
            <a:r>
              <a:rPr lang="ru-RU" dirty="0" err="1"/>
              <a:t>Ізраїля</a:t>
            </a:r>
            <a:r>
              <a:rPr lang="ru-RU" dirty="0"/>
              <a:t> того часу.</a:t>
            </a:r>
          </a:p>
          <a:p>
            <a:r>
              <a:rPr lang="ru-RU" dirty="0" err="1"/>
              <a:t>Діїї</a:t>
            </a:r>
            <a:r>
              <a:rPr lang="ru-RU" dirty="0"/>
              <a:t> 21:4-5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віруючі</a:t>
            </a:r>
            <a:r>
              <a:rPr lang="ru-RU" dirty="0"/>
              <a:t> з </a:t>
            </a:r>
            <a:r>
              <a:rPr lang="ru-RU" dirty="0" err="1"/>
              <a:t>жінками</a:t>
            </a:r>
            <a:r>
              <a:rPr lang="ru-RU" dirty="0"/>
              <a:t> </a:t>
            </a:r>
            <a:r>
              <a:rPr lang="ru-RU" dirty="0" err="1"/>
              <a:t>своїми</a:t>
            </a:r>
            <a:r>
              <a:rPr lang="ru-RU" dirty="0"/>
              <a:t> й </a:t>
            </a:r>
            <a:r>
              <a:rPr lang="ru-RU" dirty="0" err="1"/>
              <a:t>дітьми</a:t>
            </a:r>
            <a:r>
              <a:rPr lang="ru-RU" dirty="0"/>
              <a:t> </a:t>
            </a:r>
            <a:r>
              <a:rPr lang="ru-RU" dirty="0" err="1"/>
              <a:t>пішли</a:t>
            </a:r>
            <a:r>
              <a:rPr lang="ru-RU" dirty="0"/>
              <a:t> </a:t>
            </a:r>
            <a:r>
              <a:rPr lang="ru-RU" dirty="0" err="1"/>
              <a:t>проводжати</a:t>
            </a:r>
            <a:r>
              <a:rPr lang="ru-RU" dirty="0"/>
              <a:t> нас аж за </a:t>
            </a:r>
            <a:r>
              <a:rPr lang="ru-RU" dirty="0" err="1"/>
              <a:t>місто</a:t>
            </a:r>
            <a:r>
              <a:rPr lang="ru-RU" dirty="0"/>
              <a:t>.</a:t>
            </a:r>
            <a:endParaRPr lang="uk-UA" dirty="0">
              <a:solidFill>
                <a:schemeClr val="accent6"/>
              </a:solidFill>
            </a:endParaRPr>
          </a:p>
          <a:p>
            <a:r>
              <a:rPr lang="uk-UA" dirty="0"/>
              <a:t>1кор. 11:5 </a:t>
            </a:r>
            <a:r>
              <a:rPr lang="ru-RU" b="1" i="1" dirty="0"/>
              <a:t> </a:t>
            </a:r>
            <a:r>
              <a:rPr lang="ru-RU" dirty="0"/>
              <a:t>І </a:t>
            </a:r>
            <a:r>
              <a:rPr lang="ru-RU" dirty="0" err="1"/>
              <a:t>кожна</a:t>
            </a:r>
            <a:r>
              <a:rPr lang="ru-RU" dirty="0"/>
              <a:t> </a:t>
            </a:r>
            <a:r>
              <a:rPr lang="ru-RU" dirty="0" err="1"/>
              <a:t>жінка</a:t>
            </a:r>
            <a:r>
              <a:rPr lang="ru-RU" dirty="0"/>
              <a:t>, що молиться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пророкує</a:t>
            </a:r>
            <a:r>
              <a:rPr lang="ru-RU" dirty="0"/>
              <a:t> з головою </a:t>
            </a:r>
            <a:r>
              <a:rPr lang="ru-RU" dirty="0" err="1"/>
              <a:t>відкритою</a:t>
            </a:r>
            <a:r>
              <a:rPr lang="ru-RU" dirty="0"/>
              <a:t>, </a:t>
            </a:r>
            <a:r>
              <a:rPr lang="ru-RU" dirty="0" err="1"/>
              <a:t>осоромлює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 свою голову, бо </a:t>
            </a:r>
            <a:r>
              <a:rPr lang="ru-RU" dirty="0" err="1"/>
              <a:t>це</a:t>
            </a:r>
            <a:r>
              <a:rPr lang="ru-RU" dirty="0"/>
              <a:t> є те </a:t>
            </a:r>
            <a:r>
              <a:rPr lang="ru-RU" dirty="0" err="1"/>
              <a:t>саме</a:t>
            </a:r>
            <a:r>
              <a:rPr lang="ru-RU" dirty="0"/>
              <a:t>, як </a:t>
            </a:r>
            <a:r>
              <a:rPr lang="ru-RU" dirty="0" err="1"/>
              <a:t>була</a:t>
            </a:r>
            <a:r>
              <a:rPr lang="ru-RU" dirty="0"/>
              <a:t> б вона </a:t>
            </a:r>
            <a:r>
              <a:rPr lang="ru-RU" dirty="0" err="1"/>
              <a:t>виголена</a:t>
            </a:r>
            <a:r>
              <a:rPr lang="ru-RU" dirty="0"/>
              <a:t>.</a:t>
            </a:r>
            <a:endParaRPr lang="uk-UA" dirty="0"/>
          </a:p>
          <a:p>
            <a:r>
              <a:rPr lang="uk-UA" dirty="0"/>
              <a:t>Це був особливий перехідний період і не є прикладом для наслідування</a:t>
            </a:r>
          </a:p>
        </p:txBody>
      </p:sp>
    </p:spTree>
    <p:extLst>
      <p:ext uri="{BB962C8B-B14F-4D97-AF65-F5344CB8AC3E}">
        <p14:creationId xmlns:p14="http://schemas.microsoft.com/office/powerpoint/2010/main" val="1163316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43299" y="1075716"/>
            <a:ext cx="7706116" cy="4845581"/>
          </a:xfrm>
        </p:spPr>
        <p:txBody>
          <a:bodyPr>
            <a:noAutofit/>
          </a:bodyPr>
          <a:lstStyle/>
          <a:p>
            <a:pPr algn="l"/>
            <a:r>
              <a:rPr lang="uk-UA" sz="6600" dirty="0"/>
              <a:t>Огляд нового заповіту – </a:t>
            </a:r>
            <a:r>
              <a:rPr lang="uk-UA" sz="6600" cap="none" dirty="0"/>
              <a:t>послання до коринтян</a:t>
            </a:r>
          </a:p>
        </p:txBody>
      </p:sp>
    </p:spTree>
    <p:extLst>
      <p:ext uri="{BB962C8B-B14F-4D97-AF65-F5344CB8AC3E}">
        <p14:creationId xmlns:p14="http://schemas.microsoft.com/office/powerpoint/2010/main" val="3088027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Огляд нового заповіту – 1 послання до коринтян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575300" cy="3805108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15:29 дане місце писання має 200 поглядів з приводу того, що воно означає. Для пояснення свого погляду я перефразую цей вірш так: «Бо що зроблять ті (невіруючі), хто христяться ради мертвих?» щоб довести до коринтян, що мертві воскресають, Павло звертається до досвіду практики поганів, коли в деяких релігіях здійснювали хрещення мертвих, тим самим Павло хоче сказати. Що навіть ці погани вірять у воскресіння мертвих.</a:t>
            </a:r>
          </a:p>
        </p:txBody>
      </p:sp>
    </p:spTree>
    <p:extLst>
      <p:ext uri="{BB962C8B-B14F-4D97-AF65-F5344CB8AC3E}">
        <p14:creationId xmlns:p14="http://schemas.microsoft.com/office/powerpoint/2010/main" val="20258406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Огляд нового заповіту – 2 послання до коринтян</a:t>
            </a: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6" name="Объект 5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753100" cy="3868608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З часу написання Павлом першого листа, на коринтську церкву дуже вплинули псевдовчителі, які налаштовували людей проти Павла. Вони говорили, що він не виразний у своїй зовнішності і в своїх промовах. Те, що він нечистий, нечесний і не має якостей апостола Ісуса Христа. Павло послав Тита в Коринт розібратися з цими труднощами і після повернення був радий чути про зміну в серці коринтян. Через всю книгу, він захищає свою поведінку, особистість, покликання, як апостол Ісуса Христа.</a:t>
            </a:r>
          </a:p>
        </p:txBody>
      </p:sp>
    </p:spTree>
    <p:extLst>
      <p:ext uri="{BB962C8B-B14F-4D97-AF65-F5344CB8AC3E}">
        <p14:creationId xmlns:p14="http://schemas.microsoft.com/office/powerpoint/2010/main" val="14898845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Огляд нового заповіту – 2 послання до коринтян</a:t>
            </a: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6" name="Объект 5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/>
              <a:t>тоді, як Павло був на шляху до Македонії, під час своєї третьої місіонерської подорожі, Тит повернувся з відповіддю з Коринта. Павло написав цього листа у відповідь на новини, які приніс йому Тит. Павло висловлює свою подяку за покаянну  більшість і звертається до обуреної меншості, щоб вони взяли до уваги його авторитет. Він також готує їх до свого наступного відвідування Коринта.</a:t>
            </a:r>
          </a:p>
        </p:txBody>
      </p:sp>
    </p:spTree>
    <p:extLst>
      <p:ext uri="{BB962C8B-B14F-4D97-AF65-F5344CB8AC3E}">
        <p14:creationId xmlns:p14="http://schemas.microsoft.com/office/powerpoint/2010/main" val="41718518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Огляд нового заповіту – 2 послання до коринтян</a:t>
            </a: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6" name="Объект 5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727700" cy="3767008"/>
          </a:xfrm>
        </p:spPr>
        <p:txBody>
          <a:bodyPr>
            <a:normAutofit fontScale="85000" lnSpcReduction="10000"/>
          </a:bodyPr>
          <a:lstStyle/>
          <a:p>
            <a:r>
              <a:rPr lang="uk-UA" dirty="0"/>
              <a:t>цей лист, більше ніж будь-який інший лист, відкриває нам як Павло турбується про церкву. </a:t>
            </a:r>
          </a:p>
          <a:p>
            <a:r>
              <a:rPr lang="uk-UA" dirty="0"/>
              <a:t>У 8-9 Павло дає дуже чітке пояснення християнського </a:t>
            </a: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давання</a:t>
            </a:r>
            <a:r>
              <a:rPr lang="uk-UA" dirty="0"/>
              <a:t> та жертовності у Біблії.</a:t>
            </a:r>
          </a:p>
          <a:p>
            <a:r>
              <a:rPr lang="uk-UA" dirty="0"/>
              <a:t> він також пояснює правильну філософію, що спонукає до служіння (розділи 2-5). </a:t>
            </a:r>
          </a:p>
          <a:p>
            <a:r>
              <a:rPr lang="uk-UA" dirty="0"/>
              <a:t>Ймовірно, це найбільш не систематичний лист Павла. Речення часто незвичайні і розбиті несподіваними змінами почуттів і метафор. Це говорить нам про те, який стрес відчував Павло в той час. </a:t>
            </a:r>
          </a:p>
        </p:txBody>
      </p:sp>
    </p:spTree>
    <p:extLst>
      <p:ext uri="{BB962C8B-B14F-4D97-AF65-F5344CB8AC3E}">
        <p14:creationId xmlns:p14="http://schemas.microsoft.com/office/powerpoint/2010/main" val="40504968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/>
              <a:t>Огляд Нового Заповіту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70072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Огляд нового заповіту – два послання до коринтян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570034" cy="3732625"/>
          </a:xfrm>
        </p:spPr>
        <p:txBody>
          <a:bodyPr>
            <a:normAutofit fontScale="85000" lnSpcReduction="20000"/>
          </a:bodyPr>
          <a:lstStyle/>
          <a:p>
            <a:r>
              <a:rPr lang="uk-UA" dirty="0"/>
              <a:t>У першому столітті Коринт був лідируючим комерційним центром Південної Греції. </a:t>
            </a:r>
          </a:p>
          <a:p>
            <a:r>
              <a:rPr lang="uk-UA" dirty="0"/>
              <a:t>це місто було відоме завдяки своїй аморальності та язичництву. </a:t>
            </a:r>
          </a:p>
          <a:p>
            <a:r>
              <a:rPr lang="uk-UA" dirty="0"/>
              <a:t>Але, незважаючи на всі ці перешкоди, Павлу вдалося організувати там християнську церкву під час його другої місіонерської подорожі (Дії 18:1-17), і бути там півтора року. </a:t>
            </a:r>
          </a:p>
          <a:p>
            <a:r>
              <a:rPr lang="uk-UA" dirty="0"/>
              <a:t>Хоча церква була дуже обдарованою і росла, в ній було багато проблем: моральних і етичних, доктринальних і практичних, загальних і особистих. </a:t>
            </a:r>
          </a:p>
        </p:txBody>
      </p:sp>
    </p:spTree>
    <p:extLst>
      <p:ext uri="{BB962C8B-B14F-4D97-AF65-F5344CB8AC3E}">
        <p14:creationId xmlns:p14="http://schemas.microsoft.com/office/powerpoint/2010/main" val="4178473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Огляд нового заповіту – два послання до коринтян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019800" y="2367092"/>
            <a:ext cx="5871118" cy="3922197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Павло написав першого листа, відомого тепер як «колишній лист», у якому попереджував коринтян «</a:t>
            </a:r>
            <a:r>
              <a:rPr lang="ru-RU" dirty="0"/>
              <a:t>не </a:t>
            </a:r>
            <a:r>
              <a:rPr lang="ru-RU" dirty="0" err="1"/>
              <a:t>єднатися</a:t>
            </a:r>
            <a:r>
              <a:rPr lang="ru-RU" dirty="0"/>
              <a:t> з </a:t>
            </a:r>
            <a:r>
              <a:rPr lang="ru-RU" dirty="0" err="1"/>
              <a:t>перелюбниками</a:t>
            </a:r>
            <a:r>
              <a:rPr lang="uk-UA" dirty="0"/>
              <a:t>» (1 Коринтян 5:9), але його неправильно зрозуміли</a:t>
            </a:r>
          </a:p>
          <a:p>
            <a:r>
              <a:rPr lang="uk-UA" dirty="0"/>
              <a:t>У той же самий час, коли Павло почув про неправильне розуміння свого листа, він також дізнався від домашніх </a:t>
            </a:r>
            <a:r>
              <a:rPr lang="uk-UA" dirty="0" err="1"/>
              <a:t>хлої</a:t>
            </a:r>
            <a:r>
              <a:rPr lang="uk-UA" dirty="0"/>
              <a:t>, про заворушення в коринтській церкві. </a:t>
            </a:r>
          </a:p>
          <a:p>
            <a:r>
              <a:rPr lang="uk-UA" dirty="0"/>
              <a:t>потім до нього прийшли Степан, </a:t>
            </a:r>
            <a:r>
              <a:rPr lang="uk-UA" dirty="0" err="1"/>
              <a:t>Фортунат</a:t>
            </a:r>
            <a:r>
              <a:rPr lang="uk-UA" dirty="0"/>
              <a:t> і </a:t>
            </a:r>
            <a:r>
              <a:rPr lang="uk-UA" dirty="0" err="1"/>
              <a:t>Охаїк</a:t>
            </a:r>
            <a:r>
              <a:rPr lang="uk-UA" dirty="0"/>
              <a:t> з питаннями, які вимагають відповіді, і так було написано послане перше послання.</a:t>
            </a:r>
          </a:p>
        </p:txBody>
      </p:sp>
    </p:spTree>
    <p:extLst>
      <p:ext uri="{BB962C8B-B14F-4D97-AF65-F5344CB8AC3E}">
        <p14:creationId xmlns:p14="http://schemas.microsoft.com/office/powerpoint/2010/main" val="1780415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Огляд нового заповіту – два послання до коринтян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Тимофій, котрий, ймовірно, не був посланий з цим листом, а направлявся у Македонію з Ерастом (Дії 19:22). ВІН не дійшов до Коринту тому, що про нього нічого не говориться в 2 посланні, але він згадується Павлом у вітаннях.</a:t>
            </a:r>
          </a:p>
          <a:p>
            <a:r>
              <a:rPr lang="uk-UA" dirty="0"/>
              <a:t>Мабуть, Павло отримав і інші погані новини про коринтян і вирішив відвідати Коринт, але повинен був поспішно його залишити. </a:t>
            </a:r>
          </a:p>
        </p:txBody>
      </p:sp>
    </p:spTree>
    <p:extLst>
      <p:ext uri="{BB962C8B-B14F-4D97-AF65-F5344CB8AC3E}">
        <p14:creationId xmlns:p14="http://schemas.microsoft.com/office/powerpoint/2010/main" val="2961467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Огляд нового заповіту – два послання до коринтян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/>
              <a:t>Після повернення він написав лист «від великої скорботи та з сердечної туги» (2Коринтян 2:4), в надії виправити становище. Цей лист, ймовірно, був доставлений Титом. </a:t>
            </a:r>
          </a:p>
          <a:p>
            <a:r>
              <a:rPr lang="uk-UA" dirty="0"/>
              <a:t>Тим часом Павло покинув Ефес і очікував прибуття Тита в </a:t>
            </a:r>
            <a:r>
              <a:rPr lang="uk-UA" dirty="0" err="1"/>
              <a:t>Троаді</a:t>
            </a:r>
            <a:r>
              <a:rPr lang="uk-UA" dirty="0"/>
              <a:t> зі звісткою, як був прийнятий його лист, Але не дочекавшись його, він відправився в Македонію, куди прибув Тит з хорошими вістями про становище в Коринті.</a:t>
            </a:r>
          </a:p>
        </p:txBody>
      </p:sp>
    </p:spTree>
    <p:extLst>
      <p:ext uri="{BB962C8B-B14F-4D97-AF65-F5344CB8AC3E}">
        <p14:creationId xmlns:p14="http://schemas.microsoft.com/office/powerpoint/2010/main" val="68615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Огляд нового заповіту – два послання до коринтян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uk-UA" dirty="0"/>
              <a:t>Павло написав другого листа де висловив радість від успіху його попереднього листа і місії Тита.</a:t>
            </a:r>
          </a:p>
          <a:p>
            <a:r>
              <a:rPr lang="uk-UA" dirty="0"/>
              <a:t>Потім, він провів зиму в Коринті, перш ніж відправився через Македонію до Єрусалиму, зі зібраною милостинею для бідних християн.</a:t>
            </a:r>
          </a:p>
        </p:txBody>
      </p:sp>
    </p:spTree>
    <p:extLst>
      <p:ext uri="{BB962C8B-B14F-4D97-AF65-F5344CB8AC3E}">
        <p14:creationId xmlns:p14="http://schemas.microsoft.com/office/powerpoint/2010/main" val="423597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Огляд нового заповіту – 1 послання до коринтян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670396" cy="3688020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І. вітання 1:1-9.</a:t>
            </a:r>
          </a:p>
          <a:p>
            <a:r>
              <a:rPr lang="uk-UA" dirty="0"/>
              <a:t>ІІ. Відносно розділів, що виникнули 1:10-4:21.</a:t>
            </a:r>
          </a:p>
          <a:p>
            <a:r>
              <a:rPr lang="uk-UA" dirty="0"/>
              <a:t>А. повідомлення про поділи 1:10-17.</a:t>
            </a:r>
          </a:p>
          <a:p>
            <a:r>
              <a:rPr lang="uk-UA" dirty="0"/>
              <a:t>Б. Причина розділів 1:18-4:21.</a:t>
            </a:r>
          </a:p>
          <a:p>
            <a:r>
              <a:rPr lang="uk-UA" dirty="0"/>
              <a:t>1. неприйняття проповіді Євангелія 1:18-3:4.</a:t>
            </a:r>
          </a:p>
          <a:p>
            <a:r>
              <a:rPr lang="uk-UA" dirty="0"/>
              <a:t>2. нерозуміння проповідника благовістя 3:5-4:6.</a:t>
            </a:r>
          </a:p>
          <a:p>
            <a:r>
              <a:rPr lang="uk-UA" dirty="0"/>
              <a:t>Нерозуміння служіння Павла 4:7-21.</a:t>
            </a:r>
          </a:p>
        </p:txBody>
      </p:sp>
    </p:spTree>
    <p:extLst>
      <p:ext uri="{BB962C8B-B14F-4D97-AF65-F5344CB8AC3E}">
        <p14:creationId xmlns:p14="http://schemas.microsoft.com/office/powerpoint/2010/main" val="2098648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Огляд нового заповіту – 1 послання до коринтян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199" y="2367092"/>
            <a:ext cx="5648093" cy="3424107"/>
          </a:xfrm>
        </p:spPr>
        <p:txBody>
          <a:bodyPr>
            <a:normAutofit/>
          </a:bodyPr>
          <a:lstStyle/>
          <a:p>
            <a:r>
              <a:rPr lang="uk-UA" dirty="0"/>
              <a:t>ІІІ. Відношення до грішників у церкві 5.</a:t>
            </a:r>
          </a:p>
          <a:p>
            <a:r>
              <a:rPr lang="en-US" dirty="0"/>
              <a:t>IV</a:t>
            </a:r>
            <a:r>
              <a:rPr lang="uk-UA" dirty="0"/>
              <a:t>. Відносно сварок між віруючими 6:1-11.</a:t>
            </a:r>
            <a:endParaRPr lang="en-US" dirty="0"/>
          </a:p>
          <a:p>
            <a:r>
              <a:rPr lang="en-US" dirty="0"/>
              <a:t>V</a:t>
            </a:r>
            <a:r>
              <a:rPr lang="uk-UA" dirty="0"/>
              <a:t> застереження від блуду 6:12-20.</a:t>
            </a:r>
            <a:endParaRPr lang="en-US" dirty="0"/>
          </a:p>
          <a:p>
            <a:r>
              <a:rPr lang="en-US" dirty="0"/>
              <a:t>Vi</a:t>
            </a:r>
            <a:r>
              <a:rPr lang="uk-UA" dirty="0"/>
              <a:t> відповідь на лист з питаннями 7:1-16:4.</a:t>
            </a:r>
          </a:p>
          <a:p>
            <a:r>
              <a:rPr lang="uk-UA" dirty="0"/>
              <a:t>А. відповідь відносно шлюбних питань</a:t>
            </a:r>
          </a:p>
          <a:p>
            <a:r>
              <a:rPr lang="uk-UA" dirty="0"/>
              <a:t>Б. Про ідоложертовне 8:1-11:1.</a:t>
            </a:r>
          </a:p>
        </p:txBody>
      </p:sp>
    </p:spTree>
    <p:extLst>
      <p:ext uri="{BB962C8B-B14F-4D97-AF65-F5344CB8AC3E}">
        <p14:creationId xmlns:p14="http://schemas.microsoft.com/office/powerpoint/2010/main" val="3217943909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tf00001031_wac</Template>
  <TotalTime>211</TotalTime>
  <Words>1669</Words>
  <Application>Microsoft Office PowerPoint</Application>
  <PresentationFormat>Широкоэкранный</PresentationFormat>
  <Paragraphs>92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7" baseType="lpstr">
      <vt:lpstr>Arial</vt:lpstr>
      <vt:lpstr>Tw Cen MT</vt:lpstr>
      <vt:lpstr>Капля</vt:lpstr>
      <vt:lpstr>Огляд Нового Заповіту</vt:lpstr>
      <vt:lpstr>Огляд нового заповіту – послання до коринтян</vt:lpstr>
      <vt:lpstr>Огляд нового заповіту – два послання до коринтян </vt:lpstr>
      <vt:lpstr>Огляд нового заповіту – два послання до коринтян </vt:lpstr>
      <vt:lpstr>Огляд нового заповіту – два послання до коринтян </vt:lpstr>
      <vt:lpstr>Огляд нового заповіту – два послання до коринтян </vt:lpstr>
      <vt:lpstr>Огляд нового заповіту – два послання до коринтян </vt:lpstr>
      <vt:lpstr>Огляд нового заповіту – 1 послання до коринтян</vt:lpstr>
      <vt:lpstr>Огляд нового заповіту – 1 послання до коринтян</vt:lpstr>
      <vt:lpstr>Огляд нового заповіту – 1 послання до коринтян</vt:lpstr>
      <vt:lpstr>Огляд нового заповіту – 1 послання до коринтян</vt:lpstr>
      <vt:lpstr>Огляд нового заповіту – 1 послання до коринтян</vt:lpstr>
      <vt:lpstr>Огляд нового заповіту – 1 послання до коринтян</vt:lpstr>
      <vt:lpstr>Огляд нового заповіту – 1 послання до коринтян</vt:lpstr>
      <vt:lpstr>Огляд нового заповіту – 1 послання до коринтян</vt:lpstr>
      <vt:lpstr>Огляд нового заповіту – 1 послання до коринтян</vt:lpstr>
      <vt:lpstr>Огляд нового заповіту – 1 послання до коринтян</vt:lpstr>
      <vt:lpstr>Огляд нового заповіту – 1 послання до коринтян</vt:lpstr>
      <vt:lpstr>Огляд нового заповіту – 1 послання до коринтян</vt:lpstr>
      <vt:lpstr>Огляд нового заповіту – 1 послання до коринтян</vt:lpstr>
      <vt:lpstr>Огляд нового заповіту – 2 послання до коринтян</vt:lpstr>
      <vt:lpstr>Огляд нового заповіту – 2 послання до коринтян</vt:lpstr>
      <vt:lpstr>Огляд нового заповіту – 2 послання до коринтян</vt:lpstr>
      <vt:lpstr>Огляд Нового Заповіту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Огляд Нового Заповіту</dc:title>
  <dc:creator>Пользователь</dc:creator>
  <cp:lastModifiedBy>Evgenii Lvov</cp:lastModifiedBy>
  <cp:revision>28</cp:revision>
  <dcterms:created xsi:type="dcterms:W3CDTF">2021-03-02T13:41:24Z</dcterms:created>
  <dcterms:modified xsi:type="dcterms:W3CDTF">2021-11-22T13:01:29Z</dcterms:modified>
</cp:coreProperties>
</file>