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3"/>
  </p:notesMasterIdLst>
  <p:sldIdLst>
    <p:sldId id="540" r:id="rId2"/>
    <p:sldId id="541" r:id="rId3"/>
    <p:sldId id="542" r:id="rId4"/>
    <p:sldId id="543" r:id="rId5"/>
    <p:sldId id="555" r:id="rId6"/>
    <p:sldId id="544" r:id="rId7"/>
    <p:sldId id="549" r:id="rId8"/>
    <p:sldId id="565" r:id="rId9"/>
    <p:sldId id="548" r:id="rId10"/>
    <p:sldId id="547" r:id="rId11"/>
    <p:sldId id="550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3EDD3-A321-4FF0-99BD-D68D4F56725F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j-ya3diIPXAhVFSCYKHSwVDl8QjRwIBw&amp;url=https://funzine.hu/en/2017/06/22/culture/know-saint-johns-eve-around-world/&amp;psig=AOvVaw0hA82pCObFCGBS0P84UlJv&amp;ust=150872075172692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www.google.com/url?sa=i&amp;rct=j&amp;q=&amp;esrc=s&amp;source=images&amp;cd=&amp;cad=rja&amp;uact=8&amp;ved=0ahUKEwj3_8LNy__WAhWGKCYKHXwcCRsQjRwIBw&amp;url=http://infogen.org.mx/distrofia-muscular/&amp;psig=AOvVaw1Y7E74mQuXcT5J3E7IBEXu&amp;ust=150860227675299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4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40766" y="1412776"/>
            <a:ext cx="820769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8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El Espíritu Santo 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Dio a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1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El Ministerio de Diaconisa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7059">
            <a:off x="3992262" y="1779130"/>
            <a:ext cx="2463263" cy="3754276"/>
          </a:xfrm>
          <a:prstGeom prst="rect">
            <a:avLst/>
          </a:prstGeom>
          <a:noFill/>
        </p:spPr>
      </p:pic>
      <p:sp>
        <p:nvSpPr>
          <p:cNvPr id="7" name="6 Flecha curvada hacia la izquierda"/>
          <p:cNvSpPr/>
          <p:nvPr/>
        </p:nvSpPr>
        <p:spPr>
          <a:xfrm rot="14967142" flipV="1">
            <a:off x="781621" y="23737"/>
            <a:ext cx="1607893" cy="22466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412776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6600" dirty="0" smtClean="0">
                <a:latin typeface="Arial Black" pitchFamily="34" charset="0"/>
              </a:rPr>
              <a:t>Espíritu Santo</a:t>
            </a: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r"/>
            <a:r>
              <a:rPr lang="es-MX" sz="5400" dirty="0" smtClean="0">
                <a:solidFill>
                  <a:schemeClr val="accent1"/>
                </a:solidFill>
                <a:latin typeface="Arial Black" pitchFamily="34" charset="0"/>
              </a:rPr>
              <a:t>Hechos 8:4; 22:4</a:t>
            </a:r>
          </a:p>
          <a:p>
            <a:pPr algn="r"/>
            <a:endParaRPr lang="es-MX" sz="40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r"/>
            <a:r>
              <a:rPr lang="es-MX" sz="4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MUJER SABIA / PREPARADA</a:t>
            </a:r>
          </a:p>
        </p:txBody>
      </p:sp>
      <p:pic>
        <p:nvPicPr>
          <p:cNvPr id="6" name="Picture 4" descr="Resultado de imagen para icono de muj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276872"/>
            <a:ext cx="1803762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4495800"/>
          </a:xfrm>
        </p:spPr>
        <p:txBody>
          <a:bodyPr/>
          <a:lstStyle/>
          <a:p>
            <a:r>
              <a:rPr lang="es-MX" b="1" dirty="0" smtClean="0"/>
              <a:t>Unidad 8, Lección 1. TAREA #1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11560" y="1628800"/>
            <a:ext cx="792088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Leer 1 y 2 Timoteo.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Hacer una lista de las cualidades y las responsabilidades de los siervos de Dios. Y definir qué puede aplicarse al ministerio de la diaconisa.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  <p:pic>
        <p:nvPicPr>
          <p:cNvPr id="315394" name="Picture 2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3501008"/>
            <a:ext cx="5532140" cy="30683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15616" y="188640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Definición y Descripción</a:t>
            </a:r>
          </a:p>
        </p:txBody>
      </p:sp>
      <p:pic>
        <p:nvPicPr>
          <p:cNvPr id="114690" name="Picture 2" descr="Resultado de imagen para celula gen cromosoma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850" y="908720"/>
            <a:ext cx="8730630" cy="4176464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59024" y="5157192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i="1" dirty="0" smtClean="0">
                <a:latin typeface="Arial Black" pitchFamily="34" charset="0"/>
              </a:rPr>
              <a:t>C-C-G-A</a:t>
            </a:r>
            <a:endParaRPr lang="es-MX" sz="4400" i="1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15616" y="188640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Definición y Descripción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51520" y="1196752"/>
            <a:ext cx="87484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2400" b="1" dirty="0" smtClean="0">
                <a:latin typeface="Arial Black" pitchFamily="34" charset="0"/>
              </a:rPr>
              <a:t> Mujer </a:t>
            </a:r>
          </a:p>
          <a:p>
            <a:r>
              <a:rPr lang="es-MX" sz="2400" b="1" dirty="0" smtClean="0">
                <a:latin typeface="Arial Black" pitchFamily="34" charset="0"/>
              </a:rPr>
              <a:t>	Creada Caída Extraña Salva Sabia Preparada</a:t>
            </a:r>
          </a:p>
          <a:p>
            <a:endParaRPr lang="es-MX" sz="2400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latin typeface="Arial Black" pitchFamily="34" charset="0"/>
              </a:rPr>
              <a:t> Mujer </a:t>
            </a:r>
          </a:p>
          <a:p>
            <a:r>
              <a:rPr lang="es-MX" sz="2400" b="1" dirty="0" smtClean="0">
                <a:latin typeface="Arial Black" pitchFamily="34" charset="0"/>
              </a:rPr>
              <a:t>	Dignificada por Jesús…. …sirvió y confió</a:t>
            </a:r>
          </a:p>
          <a:p>
            <a:endParaRPr lang="es-MX" sz="2400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latin typeface="Arial Black" pitchFamily="34" charset="0"/>
              </a:rPr>
              <a:t>Mujer</a:t>
            </a:r>
          </a:p>
          <a:p>
            <a:r>
              <a:rPr lang="es-MX" sz="2400" b="1" dirty="0" smtClean="0">
                <a:latin typeface="Arial Black" pitchFamily="34" charset="0"/>
              </a:rPr>
              <a:t>	Llamada por Espíritu Santo…</a:t>
            </a:r>
          </a:p>
          <a:p>
            <a:r>
              <a:rPr lang="es-MX" sz="2400" b="1" dirty="0" smtClean="0">
                <a:latin typeface="Arial Black" pitchFamily="34" charset="0"/>
              </a:rPr>
              <a:t>	…a la Iglesia, a su llenura, al ministerio. </a:t>
            </a:r>
          </a:p>
          <a:p>
            <a:endParaRPr lang="es-MX" sz="2400" b="1" dirty="0" smtClean="0">
              <a:latin typeface="Arial Black" pitchFamily="34" charset="0"/>
            </a:endParaRPr>
          </a:p>
          <a:p>
            <a:r>
              <a:rPr lang="es-MX" sz="2400" b="1" i="1" dirty="0" smtClean="0">
                <a:latin typeface="Arial Black" pitchFamily="34" charset="0"/>
              </a:rPr>
              <a:t>MINISTERIO…</a:t>
            </a:r>
            <a:endParaRPr lang="es-MX" sz="24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47971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95936" y="496381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836712"/>
            <a:ext cx="1277665" cy="1224136"/>
          </a:xfrm>
          <a:prstGeom prst="rect">
            <a:avLst/>
          </a:prstGeom>
          <a:noFill/>
        </p:spPr>
      </p:pic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0" name="Picture 4" descr="Resultado de imagen para icono de persona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996952"/>
            <a:ext cx="2016224" cy="1513100"/>
          </a:xfrm>
          <a:prstGeom prst="rect">
            <a:avLst/>
          </a:prstGeom>
          <a:noFill/>
        </p:spPr>
      </p:pic>
      <p:pic>
        <p:nvPicPr>
          <p:cNvPr id="22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068960"/>
            <a:ext cx="1277665" cy="1224136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4932040" y="2420888"/>
            <a:ext cx="158417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6" name="Picture 10" descr="Resultado de imagen para icono de mujere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736927"/>
            <a:ext cx="2232248" cy="1899985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80928"/>
            <a:ext cx="346476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1" name="20 CuadroTexto"/>
          <p:cNvSpPr txBox="1"/>
          <p:nvPr/>
        </p:nvSpPr>
        <p:spPr>
          <a:xfrm>
            <a:off x="1979712" y="1484784"/>
            <a:ext cx="4608512" cy="280076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endParaRPr lang="es-MX" sz="4400" b="1" dirty="0" smtClean="0"/>
          </a:p>
          <a:p>
            <a:pPr algn="ctr"/>
            <a:r>
              <a:rPr lang="es-MX" sz="4400" b="1" dirty="0" smtClean="0"/>
              <a:t>¿Cuántas Necesidades?</a:t>
            </a:r>
          </a:p>
          <a:p>
            <a:pPr algn="ctr"/>
            <a:endParaRPr lang="es-MX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260648"/>
            <a:ext cx="842493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l-GR" sz="8800" dirty="0" smtClean="0"/>
              <a:t>Διάκονος</a:t>
            </a:r>
            <a:endParaRPr lang="es-MX" sz="8800" dirty="0" smtClean="0"/>
          </a:p>
          <a:p>
            <a:pPr algn="ctr"/>
            <a:r>
              <a:rPr lang="es-MX" sz="3600" dirty="0" smtClean="0">
                <a:solidFill>
                  <a:schemeClr val="accent1"/>
                </a:solidFill>
                <a:latin typeface="Arial Black" pitchFamily="34" charset="0"/>
              </a:rPr>
              <a:t>Siervo, mesero, sirviente, administrador, asistente, mandadero, comisionado, mensajero, encargado…</a:t>
            </a:r>
          </a:p>
          <a:p>
            <a:pPr algn="ctr"/>
            <a:endParaRPr lang="es-MX" sz="36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3600" dirty="0" smtClean="0">
                <a:latin typeface="Arial Black" pitchFamily="34" charset="0"/>
              </a:rPr>
              <a:t>Posición Jerárquica: </a:t>
            </a:r>
          </a:p>
          <a:p>
            <a:pPr algn="ctr"/>
            <a:r>
              <a:rPr lang="es-MX" sz="3600" dirty="0" smtClean="0">
                <a:latin typeface="Arial Black" pitchFamily="34" charset="0"/>
              </a:rPr>
              <a:t>Nunca el primero al mando</a:t>
            </a:r>
            <a:endParaRPr lang="es-MX" sz="40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lecha curvada hacia la izquierda"/>
          <p:cNvSpPr/>
          <p:nvPr/>
        </p:nvSpPr>
        <p:spPr>
          <a:xfrm rot="14967142" flipV="1">
            <a:off x="781621" y="23737"/>
            <a:ext cx="1607893" cy="22466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1628800"/>
            <a:ext cx="842493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6600" dirty="0" smtClean="0">
                <a:latin typeface="Arial Black" pitchFamily="34" charset="0"/>
              </a:rPr>
              <a:t>Espíritu Santo</a:t>
            </a: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r"/>
            <a:r>
              <a:rPr lang="es-MX" sz="5400" dirty="0" smtClean="0">
                <a:solidFill>
                  <a:schemeClr val="accent1"/>
                </a:solidFill>
                <a:latin typeface="Arial Black" pitchFamily="34" charset="0"/>
              </a:rPr>
              <a:t>Hechos 6</a:t>
            </a:r>
          </a:p>
          <a:p>
            <a:pPr algn="r"/>
            <a:r>
              <a:rPr lang="es-MX" sz="5400" dirty="0" smtClean="0">
                <a:solidFill>
                  <a:schemeClr val="accent1"/>
                </a:solidFill>
                <a:latin typeface="Arial Black" pitchFamily="34" charset="0"/>
              </a:rPr>
              <a:t>Romanos 16</a:t>
            </a:r>
          </a:p>
          <a:p>
            <a:pPr algn="r"/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 </a:t>
            </a:r>
          </a:p>
          <a:p>
            <a:pPr algn="r"/>
            <a:r>
              <a:rPr lang="es-MX" sz="4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MUJER SABIA / PREPARADA</a:t>
            </a:r>
          </a:p>
        </p:txBody>
      </p:sp>
      <p:pic>
        <p:nvPicPr>
          <p:cNvPr id="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872"/>
            <a:ext cx="1803762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5004048" y="3356992"/>
            <a:ext cx="3672408" cy="0"/>
          </a:xfrm>
          <a:prstGeom prst="straightConnector1">
            <a:avLst/>
          </a:prstGeom>
          <a:ln w="2603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043608" y="3356992"/>
            <a:ext cx="3888432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717032"/>
            <a:ext cx="1261893" cy="1778918"/>
          </a:xfrm>
          <a:prstGeom prst="rect">
            <a:avLst/>
          </a:prstGeom>
          <a:noFill/>
        </p:spPr>
      </p:pic>
      <p:sp>
        <p:nvSpPr>
          <p:cNvPr id="19" name="18 Elipse"/>
          <p:cNvSpPr/>
          <p:nvPr/>
        </p:nvSpPr>
        <p:spPr>
          <a:xfrm>
            <a:off x="4427984" y="2852936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Elipse"/>
          <p:cNvSpPr/>
          <p:nvPr/>
        </p:nvSpPr>
        <p:spPr>
          <a:xfrm>
            <a:off x="827584" y="2852936"/>
            <a:ext cx="720080" cy="8640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CuadroTexto"/>
          <p:cNvSpPr txBox="1"/>
          <p:nvPr/>
        </p:nvSpPr>
        <p:spPr>
          <a:xfrm>
            <a:off x="539552" y="0"/>
            <a:ext cx="714650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latin typeface="Arial Black" pitchFamily="34" charset="0"/>
              </a:rPr>
              <a:t>Diáconos y Diaconisas</a:t>
            </a:r>
            <a:endParaRPr lang="es-MX" sz="4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572000" y="1988840"/>
            <a:ext cx="2808312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Salva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084168" y="4221088"/>
            <a:ext cx="2520280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Sabia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83568" y="4221088"/>
            <a:ext cx="2664296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Creada</a:t>
            </a:r>
            <a:endParaRPr lang="es-MX" sz="44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619672" y="1988840"/>
            <a:ext cx="2808312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Extraña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13" name="12 Flecha curvada hacia abajo"/>
          <p:cNvSpPr/>
          <p:nvPr/>
        </p:nvSpPr>
        <p:spPr>
          <a:xfrm>
            <a:off x="4716016" y="2852936"/>
            <a:ext cx="1944216" cy="9361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4" name="13 Flecha curvada hacia abajo"/>
          <p:cNvSpPr/>
          <p:nvPr/>
        </p:nvSpPr>
        <p:spPr>
          <a:xfrm>
            <a:off x="5724128" y="2780928"/>
            <a:ext cx="1944216" cy="9361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5" name="14 Flecha curvada hacia abajo"/>
          <p:cNvSpPr/>
          <p:nvPr/>
        </p:nvSpPr>
        <p:spPr>
          <a:xfrm>
            <a:off x="3851920" y="2780928"/>
            <a:ext cx="1944216" cy="9361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6" name="25 Flecha curvada hacia abajo"/>
          <p:cNvSpPr/>
          <p:nvPr/>
        </p:nvSpPr>
        <p:spPr>
          <a:xfrm>
            <a:off x="6732240" y="2852936"/>
            <a:ext cx="1944216" cy="9361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2" name="31 Flecha abajo"/>
          <p:cNvSpPr/>
          <p:nvPr/>
        </p:nvSpPr>
        <p:spPr>
          <a:xfrm rot="16200000">
            <a:off x="6444208" y="3501008"/>
            <a:ext cx="360040" cy="4248472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CuadroTexto"/>
          <p:cNvSpPr txBox="1"/>
          <p:nvPr/>
        </p:nvSpPr>
        <p:spPr>
          <a:xfrm>
            <a:off x="4644008" y="551723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36" name="35 Flecha abajo"/>
          <p:cNvSpPr/>
          <p:nvPr/>
        </p:nvSpPr>
        <p:spPr>
          <a:xfrm rot="10800000">
            <a:off x="4355976" y="908720"/>
            <a:ext cx="467544" cy="4752528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36 CuadroTexto"/>
          <p:cNvSpPr txBox="1"/>
          <p:nvPr/>
        </p:nvSpPr>
        <p:spPr>
          <a:xfrm rot="16200000">
            <a:off x="2724473" y="4412433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260648"/>
            <a:ext cx="8424936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l-GR" sz="8800" dirty="0" smtClean="0"/>
              <a:t>Διάκονος</a:t>
            </a:r>
            <a:endParaRPr lang="es-MX" sz="8800" dirty="0" smtClean="0"/>
          </a:p>
          <a:p>
            <a:pPr algn="ctr"/>
            <a:endParaRPr lang="es-MX" sz="500" dirty="0" smtClean="0"/>
          </a:p>
          <a:p>
            <a:pPr algn="ctr"/>
            <a:r>
              <a:rPr lang="es-MX" sz="500" dirty="0" smtClean="0"/>
              <a:t>(</a:t>
            </a:r>
          </a:p>
          <a:p>
            <a:pPr algn="ctr"/>
            <a:endParaRPr lang="es-MX" sz="500" dirty="0" smtClean="0"/>
          </a:p>
          <a:p>
            <a:pPr algn="ctr"/>
            <a:endParaRPr lang="es-MX" sz="500" dirty="0" smtClean="0"/>
          </a:p>
          <a:p>
            <a:pPr algn="ctr">
              <a:buFont typeface="Wingdings" pitchFamily="2" charset="2"/>
              <a:buChar char="ü"/>
            </a:pPr>
            <a:r>
              <a:rPr lang="es-MX" sz="3600" dirty="0" smtClean="0">
                <a:solidFill>
                  <a:schemeClr val="accent1"/>
                </a:solidFill>
                <a:latin typeface="Arial Black" pitchFamily="34" charset="0"/>
              </a:rPr>
              <a:t> Mismo Fruto Espiritual</a:t>
            </a:r>
          </a:p>
          <a:p>
            <a:pPr algn="ctr">
              <a:buFont typeface="Wingdings" pitchFamily="2" charset="2"/>
              <a:buChar char="ü"/>
            </a:pPr>
            <a:r>
              <a:rPr lang="es-MX" sz="3600" dirty="0" smtClean="0">
                <a:solidFill>
                  <a:schemeClr val="accent1"/>
                </a:solidFill>
                <a:latin typeface="Arial Black" pitchFamily="34" charset="0"/>
              </a:rPr>
              <a:t> Diferente Ministerio Espiritual</a:t>
            </a:r>
          </a:p>
          <a:p>
            <a:pPr algn="ctr"/>
            <a:endParaRPr lang="es-MX" sz="36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3600" dirty="0" smtClean="0">
                <a:latin typeface="Arial Black" pitchFamily="34" charset="0"/>
              </a:rPr>
              <a:t>Posición Jerárquica: </a:t>
            </a:r>
          </a:p>
          <a:p>
            <a:pPr algn="ctr"/>
            <a:r>
              <a:rPr lang="es-MX" sz="3600" dirty="0" smtClean="0">
                <a:latin typeface="Arial Black" pitchFamily="34" charset="0"/>
              </a:rPr>
              <a:t>Nunca el primero al mando</a:t>
            </a:r>
            <a:endParaRPr lang="es-MX" sz="40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47971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95936" y="496381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0" name="Picture 4" descr="Resultado de imagen para icono de personas diferent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996952"/>
            <a:ext cx="2016224" cy="1513100"/>
          </a:xfrm>
          <a:prstGeom prst="rect">
            <a:avLst/>
          </a:prstGeom>
          <a:noFill/>
        </p:spPr>
      </p:pic>
      <p:pic>
        <p:nvPicPr>
          <p:cNvPr id="22" name="Picture 4" descr="Resultado de imagen para icono de muj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76672"/>
            <a:ext cx="1277665" cy="1224136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5364088" y="2780928"/>
            <a:ext cx="158417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6" name="Picture 10" descr="Resultado de imagen para icono de mujere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328" y="764704"/>
            <a:ext cx="2232248" cy="1899985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80928"/>
            <a:ext cx="346476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1" name="20 CuadroTexto"/>
          <p:cNvSpPr txBox="1"/>
          <p:nvPr/>
        </p:nvSpPr>
        <p:spPr>
          <a:xfrm>
            <a:off x="4211960" y="836712"/>
            <a:ext cx="34145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6000" b="1" dirty="0" smtClean="0"/>
          </a:p>
          <a:p>
            <a:pPr algn="ctr"/>
            <a:r>
              <a:rPr lang="es-MX" sz="6000" b="1" dirty="0" smtClean="0"/>
              <a:t>Diaconisa</a:t>
            </a:r>
          </a:p>
          <a:p>
            <a:endParaRPr lang="es-MX" sz="6000" b="1" dirty="0" smtClean="0"/>
          </a:p>
          <a:p>
            <a:endParaRPr lang="es-MX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5258</TotalTime>
  <Words>290</Words>
  <Application>Microsoft Office PowerPoint</Application>
  <PresentationFormat>Presentación en pantalla (4:3)</PresentationFormat>
  <Paragraphs>111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461</cp:revision>
  <dcterms:created xsi:type="dcterms:W3CDTF">2017-08-22T02:13:51Z</dcterms:created>
  <dcterms:modified xsi:type="dcterms:W3CDTF">2017-11-27T19:23:02Z</dcterms:modified>
</cp:coreProperties>
</file>