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4955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72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07153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35957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646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44119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43024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84646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62170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8543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1729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20767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6634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59384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061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6707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8233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3563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4625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1912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8268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6690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966467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8541745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 Conquest</a:t>
            </a:r>
            <a:endParaRPr lang="en-US" dirty="0"/>
          </a:p>
        </p:txBody>
      </p:sp>
      <p:sp>
        <p:nvSpPr>
          <p:cNvPr id="3" name="Content Placeholder 2"/>
          <p:cNvSpPr>
            <a:spLocks noGrp="1"/>
          </p:cNvSpPr>
          <p:nvPr>
            <p:ph idx="1"/>
          </p:nvPr>
        </p:nvSpPr>
        <p:spPr/>
        <p:txBody>
          <a:bodyPr/>
          <a:lstStyle/>
          <a:p>
            <a:r>
              <a:rPr lang="en-US" dirty="0" smtClean="0"/>
              <a:t>Reading Assignment: Mongol Invasion and Conquests at</a:t>
            </a:r>
          </a:p>
          <a:p>
            <a:r>
              <a:rPr lang="en-US" dirty="0" smtClean="0"/>
              <a:t>https://en.wikipedia.org/wiki/Mongol_Empire</a:t>
            </a:r>
            <a:endParaRPr lang="en-US" dirty="0"/>
          </a:p>
        </p:txBody>
      </p:sp>
    </p:spTree>
    <p:extLst>
      <p:ext uri="{BB962C8B-B14F-4D97-AF65-F5344CB8AC3E}">
        <p14:creationId xmlns:p14="http://schemas.microsoft.com/office/powerpoint/2010/main" val="37365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a:t>
            </a:r>
            <a:endParaRPr lang="en-US" dirty="0"/>
          </a:p>
        </p:txBody>
      </p:sp>
      <p:sp>
        <p:nvSpPr>
          <p:cNvPr id="3" name="Content Placeholder 2"/>
          <p:cNvSpPr>
            <a:spLocks noGrp="1"/>
          </p:cNvSpPr>
          <p:nvPr>
            <p:ph idx="1"/>
          </p:nvPr>
        </p:nvSpPr>
        <p:spPr/>
        <p:txBody>
          <a:bodyPr/>
          <a:lstStyle/>
          <a:p>
            <a:r>
              <a:rPr lang="en-US" dirty="0" smtClean="0"/>
              <a:t>Battle of Bagdad—1258</a:t>
            </a:r>
          </a:p>
          <a:p>
            <a:pPr>
              <a:buNone/>
            </a:pPr>
            <a:r>
              <a:rPr lang="en-US" dirty="0" smtClean="0"/>
              <a:t>	Mongol warfare: mobile horse, local infantry; </a:t>
            </a:r>
          </a:p>
          <a:p>
            <a:pPr>
              <a:buNone/>
            </a:pPr>
            <a:r>
              <a:rPr lang="en-US" dirty="0" smtClean="0"/>
              <a:t>	winter warfare; adapt seize technologies along way—esp. from Chinese; surrender or be destroyed</a:t>
            </a:r>
          </a:p>
          <a:p>
            <a:pPr>
              <a:buNone/>
            </a:pPr>
            <a:r>
              <a:rPr lang="en-US" dirty="0" smtClean="0"/>
              <a:t>	Often left local government in place, tribute and loyalty; </a:t>
            </a:r>
            <a:endParaRPr lang="en-US" dirty="0"/>
          </a:p>
        </p:txBody>
      </p:sp>
    </p:spTree>
    <p:extLst>
      <p:ext uri="{BB962C8B-B14F-4D97-AF65-F5344CB8AC3E}">
        <p14:creationId xmlns:p14="http://schemas.microsoft.com/office/powerpoint/2010/main" val="315293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Empire split into four parts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Following death of Genghis Khan, either his sons or grandsons became rulers, however constant dispute over supreme command.</a:t>
            </a:r>
          </a:p>
          <a:p>
            <a:r>
              <a:rPr lang="en-US" dirty="0" smtClean="0"/>
              <a:t>While conquests continued, empire divided into four separate kingdoms:</a:t>
            </a:r>
          </a:p>
          <a:p>
            <a:r>
              <a:rPr lang="en-US" dirty="0" smtClean="0"/>
              <a:t>Golden Horde—north Asia and eastern Europe—1370’s</a:t>
            </a:r>
          </a:p>
          <a:p>
            <a:r>
              <a:rPr lang="en-US" dirty="0" err="1" smtClean="0"/>
              <a:t>Cagatai</a:t>
            </a:r>
            <a:r>
              <a:rPr lang="en-US" dirty="0" smtClean="0"/>
              <a:t> Khanate—central Asia  1600’s</a:t>
            </a:r>
          </a:p>
          <a:p>
            <a:r>
              <a:rPr lang="en-US" dirty="0" err="1" smtClean="0"/>
              <a:t>Ilkanate</a:t>
            </a:r>
            <a:r>
              <a:rPr lang="en-US" dirty="0" smtClean="0"/>
              <a:t>—Middle East--1335</a:t>
            </a:r>
          </a:p>
          <a:p>
            <a:r>
              <a:rPr lang="en-US" dirty="0" smtClean="0"/>
              <a:t>Great Yuan– China and S.E. Asia—1370’s—to Ming Dynasty</a:t>
            </a:r>
          </a:p>
          <a:p>
            <a:endParaRPr lang="en-US" dirty="0" smtClean="0"/>
          </a:p>
          <a:p>
            <a:endParaRPr lang="en-US" dirty="0"/>
          </a:p>
        </p:txBody>
      </p:sp>
    </p:spTree>
    <p:extLst>
      <p:ext uri="{BB962C8B-B14F-4D97-AF65-F5344CB8AC3E}">
        <p14:creationId xmlns:p14="http://schemas.microsoft.com/office/powerpoint/2010/main" val="1229177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343400"/>
            <a:ext cx="8229600" cy="1782763"/>
          </a:xfrm>
        </p:spPr>
        <p:txBody>
          <a:bodyPr/>
          <a:lstStyle/>
          <a:p>
            <a:r>
              <a:rPr lang="en-US" dirty="0" smtClean="0"/>
              <a:t>https://upload.wikimedia.org/wikipedia/commons/8/82/MongolEmpireDivisions1300.png</a:t>
            </a:r>
            <a:endParaRPr lang="en-US" dirty="0"/>
          </a:p>
        </p:txBody>
      </p:sp>
      <p:sp>
        <p:nvSpPr>
          <p:cNvPr id="479236" name="AutoShape 4" descr="Image result for map of mongol empi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79238" name="AutoShape 6" descr="Image result for map of mongol empi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79240" name="AutoShape 8" descr="Image result for map of mongol empi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79242" name="AutoShape 10" descr="Image result for map of mongol empi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79244" name="AutoShape 12" descr="Image result for map of mongol empi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79246" name="AutoShape 14" descr="Image result for map of mongol empi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79248" name="AutoShape 16" descr="Image result for map of mongol empi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479250" name="Picture 18" descr="Image result for map of mongol empi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 y="0"/>
            <a:ext cx="9143998" cy="5333999"/>
          </a:xfrm>
          <a:prstGeom prst="rect">
            <a:avLst/>
          </a:prstGeom>
          <a:noFill/>
        </p:spPr>
      </p:pic>
      <p:sp>
        <p:nvSpPr>
          <p:cNvPr id="14" name="Rectangle 13"/>
          <p:cNvSpPr/>
          <p:nvPr/>
        </p:nvSpPr>
        <p:spPr>
          <a:xfrm>
            <a:off x="2286000" y="5562600"/>
            <a:ext cx="4572000" cy="646331"/>
          </a:xfrm>
          <a:prstGeom prst="rect">
            <a:avLst/>
          </a:prstGeom>
        </p:spPr>
        <p:txBody>
          <a:bodyPr>
            <a:spAutoFit/>
          </a:bodyPr>
          <a:lstStyle/>
          <a:p>
            <a:r>
              <a:rPr lang="en-US" dirty="0">
                <a:solidFill>
                  <a:prstClr val="white"/>
                </a:solidFill>
              </a:rPr>
              <a:t>https://upload.wikimedia.org/wikipedia/commons/8/82/MongolEmpireDivisions1300.png</a:t>
            </a:r>
            <a:endParaRPr lang="en-US" dirty="0">
              <a:solidFill>
                <a:prstClr val="white"/>
              </a:solidFill>
            </a:endParaRPr>
          </a:p>
        </p:txBody>
      </p:sp>
    </p:spTree>
    <p:extLst>
      <p:ext uri="{BB962C8B-B14F-4D97-AF65-F5344CB8AC3E}">
        <p14:creationId xmlns:p14="http://schemas.microsoft.com/office/powerpoint/2010/main" val="835218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Mongol Legacy Empires </a:t>
            </a:r>
            <a:br>
              <a:rPr lang="en-US" dirty="0" smtClean="0"/>
            </a:br>
            <a:endParaRPr lang="en-US" dirty="0"/>
          </a:p>
        </p:txBody>
      </p:sp>
      <p:sp>
        <p:nvSpPr>
          <p:cNvPr id="3" name="Content Placeholder 2"/>
          <p:cNvSpPr>
            <a:spLocks noGrp="1"/>
          </p:cNvSpPr>
          <p:nvPr>
            <p:ph idx="1"/>
          </p:nvPr>
        </p:nvSpPr>
        <p:spPr/>
        <p:txBody>
          <a:bodyPr/>
          <a:lstStyle/>
          <a:p>
            <a:r>
              <a:rPr lang="en-US" dirty="0" smtClean="0"/>
              <a:t>Areas of northern India, </a:t>
            </a:r>
            <a:r>
              <a:rPr lang="en-US" dirty="0" err="1" smtClean="0"/>
              <a:t>Moghuls</a:t>
            </a:r>
            <a:r>
              <a:rPr lang="en-US" dirty="0" smtClean="0"/>
              <a:t>, descendant of Mongols settle in region.    Last until 1600’s.</a:t>
            </a:r>
          </a:p>
          <a:p>
            <a:r>
              <a:rPr lang="en-US" dirty="0" smtClean="0"/>
              <a:t>Tamerlane– from 1370 -1405, based out of central Asia—Islamic re-conquest of much of the  Mongolian held regions, except for China.</a:t>
            </a:r>
          </a:p>
          <a:p>
            <a:r>
              <a:rPr lang="en-US" dirty="0" smtClean="0"/>
              <a:t>Ming Dynasty– 1370-1644:  time of cultural advancement and political stability.</a:t>
            </a:r>
          </a:p>
          <a:p>
            <a:r>
              <a:rPr lang="en-US" dirty="0" smtClean="0"/>
              <a:t>Ottoman Empire-</a:t>
            </a:r>
          </a:p>
          <a:p>
            <a:endParaRPr lang="en-US" dirty="0" smtClean="0"/>
          </a:p>
        </p:txBody>
      </p:sp>
    </p:spTree>
    <p:extLst>
      <p:ext uri="{BB962C8B-B14F-4D97-AF65-F5344CB8AC3E}">
        <p14:creationId xmlns:p14="http://schemas.microsoft.com/office/powerpoint/2010/main" val="297319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dirty="0" smtClean="0"/>
              <a:t>Tamerlane Control Area</a:t>
            </a:r>
            <a:endParaRPr lang="en-US" dirty="0"/>
          </a:p>
        </p:txBody>
      </p:sp>
      <p:sp>
        <p:nvSpPr>
          <p:cNvPr id="3" name="Content Placeholder 2"/>
          <p:cNvSpPr>
            <a:spLocks noGrp="1"/>
          </p:cNvSpPr>
          <p:nvPr>
            <p:ph idx="1"/>
          </p:nvPr>
        </p:nvSpPr>
        <p:spPr/>
        <p:txBody>
          <a:bodyPr/>
          <a:lstStyle/>
          <a:p>
            <a:endParaRPr lang="en-US" dirty="0"/>
          </a:p>
        </p:txBody>
      </p:sp>
      <p:sp>
        <p:nvSpPr>
          <p:cNvPr id="1026" name="AutoShape 2" descr="Image result for tamerlane empire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1028" name="Picture 4" descr="Image result for tamerlane empire ma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1066800"/>
            <a:ext cx="6336792" cy="5029200"/>
          </a:xfrm>
          <a:prstGeom prst="rect">
            <a:avLst/>
          </a:prstGeom>
          <a:noFill/>
        </p:spPr>
      </p:pic>
      <p:sp>
        <p:nvSpPr>
          <p:cNvPr id="6" name="Rectangle 5"/>
          <p:cNvSpPr/>
          <p:nvPr/>
        </p:nvSpPr>
        <p:spPr>
          <a:xfrm>
            <a:off x="2362200" y="6019800"/>
            <a:ext cx="4572000" cy="646331"/>
          </a:xfrm>
          <a:prstGeom prst="rect">
            <a:avLst/>
          </a:prstGeom>
        </p:spPr>
        <p:txBody>
          <a:bodyPr>
            <a:spAutoFit/>
          </a:bodyPr>
          <a:lstStyle/>
          <a:p>
            <a:r>
              <a:rPr lang="en-US" dirty="0">
                <a:solidFill>
                  <a:prstClr val="white"/>
                </a:solidFill>
              </a:rPr>
              <a:t>https://upload.wikimedia.org/wikipedia/commons/8/87/TimuridEmpire1400.png</a:t>
            </a:r>
            <a:endParaRPr lang="en-US" dirty="0">
              <a:solidFill>
                <a:prstClr val="white"/>
              </a:solidFill>
            </a:endParaRPr>
          </a:p>
        </p:txBody>
      </p:sp>
    </p:spTree>
    <p:extLst>
      <p:ext uri="{BB962C8B-B14F-4D97-AF65-F5344CB8AC3E}">
        <p14:creationId xmlns:p14="http://schemas.microsoft.com/office/powerpoint/2010/main" val="428896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and Mongols</a:t>
            </a:r>
            <a:endParaRPr lang="en-US" dirty="0"/>
          </a:p>
        </p:txBody>
      </p:sp>
      <p:sp>
        <p:nvSpPr>
          <p:cNvPr id="3" name="Content Placeholder 2"/>
          <p:cNvSpPr>
            <a:spLocks noGrp="1"/>
          </p:cNvSpPr>
          <p:nvPr>
            <p:ph idx="1"/>
          </p:nvPr>
        </p:nvSpPr>
        <p:spPr/>
        <p:txBody>
          <a:bodyPr>
            <a:normAutofit fontScale="40000" lnSpcReduction="20000"/>
          </a:bodyPr>
          <a:lstStyle/>
          <a:p>
            <a:r>
              <a:rPr lang="en-US" sz="4500" dirty="0" smtClean="0"/>
              <a:t>Russian—As the evidence stands, the effects of the Mongol invasion were many, spread across the political, social, and religious facets of Russia. While some of those effects, such as the growth of the Orthodox Church generally had a relatively positive effect on the lands of the </a:t>
            </a:r>
            <a:r>
              <a:rPr lang="en-US" sz="4500" dirty="0" err="1" smtClean="0"/>
              <a:t>Rus</a:t>
            </a:r>
            <a:r>
              <a:rPr lang="en-US" sz="4500" dirty="0" smtClean="0"/>
              <a:t>, other results, such as the loss of the </a:t>
            </a:r>
            <a:r>
              <a:rPr lang="en-US" sz="4500" i="1" dirty="0" err="1" smtClean="0"/>
              <a:t>veche</a:t>
            </a:r>
            <a:r>
              <a:rPr lang="en-US" sz="4500" dirty="0" smtClean="0"/>
              <a:t> system and centralization of power assisted in halting the spread of traditional democracy and self-government for the various principalities. From the influences on the language and the form of government, the very impacts of the Mongol invasion are still evident today. Perhaps given the chance to experience the Renaissance, as did other western European cultures, the political, religious, and social thought of Russia would greatly differ from that of the reality of today. The Russians, through the control of the Mongols who had adopted many ideas of government and economics from the Chinese, became perhaps a more </a:t>
            </a:r>
            <a:r>
              <a:rPr lang="en-US" sz="4500" i="1" dirty="0" smtClean="0"/>
              <a:t>Asiatic</a:t>
            </a:r>
            <a:r>
              <a:rPr lang="en-US" sz="4500" dirty="0" smtClean="0"/>
              <a:t> nation in terms of government, while the deep Christian roots of the Russians established and helped maintain a link with Europe. It was the Mongol invasion which, perhaps more than any other historical event, helped to determine the course of development that Russian culture, political geography, history, and national identity would take.</a:t>
            </a:r>
          </a:p>
          <a:p>
            <a:r>
              <a:rPr lang="en-US" dirty="0" smtClean="0"/>
              <a:t/>
            </a:r>
            <a:br>
              <a:rPr lang="en-US" dirty="0" smtClean="0"/>
            </a:br>
            <a:r>
              <a:rPr lang="en-US" i="1" dirty="0" smtClean="0"/>
              <a:t>Dustin </a:t>
            </a:r>
            <a:r>
              <a:rPr lang="en-US" i="1" dirty="0" err="1" smtClean="0"/>
              <a:t>Hosseini</a:t>
            </a:r>
            <a:r>
              <a:rPr lang="en-US" dirty="0" smtClean="0"/>
              <a:t>   http://www.sras.org/the_effects_of_the_mongol_empire_on_russia</a:t>
            </a:r>
            <a:endParaRPr lang="en-US" dirty="0"/>
          </a:p>
        </p:txBody>
      </p:sp>
    </p:spTree>
    <p:extLst>
      <p:ext uri="{BB962C8B-B14F-4D97-AF65-F5344CB8AC3E}">
        <p14:creationId xmlns:p14="http://schemas.microsoft.com/office/powerpoint/2010/main" val="138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09800" y="5934670"/>
            <a:ext cx="4572000" cy="923330"/>
          </a:xfrm>
          <a:prstGeom prst="rect">
            <a:avLst/>
          </a:prstGeom>
        </p:spPr>
        <p:txBody>
          <a:bodyPr>
            <a:spAutoFit/>
          </a:bodyPr>
          <a:lstStyle/>
          <a:p>
            <a:r>
              <a:rPr lang="en-US" dirty="0">
                <a:solidFill>
                  <a:prstClr val="white"/>
                </a:solidFill>
              </a:rPr>
              <a:t>https://upload.wikimedia.org/wikipedia/commons/thumb/d/d5/Golden_Horde_1389.svg/2000px-Golden_Horde_1389.svg.png</a:t>
            </a:r>
            <a:endParaRPr lang="en-US" dirty="0">
              <a:solidFill>
                <a:prstClr val="white"/>
              </a:solidFill>
            </a:endParaRPr>
          </a:p>
        </p:txBody>
      </p:sp>
      <p:pic>
        <p:nvPicPr>
          <p:cNvPr id="1026" name="Picture 2" descr="Image result for golden horde defini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0"/>
            <a:ext cx="8382000" cy="5959603"/>
          </a:xfrm>
          <a:prstGeom prst="rect">
            <a:avLst/>
          </a:prstGeom>
          <a:noFill/>
        </p:spPr>
      </p:pic>
    </p:spTree>
    <p:extLst>
      <p:ext uri="{BB962C8B-B14F-4D97-AF65-F5344CB8AC3E}">
        <p14:creationId xmlns:p14="http://schemas.microsoft.com/office/powerpoint/2010/main" val="818498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Mongol’s Lasting Significance</a:t>
            </a:r>
            <a:endParaRPr lang="en-US" dirty="0"/>
          </a:p>
        </p:txBody>
      </p:sp>
      <p:sp>
        <p:nvSpPr>
          <p:cNvPr id="3" name="Content Placeholder 2"/>
          <p:cNvSpPr>
            <a:spLocks noGrp="1"/>
          </p:cNvSpPr>
          <p:nvPr>
            <p:ph idx="1"/>
          </p:nvPr>
        </p:nvSpPr>
        <p:spPr/>
        <p:txBody>
          <a:bodyPr>
            <a:normAutofit fontScale="92500"/>
          </a:bodyPr>
          <a:lstStyle/>
          <a:p>
            <a:pPr marL="514350" indent="-514350">
              <a:buAutoNum type="arabicPeriod"/>
            </a:pPr>
            <a:r>
              <a:rPr lang="en-US" dirty="0" smtClean="0"/>
              <a:t>Largest contiguous land empire in history</a:t>
            </a:r>
          </a:p>
          <a:p>
            <a:pPr marL="514350" indent="-514350">
              <a:buAutoNum type="arabicPeriod"/>
            </a:pPr>
            <a:r>
              <a:rPr lang="en-US" dirty="0" smtClean="0"/>
              <a:t>Insured safe travel on silk routes---Marco Polo and Kublai Khan---Wealth of China and Europe</a:t>
            </a:r>
          </a:p>
          <a:p>
            <a:pPr marL="514350" indent="-514350">
              <a:buAutoNum type="arabicPeriod"/>
            </a:pPr>
            <a:r>
              <a:rPr lang="en-US" dirty="0" smtClean="0"/>
              <a:t>Religiously tolerant (within boundaries)</a:t>
            </a:r>
          </a:p>
          <a:p>
            <a:pPr marL="514350" indent="-514350">
              <a:buAutoNum type="arabicPeriod"/>
            </a:pPr>
            <a:r>
              <a:rPr lang="en-US" dirty="0" smtClean="0"/>
              <a:t>Exchange of technologies—east and west</a:t>
            </a:r>
          </a:p>
          <a:p>
            <a:pPr marL="514350" indent="-514350">
              <a:buAutoNum type="arabicPeriod"/>
            </a:pPr>
            <a:r>
              <a:rPr lang="en-US" dirty="0" smtClean="0"/>
              <a:t>Exchange of diseases---small pox and bubonic plaque</a:t>
            </a:r>
          </a:p>
          <a:p>
            <a:pPr marL="514350" indent="-514350">
              <a:buAutoNum type="arabicPeriod"/>
            </a:pPr>
            <a:r>
              <a:rPr lang="en-US" dirty="0" smtClean="0"/>
              <a:t>Advancement based on merit</a:t>
            </a:r>
          </a:p>
          <a:p>
            <a:pPr marL="514350" indent="-514350">
              <a:buAutoNum type="arabicPeriod"/>
            </a:pPr>
            <a:endParaRPr lang="en-US" dirty="0" smtClean="0"/>
          </a:p>
        </p:txBody>
      </p:sp>
    </p:spTree>
    <p:extLst>
      <p:ext uri="{BB962C8B-B14F-4D97-AF65-F5344CB8AC3E}">
        <p14:creationId xmlns:p14="http://schemas.microsoft.com/office/powerpoint/2010/main" val="3551887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Lasting significance</a:t>
            </a:r>
            <a:endParaRPr lang="en-US" dirty="0"/>
          </a:p>
        </p:txBody>
      </p:sp>
      <p:sp>
        <p:nvSpPr>
          <p:cNvPr id="3" name="Content Placeholder 2"/>
          <p:cNvSpPr>
            <a:spLocks noGrp="1"/>
          </p:cNvSpPr>
          <p:nvPr>
            <p:ph idx="1"/>
          </p:nvPr>
        </p:nvSpPr>
        <p:spPr/>
        <p:txBody>
          <a:bodyPr/>
          <a:lstStyle/>
          <a:p>
            <a:r>
              <a:rPr lang="en-US" dirty="0" smtClean="0"/>
              <a:t>Help competing powers in Europe unite against a common enemy—helping to establish “national” identities.  </a:t>
            </a:r>
          </a:p>
          <a:p>
            <a:r>
              <a:rPr lang="en-US" dirty="0" smtClean="0"/>
              <a:t>Empire ruled by common law—</a:t>
            </a:r>
            <a:r>
              <a:rPr lang="en-US" dirty="0" err="1" smtClean="0"/>
              <a:t>Yassa</a:t>
            </a:r>
            <a:r>
              <a:rPr lang="en-US" dirty="0" smtClean="0"/>
              <a:t>—est. by Genghis Khan---rules for nomadic life, later expanded to cover many areas of life. </a:t>
            </a:r>
          </a:p>
          <a:p>
            <a:r>
              <a:rPr lang="en-US" dirty="0" smtClean="0"/>
              <a:t>Empire courier system for dispatches</a:t>
            </a:r>
          </a:p>
          <a:p>
            <a:r>
              <a:rPr lang="en-US" dirty="0" smtClean="0"/>
              <a:t> </a:t>
            </a:r>
            <a:endParaRPr lang="en-US" dirty="0"/>
          </a:p>
        </p:txBody>
      </p:sp>
    </p:spTree>
    <p:extLst>
      <p:ext uri="{BB962C8B-B14F-4D97-AF65-F5344CB8AC3E}">
        <p14:creationId xmlns:p14="http://schemas.microsoft.com/office/powerpoint/2010/main" val="390976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029200"/>
            <a:ext cx="8229600" cy="1096963"/>
          </a:xfrm>
        </p:spPr>
        <p:txBody>
          <a:bodyPr>
            <a:normAutofit fontScale="85000" lnSpcReduction="20000"/>
          </a:bodyPr>
          <a:lstStyle/>
          <a:p>
            <a:r>
              <a:rPr lang="en-US" dirty="0" smtClean="0"/>
              <a:t>https://upload.wikimedia.org/wikipedia/commons/thumb/9/9b/Great_Mongol_Empire_map.svg/3100px-Great_Mongol_Empire_map.svg.png</a:t>
            </a:r>
            <a:endParaRPr lang="en-US" dirty="0"/>
          </a:p>
        </p:txBody>
      </p:sp>
      <p:pic>
        <p:nvPicPr>
          <p:cNvPr id="480258" name="Picture 2" descr="Image result for map of mongol empi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52400"/>
            <a:ext cx="8120063" cy="4191000"/>
          </a:xfrm>
          <a:prstGeom prst="rect">
            <a:avLst/>
          </a:prstGeom>
          <a:noFill/>
        </p:spPr>
      </p:pic>
    </p:spTree>
    <p:extLst>
      <p:ext uri="{BB962C8B-B14F-4D97-AF65-F5344CB8AC3E}">
        <p14:creationId xmlns:p14="http://schemas.microsoft.com/office/powerpoint/2010/main" val="319056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Genghis Khan born c. 1162 – August 18, 1227</a:t>
            </a:r>
            <a:endParaRPr lang="en-US" dirty="0"/>
          </a:p>
        </p:txBody>
      </p:sp>
      <p:sp>
        <p:nvSpPr>
          <p:cNvPr id="3" name="Content Placeholder 2"/>
          <p:cNvSpPr>
            <a:spLocks noGrp="1"/>
          </p:cNvSpPr>
          <p:nvPr>
            <p:ph idx="1"/>
          </p:nvPr>
        </p:nvSpPr>
        <p:spPr/>
        <p:txBody>
          <a:bodyPr>
            <a:normAutofit lnSpcReduction="10000"/>
          </a:bodyPr>
          <a:lstStyle/>
          <a:p>
            <a:r>
              <a:rPr lang="en-US" dirty="0" smtClean="0"/>
              <a:t>Difficult childhood; An important theme of Mongol Empire is that merit rather than birth the road to advancement:</a:t>
            </a:r>
          </a:p>
          <a:p>
            <a:r>
              <a:rPr lang="en-US" dirty="0" smtClean="0"/>
              <a:t>“As he smashed the feudal system of aristocratic privilege and birth, he built a new and unique system based on individual merit, loyalty, and achievement”  </a:t>
            </a:r>
            <a:r>
              <a:rPr lang="en-US" i="1" dirty="0" smtClean="0"/>
              <a:t>Genghis Khan and the Making of the Modern World</a:t>
            </a:r>
            <a:r>
              <a:rPr lang="en-US" dirty="0" smtClean="0"/>
              <a:t>; Jack Weatherford, p. xix</a:t>
            </a:r>
          </a:p>
          <a:p>
            <a:endParaRPr lang="en-US" dirty="0"/>
          </a:p>
        </p:txBody>
      </p:sp>
    </p:spTree>
    <p:extLst>
      <p:ext uri="{BB962C8B-B14F-4D97-AF65-F5344CB8AC3E}">
        <p14:creationId xmlns:p14="http://schemas.microsoft.com/office/powerpoint/2010/main" val="3464573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Clash of religions</a:t>
            </a:r>
            <a:endParaRPr lang="en-US" dirty="0"/>
          </a:p>
        </p:txBody>
      </p:sp>
      <p:sp>
        <p:nvSpPr>
          <p:cNvPr id="3" name="Content Placeholder 2"/>
          <p:cNvSpPr>
            <a:spLocks noGrp="1"/>
          </p:cNvSpPr>
          <p:nvPr>
            <p:ph idx="1"/>
          </p:nvPr>
        </p:nvSpPr>
        <p:spPr/>
        <p:txBody>
          <a:bodyPr/>
          <a:lstStyle/>
          <a:p>
            <a:r>
              <a:rPr lang="en-US" dirty="0" smtClean="0"/>
              <a:t>Buddhism/Confucianism</a:t>
            </a:r>
          </a:p>
          <a:p>
            <a:r>
              <a:rPr lang="en-US" dirty="0" smtClean="0"/>
              <a:t>Christian internal conflicts</a:t>
            </a:r>
          </a:p>
          <a:p>
            <a:r>
              <a:rPr lang="en-US" dirty="0" smtClean="0"/>
              <a:t>Christianity/Islam/Judaism</a:t>
            </a:r>
          </a:p>
          <a:p>
            <a:pPr>
              <a:buNone/>
            </a:pPr>
            <a:endParaRPr lang="en-US" dirty="0" smtClean="0"/>
          </a:p>
          <a:p>
            <a:endParaRPr lang="en-US" dirty="0"/>
          </a:p>
        </p:txBody>
      </p:sp>
    </p:spTree>
    <p:extLst>
      <p:ext uri="{BB962C8B-B14F-4D97-AF65-F5344CB8AC3E}">
        <p14:creationId xmlns:p14="http://schemas.microsoft.com/office/powerpoint/2010/main" val="36989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 in Asia</a:t>
            </a:r>
            <a:endParaRPr lang="en-US" dirty="0"/>
          </a:p>
        </p:txBody>
      </p:sp>
      <p:sp>
        <p:nvSpPr>
          <p:cNvPr id="3" name="Content Placeholder 2"/>
          <p:cNvSpPr>
            <a:spLocks noGrp="1"/>
          </p:cNvSpPr>
          <p:nvPr>
            <p:ph idx="1"/>
          </p:nvPr>
        </p:nvSpPr>
        <p:spPr/>
        <p:txBody>
          <a:bodyPr/>
          <a:lstStyle/>
          <a:p>
            <a:r>
              <a:rPr lang="en-US" dirty="0" smtClean="0"/>
              <a:t>Reform of Hinduism—500 B.C.</a:t>
            </a:r>
          </a:p>
          <a:p>
            <a:r>
              <a:rPr lang="en-US" dirty="0" smtClean="0"/>
              <a:t>Teaching of Gautama, Buddha, enlightenment to reach Nirvana.</a:t>
            </a:r>
          </a:p>
          <a:p>
            <a:r>
              <a:rPr lang="en-US" dirty="0" smtClean="0"/>
              <a:t>Silk Road and Spice Routes, spread through-out Asia</a:t>
            </a:r>
          </a:p>
          <a:p>
            <a:pPr>
              <a:buNone/>
            </a:pPr>
            <a:r>
              <a:rPr lang="en-US" dirty="0" smtClean="0"/>
              <a:t>Between 1000 and 1500, two primary forms, Mahayana and Theravada</a:t>
            </a:r>
            <a:endParaRPr lang="en-US" dirty="0"/>
          </a:p>
        </p:txBody>
      </p:sp>
    </p:spTree>
    <p:extLst>
      <p:ext uri="{BB962C8B-B14F-4D97-AF65-F5344CB8AC3E}">
        <p14:creationId xmlns:p14="http://schemas.microsoft.com/office/powerpoint/2010/main" val="361907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Theravada Buddhism</a:t>
            </a:r>
            <a:endParaRPr lang="en-US" dirty="0"/>
          </a:p>
        </p:txBody>
      </p:sp>
      <p:sp>
        <p:nvSpPr>
          <p:cNvPr id="3" name="Content Placeholder 2"/>
          <p:cNvSpPr>
            <a:spLocks noGrp="1"/>
          </p:cNvSpPr>
          <p:nvPr>
            <p:ph idx="1"/>
          </p:nvPr>
        </p:nvSpPr>
        <p:spPr/>
        <p:txBody>
          <a:bodyPr/>
          <a:lstStyle/>
          <a:p>
            <a:r>
              <a:rPr lang="en-US" dirty="0" smtClean="0"/>
              <a:t>Southern Asia: Thailand, Sri Lanka, Burma, Myanmar, Laos</a:t>
            </a:r>
          </a:p>
          <a:p>
            <a:r>
              <a:rPr lang="en-US" dirty="0" smtClean="0"/>
              <a:t>More traditional form of Buddhism, with emphasis on the person to seek enlightenment.</a:t>
            </a:r>
            <a:endParaRPr lang="en-US" dirty="0"/>
          </a:p>
        </p:txBody>
      </p:sp>
    </p:spTree>
    <p:extLst>
      <p:ext uri="{BB962C8B-B14F-4D97-AF65-F5344CB8AC3E}">
        <p14:creationId xmlns:p14="http://schemas.microsoft.com/office/powerpoint/2010/main" val="1803373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Mahayana Buddhism</a:t>
            </a:r>
            <a:endParaRPr lang="en-US" dirty="0"/>
          </a:p>
        </p:txBody>
      </p:sp>
      <p:sp>
        <p:nvSpPr>
          <p:cNvPr id="3" name="Content Placeholder 2"/>
          <p:cNvSpPr>
            <a:spLocks noGrp="1"/>
          </p:cNvSpPr>
          <p:nvPr>
            <p:ph idx="1"/>
          </p:nvPr>
        </p:nvSpPr>
        <p:spPr/>
        <p:txBody>
          <a:bodyPr>
            <a:normAutofit lnSpcReduction="10000"/>
          </a:bodyPr>
          <a:lstStyle/>
          <a:p>
            <a:r>
              <a:rPr lang="en-US" dirty="0" smtClean="0"/>
              <a:t>Northern Buddhist predominantly in Tibet, China, Taiwan, Japan, Korea, Mongolia, parts of Southeast Asia.</a:t>
            </a:r>
          </a:p>
          <a:p>
            <a:r>
              <a:rPr lang="en-US" dirty="0" smtClean="0"/>
              <a:t>Along with emphasis on person seeking enlightenment, but much more embrace of both historical and non-historical bodhisattva</a:t>
            </a:r>
          </a:p>
          <a:p>
            <a:r>
              <a:rPr lang="en-US" dirty="0" smtClean="0"/>
              <a:t>Bodhisattva are persons/beings who have completed the path to Nirvana, yet remain behind to help others.</a:t>
            </a:r>
            <a:endParaRPr lang="en-US" dirty="0"/>
          </a:p>
        </p:txBody>
      </p:sp>
    </p:spTree>
    <p:extLst>
      <p:ext uri="{BB962C8B-B14F-4D97-AF65-F5344CB8AC3E}">
        <p14:creationId xmlns:p14="http://schemas.microsoft.com/office/powerpoint/2010/main" val="3332430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https://upload.wikimedia.org/wikipedia/commons/7/7c/Buddhism_Map.png</a:t>
            </a:r>
            <a:endParaRPr lang="en-US" sz="1400" dirty="0"/>
          </a:p>
        </p:txBody>
      </p:sp>
      <p:sp>
        <p:nvSpPr>
          <p:cNvPr id="3" name="Content Placeholder 2"/>
          <p:cNvSpPr>
            <a:spLocks noGrp="1"/>
          </p:cNvSpPr>
          <p:nvPr>
            <p:ph idx="1"/>
          </p:nvPr>
        </p:nvSpPr>
        <p:spPr>
          <a:xfrm>
            <a:off x="228600" y="3200400"/>
            <a:ext cx="8229600" cy="4525963"/>
          </a:xfrm>
        </p:spPr>
        <p:txBody>
          <a:bodyPr/>
          <a:lstStyle/>
          <a:p>
            <a:r>
              <a:rPr lang="en-US" dirty="0" smtClean="0"/>
              <a:t>https://upload.wikimedia.org/wikipedia/commons/7/7c/Buddhism_Map.png</a:t>
            </a:r>
            <a:endParaRPr lang="en-US" dirty="0"/>
          </a:p>
        </p:txBody>
      </p:sp>
      <p:pic>
        <p:nvPicPr>
          <p:cNvPr id="1026" name="Picture 2" descr="Image result for northern and southern buddhism ma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004" y="1066800"/>
            <a:ext cx="9065996" cy="5867400"/>
          </a:xfrm>
          <a:prstGeom prst="rect">
            <a:avLst/>
          </a:prstGeom>
          <a:noFill/>
        </p:spPr>
      </p:pic>
    </p:spTree>
    <p:extLst>
      <p:ext uri="{BB962C8B-B14F-4D97-AF65-F5344CB8AC3E}">
        <p14:creationId xmlns:p14="http://schemas.microsoft.com/office/powerpoint/2010/main" val="2850571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major difference is goal of practice</a:t>
            </a:r>
            <a:endParaRPr lang="en-US" dirty="0"/>
          </a:p>
        </p:txBody>
      </p:sp>
      <p:sp>
        <p:nvSpPr>
          <p:cNvPr id="3" name="Content Placeholder 2"/>
          <p:cNvSpPr>
            <a:spLocks noGrp="1"/>
          </p:cNvSpPr>
          <p:nvPr>
            <p:ph idx="1"/>
          </p:nvPr>
        </p:nvSpPr>
        <p:spPr/>
        <p:txBody>
          <a:bodyPr/>
          <a:lstStyle/>
          <a:p>
            <a:r>
              <a:rPr lang="en-US" dirty="0" smtClean="0"/>
              <a:t>Southern, goal is for person to attain Nirvana</a:t>
            </a:r>
          </a:p>
          <a:p>
            <a:r>
              <a:rPr lang="en-US" dirty="0" smtClean="0"/>
              <a:t>Northern goal is not only for oneself, but to help others reach as well.</a:t>
            </a:r>
          </a:p>
          <a:p>
            <a:endParaRPr lang="en-US" dirty="0" smtClean="0"/>
          </a:p>
          <a:p>
            <a:r>
              <a:rPr lang="en-US" dirty="0" smtClean="0"/>
              <a:t>Internal conflict between groups for millennia   </a:t>
            </a:r>
          </a:p>
          <a:p>
            <a:pPr>
              <a:buNone/>
            </a:pPr>
            <a:endParaRPr lang="en-US" dirty="0"/>
          </a:p>
        </p:txBody>
      </p:sp>
    </p:spTree>
    <p:extLst>
      <p:ext uri="{BB962C8B-B14F-4D97-AF65-F5344CB8AC3E}">
        <p14:creationId xmlns:p14="http://schemas.microsoft.com/office/powerpoint/2010/main" val="2319285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 and Confucianism</a:t>
            </a:r>
            <a:endParaRPr lang="en-US" dirty="0"/>
          </a:p>
        </p:txBody>
      </p:sp>
      <p:sp>
        <p:nvSpPr>
          <p:cNvPr id="3" name="Content Placeholder 2"/>
          <p:cNvSpPr>
            <a:spLocks noGrp="1"/>
          </p:cNvSpPr>
          <p:nvPr>
            <p:ph idx="1"/>
          </p:nvPr>
        </p:nvSpPr>
        <p:spPr/>
        <p:txBody>
          <a:bodyPr/>
          <a:lstStyle/>
          <a:p>
            <a:r>
              <a:rPr lang="en-US" dirty="0" smtClean="0"/>
              <a:t>Struggle between two religions for leadership in Chinese culture and politics</a:t>
            </a:r>
          </a:p>
          <a:p>
            <a:r>
              <a:rPr lang="en-US" dirty="0" smtClean="0"/>
              <a:t>Confucianism often aristocracy, while Buddhism practiced more by the non-royals.</a:t>
            </a:r>
          </a:p>
          <a:p>
            <a:r>
              <a:rPr lang="en-US" dirty="0" smtClean="0"/>
              <a:t>However Confucianism dominant leadership religion----used through the 1930’s as educational instruction and civil service </a:t>
            </a:r>
            <a:endParaRPr lang="en-US" dirty="0"/>
          </a:p>
        </p:txBody>
      </p:sp>
    </p:spTree>
    <p:extLst>
      <p:ext uri="{BB962C8B-B14F-4D97-AF65-F5344CB8AC3E}">
        <p14:creationId xmlns:p14="http://schemas.microsoft.com/office/powerpoint/2010/main" val="2776356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Christian Internal conflicts 1000-1500</a:t>
            </a:r>
            <a:endParaRPr lang="en-US" dirty="0"/>
          </a:p>
        </p:txBody>
      </p:sp>
      <p:sp>
        <p:nvSpPr>
          <p:cNvPr id="3" name="Content Placeholder 2"/>
          <p:cNvSpPr>
            <a:spLocks noGrp="1"/>
          </p:cNvSpPr>
          <p:nvPr>
            <p:ph idx="1"/>
          </p:nvPr>
        </p:nvSpPr>
        <p:spPr/>
        <p:txBody>
          <a:bodyPr/>
          <a:lstStyle/>
          <a:p>
            <a:r>
              <a:rPr lang="en-US" dirty="0" smtClean="0"/>
              <a:t>Great Schism: 1054 AD   Roman Catholic (Pope of Rome) and Eastern Orthodox (Patriarch of Constantinople);  Rome claimed highest authority, theological disputes, liturgical practices.  Conflict between Eastern and Western Christianity. </a:t>
            </a:r>
            <a:endParaRPr lang="en-US" dirty="0"/>
          </a:p>
        </p:txBody>
      </p:sp>
    </p:spTree>
    <p:extLst>
      <p:ext uri="{BB962C8B-B14F-4D97-AF65-F5344CB8AC3E}">
        <p14:creationId xmlns:p14="http://schemas.microsoft.com/office/powerpoint/2010/main" val="1731471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562600" y="3733800"/>
            <a:ext cx="3048000" cy="2057399"/>
          </a:xfrm>
        </p:spPr>
        <p:txBody>
          <a:bodyPr>
            <a:normAutofit fontScale="62500" lnSpcReduction="20000"/>
          </a:bodyPr>
          <a:lstStyle/>
          <a:p>
            <a:r>
              <a:rPr lang="en-US" smtClean="0"/>
              <a:t>https://upload.wikimedia.org/wikipedia/commons/thumb/3/35/YuanEmperorAlbumGenghisPortrait.jpg/375px-YuanEmperorAlbumGenghisPortrait.jpg</a:t>
            </a:r>
            <a:endParaRPr lang="en-US" dirty="0"/>
          </a:p>
        </p:txBody>
      </p:sp>
      <p:pic>
        <p:nvPicPr>
          <p:cNvPr id="496642" name="Picture 2" descr="Image result for genghis khan"/>
          <p:cNvPicPr>
            <a:picLocks noChangeAspect="1" noChangeArrowheads="1"/>
          </p:cNvPicPr>
          <p:nvPr/>
        </p:nvPicPr>
        <p:blipFill>
          <a:blip r:embed="rId2" cstate="print"/>
          <a:srcRect/>
          <a:stretch>
            <a:fillRect/>
          </a:stretch>
        </p:blipFill>
        <p:spPr bwMode="auto">
          <a:xfrm>
            <a:off x="838200" y="381000"/>
            <a:ext cx="4724400" cy="6047232"/>
          </a:xfrm>
          <a:prstGeom prst="rect">
            <a:avLst/>
          </a:prstGeom>
          <a:noFill/>
        </p:spPr>
      </p:pic>
    </p:spTree>
    <p:extLst>
      <p:ext uri="{BB962C8B-B14F-4D97-AF65-F5344CB8AC3E}">
        <p14:creationId xmlns:p14="http://schemas.microsoft.com/office/powerpoint/2010/main" val="302743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76162" name="Picture 2" descr="Image result for map of mongol empire"/>
          <p:cNvPicPr>
            <a:picLocks noChangeAspect="1" noChangeArrowheads="1" noCrop="1"/>
          </p:cNvPicPr>
          <p:nvPr/>
        </p:nvPicPr>
        <p:blipFill>
          <a:blip r:embed="rId2" cstate="print"/>
          <a:srcRect/>
          <a:stretch>
            <a:fillRect/>
          </a:stretch>
        </p:blipFill>
        <p:spPr bwMode="auto">
          <a:xfrm>
            <a:off x="304800" y="-1"/>
            <a:ext cx="7620000" cy="5988591"/>
          </a:xfrm>
          <a:prstGeom prst="rect">
            <a:avLst/>
          </a:prstGeom>
          <a:noFill/>
        </p:spPr>
      </p:pic>
      <p:sp>
        <p:nvSpPr>
          <p:cNvPr id="5" name="Rectangle 4"/>
          <p:cNvSpPr/>
          <p:nvPr/>
        </p:nvSpPr>
        <p:spPr>
          <a:xfrm>
            <a:off x="1981200" y="6019800"/>
            <a:ext cx="4572000" cy="646331"/>
          </a:xfrm>
          <a:prstGeom prst="rect">
            <a:avLst/>
          </a:prstGeom>
        </p:spPr>
        <p:txBody>
          <a:bodyPr>
            <a:spAutoFit/>
          </a:bodyPr>
          <a:lstStyle/>
          <a:p>
            <a:r>
              <a:rPr lang="en-US" dirty="0">
                <a:solidFill>
                  <a:prstClr val="white"/>
                </a:solidFill>
              </a:rPr>
              <a:t>https://upload.wikimedia.org/wikipedia/commons/b/bc/Mongol_Empire_map_2.gif</a:t>
            </a:r>
            <a:endParaRPr lang="en-US" dirty="0">
              <a:solidFill>
                <a:prstClr val="white"/>
              </a:solidFill>
            </a:endParaRPr>
          </a:p>
        </p:txBody>
      </p:sp>
    </p:spTree>
    <p:extLst>
      <p:ext uri="{BB962C8B-B14F-4D97-AF65-F5344CB8AC3E}">
        <p14:creationId xmlns:p14="http://schemas.microsoft.com/office/powerpoint/2010/main" val="402372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 1200 Clan warrior, </a:t>
            </a:r>
            <a:r>
              <a:rPr lang="en-US" dirty="0" err="1" smtClean="0"/>
              <a:t>Temujin</a:t>
            </a:r>
            <a:r>
              <a:rPr lang="en-US" dirty="0" smtClean="0"/>
              <a:t>, united Mongol clans, in 1206 awarded title, Genghis Khan---universal leader.</a:t>
            </a:r>
          </a:p>
          <a:p>
            <a:r>
              <a:rPr lang="en-US" dirty="0" smtClean="0"/>
              <a:t>Mongol culture—nomadic, horse, laminated bow, harsh climate, family/clan based; sky god chief deity.</a:t>
            </a:r>
          </a:p>
          <a:p>
            <a:r>
              <a:rPr lang="en-US" dirty="0" smtClean="0"/>
              <a:t>Raids on neighboring clans for revenge and “booty”…booty shared by troops, not just clan leaders</a:t>
            </a:r>
          </a:p>
          <a:p>
            <a:r>
              <a:rPr lang="en-US" dirty="0" err="1" smtClean="0"/>
              <a:t>Jurchen</a:t>
            </a:r>
            <a:r>
              <a:rPr lang="en-US" dirty="0" smtClean="0"/>
              <a:t> Jin Empire: 1215-1234</a:t>
            </a:r>
          </a:p>
          <a:p>
            <a:pPr>
              <a:buNone/>
            </a:pPr>
            <a:endParaRPr lang="en-US" dirty="0"/>
          </a:p>
        </p:txBody>
      </p:sp>
    </p:spTree>
    <p:extLst>
      <p:ext uri="{BB962C8B-B14F-4D97-AF65-F5344CB8AC3E}">
        <p14:creationId xmlns:p14="http://schemas.microsoft.com/office/powerpoint/2010/main" val="176495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5333999"/>
            <a:ext cx="8229600" cy="990601"/>
          </a:xfrm>
        </p:spPr>
        <p:txBody>
          <a:bodyPr>
            <a:normAutofit fontScale="92500" lnSpcReduction="10000"/>
          </a:bodyPr>
          <a:lstStyle/>
          <a:p>
            <a:r>
              <a:rPr lang="en-US" dirty="0" smtClean="0"/>
              <a:t>https://</a:t>
            </a:r>
            <a:r>
              <a:rPr lang="en-US" sz="1800" dirty="0" smtClean="0"/>
              <a:t>upload.wikimedia.org/wikipedia/commons/e/eb/Mongol_warrior_of_Genghis_Khan.jpghttps</a:t>
            </a:r>
            <a:r>
              <a:rPr lang="en-US" sz="1800" smtClean="0"/>
              <a:t>://upload.wikimedia.org/wikipedia/commons/e/eb/Mongol_warrior_of_Genghis_Khan.jpg</a:t>
            </a:r>
            <a:endParaRPr lang="en-US" sz="1800" dirty="0"/>
          </a:p>
        </p:txBody>
      </p:sp>
      <p:pic>
        <p:nvPicPr>
          <p:cNvPr id="498690" name="Picture 2" descr="Image result for genghis khan"/>
          <p:cNvPicPr>
            <a:picLocks noChangeAspect="1" noChangeArrowheads="1"/>
          </p:cNvPicPr>
          <p:nvPr/>
        </p:nvPicPr>
        <p:blipFill>
          <a:blip r:embed="rId2" cstate="print"/>
          <a:srcRect/>
          <a:stretch>
            <a:fillRect/>
          </a:stretch>
        </p:blipFill>
        <p:spPr bwMode="auto">
          <a:xfrm>
            <a:off x="0" y="0"/>
            <a:ext cx="9023498" cy="5105400"/>
          </a:xfrm>
          <a:prstGeom prst="rect">
            <a:avLst/>
          </a:prstGeom>
          <a:noFill/>
        </p:spPr>
      </p:pic>
    </p:spTree>
    <p:extLst>
      <p:ext uri="{BB962C8B-B14F-4D97-AF65-F5344CB8AC3E}">
        <p14:creationId xmlns:p14="http://schemas.microsoft.com/office/powerpoint/2010/main" val="205610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4953000"/>
            <a:ext cx="8229600" cy="1020763"/>
          </a:xfrm>
        </p:spPr>
        <p:txBody>
          <a:bodyPr/>
          <a:lstStyle/>
          <a:p>
            <a:endParaRPr lang="en-US" dirty="0"/>
          </a:p>
        </p:txBody>
      </p:sp>
      <p:pic>
        <p:nvPicPr>
          <p:cNvPr id="481282" name="Picture 2" descr="https://upload.wikimedia.org/wikipedia/commons/thumb/9/92/Mongol_Invasion_of_China.png/1024px-Mongol_Invasion_of_China.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0"/>
            <a:ext cx="8534400" cy="5942410"/>
          </a:xfrm>
          <a:prstGeom prst="rect">
            <a:avLst/>
          </a:prstGeom>
          <a:noFill/>
        </p:spPr>
      </p:pic>
      <p:sp>
        <p:nvSpPr>
          <p:cNvPr id="5" name="Rectangle 4"/>
          <p:cNvSpPr/>
          <p:nvPr/>
        </p:nvSpPr>
        <p:spPr>
          <a:xfrm>
            <a:off x="1905000" y="5934670"/>
            <a:ext cx="4572000" cy="923330"/>
          </a:xfrm>
          <a:prstGeom prst="rect">
            <a:avLst/>
          </a:prstGeom>
        </p:spPr>
        <p:txBody>
          <a:bodyPr>
            <a:spAutoFit/>
          </a:bodyPr>
          <a:lstStyle/>
          <a:p>
            <a:r>
              <a:rPr lang="en-US" dirty="0">
                <a:solidFill>
                  <a:prstClr val="white"/>
                </a:solidFill>
              </a:rPr>
              <a:t>https://upload.wikimedia.org/wikipedia/commons/thumb/9/92/Mongol_Invasion_of_China.png/1024px-Mongol_Invasion_of_China.png</a:t>
            </a:r>
            <a:endParaRPr lang="en-US" dirty="0">
              <a:solidFill>
                <a:prstClr val="white"/>
              </a:solidFill>
            </a:endParaRPr>
          </a:p>
        </p:txBody>
      </p:sp>
    </p:spTree>
    <p:extLst>
      <p:ext uri="{BB962C8B-B14F-4D97-AF65-F5344CB8AC3E}">
        <p14:creationId xmlns:p14="http://schemas.microsoft.com/office/powerpoint/2010/main" val="318997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Genghis: South and West to Persia</a:t>
            </a:r>
            <a:endParaRPr lang="en-US" dirty="0"/>
          </a:p>
        </p:txBody>
      </p:sp>
      <p:sp>
        <p:nvSpPr>
          <p:cNvPr id="3" name="Content Placeholder 2"/>
          <p:cNvSpPr>
            <a:spLocks noGrp="1"/>
          </p:cNvSpPr>
          <p:nvPr>
            <p:ph idx="1"/>
          </p:nvPr>
        </p:nvSpPr>
        <p:spPr/>
        <p:txBody>
          <a:bodyPr/>
          <a:lstStyle/>
          <a:p>
            <a:r>
              <a:rPr lang="en-US" dirty="0" smtClean="0"/>
              <a:t>Western Liao:  1218</a:t>
            </a:r>
          </a:p>
          <a:p>
            <a:r>
              <a:rPr lang="en-US" dirty="0" err="1" smtClean="0"/>
              <a:t>Khwarezmain</a:t>
            </a:r>
            <a:r>
              <a:rPr lang="en-US" dirty="0" smtClean="0"/>
              <a:t> Empire: 1221</a:t>
            </a:r>
          </a:p>
          <a:p>
            <a:r>
              <a:rPr lang="en-US" dirty="0" smtClean="0"/>
              <a:t>Western Xia: 1227</a:t>
            </a:r>
          </a:p>
          <a:p>
            <a:endParaRPr lang="en-US" dirty="0" smtClean="0"/>
          </a:p>
        </p:txBody>
      </p:sp>
    </p:spTree>
    <p:extLst>
      <p:ext uri="{BB962C8B-B14F-4D97-AF65-F5344CB8AC3E}">
        <p14:creationId xmlns:p14="http://schemas.microsoft.com/office/powerpoint/2010/main" val="412816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791200"/>
            <a:ext cx="8229600" cy="838200"/>
          </a:xfrm>
        </p:spPr>
        <p:txBody>
          <a:bodyPr>
            <a:normAutofit fontScale="62500" lnSpcReduction="20000"/>
          </a:bodyPr>
          <a:lstStyle/>
          <a:p>
            <a:r>
              <a:rPr lang="en-US" dirty="0" smtClean="0"/>
              <a:t>https://upload.wikimedia.org/wikipedia/commons/thumb/f/f3/Genghis_Khan_empire-en.svg/2000px-Genghis_Khan_empire-en.svg.png</a:t>
            </a:r>
            <a:endParaRPr lang="en-US" dirty="0"/>
          </a:p>
        </p:txBody>
      </p:sp>
      <p:pic>
        <p:nvPicPr>
          <p:cNvPr id="484354" name="Picture 2" descr="Image result for conquests of genghis kha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8991600" cy="5817565"/>
          </a:xfrm>
          <a:prstGeom prst="rect">
            <a:avLst/>
          </a:prstGeom>
          <a:noFill/>
        </p:spPr>
      </p:pic>
    </p:spTree>
    <p:extLst>
      <p:ext uri="{BB962C8B-B14F-4D97-AF65-F5344CB8AC3E}">
        <p14:creationId xmlns:p14="http://schemas.microsoft.com/office/powerpoint/2010/main" val="1202666561"/>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762</Words>
  <Application>Microsoft Office PowerPoint</Application>
  <PresentationFormat>On-screen Show (4:3)</PresentationFormat>
  <Paragraphs>86</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Black</vt:lpstr>
      <vt:lpstr>1_Black</vt:lpstr>
      <vt:lpstr>Mongol Conquest</vt:lpstr>
      <vt:lpstr>Genghis Khan born c. 1162 – August 18, 1227</vt:lpstr>
      <vt:lpstr>PowerPoint Presentation</vt:lpstr>
      <vt:lpstr>PowerPoint Presentation</vt:lpstr>
      <vt:lpstr>PowerPoint Presentation</vt:lpstr>
      <vt:lpstr>PowerPoint Presentation</vt:lpstr>
      <vt:lpstr>PowerPoint Presentation</vt:lpstr>
      <vt:lpstr>Genghis: South and West to Persia</vt:lpstr>
      <vt:lpstr>PowerPoint Presentation</vt:lpstr>
      <vt:lpstr>Persia</vt:lpstr>
      <vt:lpstr>Empire split into four parts</vt:lpstr>
      <vt:lpstr>PowerPoint Presentation</vt:lpstr>
      <vt:lpstr>Mongol Legacy Empires  </vt:lpstr>
      <vt:lpstr>Tamerlane Control Area</vt:lpstr>
      <vt:lpstr>Russia and Mongols</vt:lpstr>
      <vt:lpstr>PowerPoint Presentation</vt:lpstr>
      <vt:lpstr>Mongol’s Lasting Significance</vt:lpstr>
      <vt:lpstr>Lasting significance</vt:lpstr>
      <vt:lpstr>PowerPoint Presentation</vt:lpstr>
      <vt:lpstr>Clash of religions</vt:lpstr>
      <vt:lpstr>Buddhism in Asia</vt:lpstr>
      <vt:lpstr>Theravada Buddhism</vt:lpstr>
      <vt:lpstr>Mahayana Buddhism</vt:lpstr>
      <vt:lpstr>https://upload.wikimedia.org/wikipedia/commons/7/7c/Buddhism_Map.png</vt:lpstr>
      <vt:lpstr>So major difference is goal of practice</vt:lpstr>
      <vt:lpstr>Buddhism and Confucianism</vt:lpstr>
      <vt:lpstr>Christian Internal conflicts 1000-1500</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Mongol Conquest</dc:title>
  <dc:creator>HP</dc:creator>
  <cp:lastModifiedBy>HP</cp:lastModifiedBy>
  <cp:revision>1</cp:revision>
  <dcterms:created xsi:type="dcterms:W3CDTF">2018-05-03T18:36:23Z</dcterms:created>
  <dcterms:modified xsi:type="dcterms:W3CDTF">2018-05-03T18:37:13Z</dcterms:modified>
</cp:coreProperties>
</file>