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1"/>
  </p:notesMasterIdLst>
  <p:sldIdLst>
    <p:sldId id="272" r:id="rId2"/>
    <p:sldId id="274" r:id="rId3"/>
    <p:sldId id="280" r:id="rId4"/>
    <p:sldId id="281" r:id="rId5"/>
    <p:sldId id="282" r:id="rId6"/>
    <p:sldId id="283" r:id="rId7"/>
    <p:sldId id="284" r:id="rId8"/>
    <p:sldId id="285" r:id="rId9"/>
    <p:sldId id="286"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8799B23B-EC83-4686-B30A-512413B5E67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4660"/>
  </p:normalViewPr>
  <p:slideViewPr>
    <p:cSldViewPr snapToGrid="0">
      <p:cViewPr>
        <p:scale>
          <a:sx n="80" d="100"/>
          <a:sy n="80" d="100"/>
        </p:scale>
        <p:origin x="894" y="1218"/>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99" d="100"/>
          <a:sy n="99" d="100"/>
        </p:scale>
        <p:origin x="3570"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BD4573-58E7-4156-A133-2731F5F8D1A6}" type="datetimeFigureOut">
              <a:rPr lang="en-US" smtClean="0"/>
              <a:t>9/7/2018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3B0CF2-7F87-4E02-A248-870047730F99}" type="slidenum">
              <a:rPr lang="en-US" smtClean="0"/>
              <a:t>‹#›</a:t>
            </a:fld>
            <a:endParaRPr lang="en-US" dirty="0"/>
          </a:p>
        </p:txBody>
      </p:sp>
    </p:spTree>
    <p:extLst>
      <p:ext uri="{BB962C8B-B14F-4D97-AF65-F5344CB8AC3E}">
        <p14:creationId xmlns:p14="http://schemas.microsoft.com/office/powerpoint/2010/main" val="36149813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3B0CF2-7F87-4E02-A248-870047730F99}" type="slidenum">
              <a:rPr lang="en-US" smtClean="0"/>
              <a:t>1</a:t>
            </a:fld>
            <a:endParaRPr lang="en-US" dirty="0"/>
          </a:p>
        </p:txBody>
      </p:sp>
    </p:spTree>
    <p:extLst>
      <p:ext uri="{BB962C8B-B14F-4D97-AF65-F5344CB8AC3E}">
        <p14:creationId xmlns:p14="http://schemas.microsoft.com/office/powerpoint/2010/main" val="14951338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grpSp>
        <p:nvGrpSpPr>
          <p:cNvPr id="10" name="Group 9"/>
          <p:cNvGrpSpPr/>
          <p:nvPr/>
        </p:nvGrpSpPr>
        <p:grpSpPr>
          <a:xfrm>
            <a:off x="0" y="6208894"/>
            <a:ext cx="12192000" cy="649106"/>
            <a:chOff x="0" y="6208894"/>
            <a:chExt cx="12192000" cy="649106"/>
          </a:xfrm>
        </p:grpSpPr>
        <p:sp>
          <p:nvSpPr>
            <p:cNvPr id="2" name="Rectangle 1"/>
            <p:cNvSpPr/>
            <p:nvPr/>
          </p:nvSpPr>
          <p:spPr>
            <a:xfrm>
              <a:off x="3048" y="6220178"/>
              <a:ext cx="12188952" cy="637822"/>
            </a:xfrm>
            <a:prstGeom prst="rect">
              <a:avLst/>
            </a:prstGeom>
            <a:solidFill>
              <a:schemeClr val="accent2">
                <a:lumMod val="40000"/>
                <a:lumOff val="6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cxnSp>
          <p:nvCxnSpPr>
            <p:cNvPr id="7" name="Straight Connector 6"/>
            <p:cNvCxnSpPr/>
            <p:nvPr/>
          </p:nvCxnSpPr>
          <p:spPr>
            <a:xfrm>
              <a:off x="0" y="6208894"/>
              <a:ext cx="12192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cxnSp>
        <p:nvCxnSpPr>
          <p:cNvPr id="5" name="Straight Connector 4"/>
          <p:cNvCxnSpPr/>
          <p:nvPr userDrawn="1"/>
        </p:nvCxnSpPr>
        <p:spPr>
          <a:xfrm flipV="1">
            <a:off x="3048" y="5937956"/>
            <a:ext cx="8241" cy="5644"/>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V="1">
            <a:off x="3048" y="5937956"/>
            <a:ext cx="8241" cy="5644"/>
          </a:xfrm>
          <a:prstGeom prst="line">
            <a:avLst/>
          </a:prstGeom>
        </p:spPr>
        <p:style>
          <a:lnRef idx="1">
            <a:schemeClr val="accent1"/>
          </a:lnRef>
          <a:fillRef idx="0">
            <a:schemeClr val="accent1"/>
          </a:fillRef>
          <a:effectRef idx="0">
            <a:schemeClr val="accent1"/>
          </a:effectRef>
          <a:fontRef idx="minor">
            <a:schemeClr val="tx1"/>
          </a:fontRef>
        </p:style>
      </p:cxnSp>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tx2"/>
                </a:solidFill>
                <a:effectLst/>
                <a:latin typeface="+mj-lt"/>
                <a:ea typeface="+mj-ea"/>
                <a:cs typeface="+mj-cs"/>
              </a:defRPr>
            </a:lvl1pPr>
          </a:lstStyle>
          <a:p>
            <a:r>
              <a:rPr kumimoji="0" lang="en-US" dirty="0"/>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a:t>Click to edit Master subtitle style</a:t>
            </a:r>
          </a:p>
        </p:txBody>
      </p:sp>
      <p:sp>
        <p:nvSpPr>
          <p:cNvPr id="27" name="Slide Number Placeholder 26"/>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29808200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D2D5871-AB0F-4B3D-8861-97E78CB7B47E}" type="datetime1">
              <a:rPr lang="en-US" smtClean="0"/>
              <a:t>9/7/2018</a:t>
            </a:fld>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877777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4418406-4C3F-4F3E-80BD-A22568EA37EB}" type="datetime1">
              <a:rPr lang="en-US" smtClean="0"/>
              <a:t>9/7/2018</a:t>
            </a:fld>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3369754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dirty="0"/>
              <a:t>Click to edit Master title style</a:t>
            </a:r>
          </a:p>
        </p:txBody>
      </p:sp>
      <p:sp>
        <p:nvSpPr>
          <p:cNvPr id="3" name="Content Placeholder 2"/>
          <p:cNvSpPr>
            <a:spLocks noGrp="1"/>
          </p:cNvSpPr>
          <p:nvPr>
            <p:ph idx="1"/>
          </p:nvPr>
        </p:nvSpPr>
        <p:spPr/>
        <p:txBody>
          <a:body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5F28077-7188-48C5-8679-2287FAC952E9}" type="datetime1">
              <a:rPr lang="en-US" smtClean="0"/>
              <a:t>9/7/2018</a:t>
            </a:fld>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1481682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Edit Master text styles</a:t>
            </a:r>
          </a:p>
        </p:txBody>
      </p:sp>
      <p:sp>
        <p:nvSpPr>
          <p:cNvPr id="4" name="Date Placeholder 3"/>
          <p:cNvSpPr>
            <a:spLocks noGrp="1"/>
          </p:cNvSpPr>
          <p:nvPr>
            <p:ph type="dt" sz="half" idx="10"/>
          </p:nvPr>
        </p:nvSpPr>
        <p:spPr/>
        <p:txBody>
          <a:bodyPr/>
          <a:lstStyle/>
          <a:p>
            <a:fld id="{D2DCB740-6776-4EE9-99FD-96D592FA5A23}" type="datetime1">
              <a:rPr lang="en-US" smtClean="0"/>
              <a:t>9/7/2018</a:t>
            </a:fld>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353193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05F6BD99-6FFD-46C5-B5E2-43A34BDA2566}" type="datetime1">
              <a:rPr lang="en-US" smtClean="0"/>
              <a:t>9/7/2018</a:t>
            </a:fld>
            <a:endParaRPr lang="en-US" dirty="0"/>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109018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1"/>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1"/>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Edit Master text styles</a:t>
            </a:r>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E022678E-214C-4CF8-97C7-95015FB02960}" type="datetime1">
              <a:rPr lang="en-US" smtClean="0"/>
              <a:t>9/7/2018</a:t>
            </a:fld>
            <a:endParaRPr lang="en-US" dirty="0"/>
          </a:p>
        </p:txBody>
      </p:sp>
      <p:sp>
        <p:nvSpPr>
          <p:cNvPr id="8" name="Footer Placeholder 7"/>
          <p:cNvSpPr>
            <a:spLocks noGrp="1"/>
          </p:cNvSpPr>
          <p:nvPr>
            <p:ph type="ftr" sz="quarter" idx="11"/>
          </p:nvPr>
        </p:nvSpPr>
        <p:spPr/>
        <p:txBody>
          <a:bodyPr/>
          <a:lstStyle/>
          <a:p>
            <a:r>
              <a:rPr lang="en-US" dirty="0"/>
              <a:t>Add a footer</a:t>
            </a:r>
          </a:p>
        </p:txBody>
      </p:sp>
      <p:sp>
        <p:nvSpPr>
          <p:cNvPr id="9" name="Slide Number Placeholder 8"/>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1250188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D55660E0-FA77-4473-A859-74127B089143}" type="datetime1">
              <a:rPr lang="en-US" smtClean="0"/>
              <a:t>9/7/2018</a:t>
            </a:fld>
            <a:endParaRPr lang="en-US" dirty="0"/>
          </a:p>
        </p:txBody>
      </p:sp>
      <p:sp>
        <p:nvSpPr>
          <p:cNvPr id="4" name="Footer Placeholder 3"/>
          <p:cNvSpPr>
            <a:spLocks noGrp="1"/>
          </p:cNvSpPr>
          <p:nvPr>
            <p:ph type="ftr" sz="quarter" idx="11"/>
          </p:nvPr>
        </p:nvSpPr>
        <p:spPr/>
        <p:txBody>
          <a:bodyPr/>
          <a:lstStyle/>
          <a:p>
            <a:r>
              <a:rPr lang="en-US" dirty="0"/>
              <a:t>Add a footer</a:t>
            </a:r>
          </a:p>
        </p:txBody>
      </p:sp>
      <p:sp>
        <p:nvSpPr>
          <p:cNvPr id="5" name="Slide Number Placeholder 4"/>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3071814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88D7B8-9F07-4899-827D-5F3CFDDEB574}" type="datetime1">
              <a:rPr lang="en-US" smtClean="0"/>
              <a:t>9/7/2018</a:t>
            </a:fld>
            <a:endParaRPr lang="en-US" dirty="0"/>
          </a:p>
        </p:txBody>
      </p:sp>
      <p:sp>
        <p:nvSpPr>
          <p:cNvPr id="3" name="Footer Placeholder 2"/>
          <p:cNvSpPr>
            <a:spLocks noGrp="1"/>
          </p:cNvSpPr>
          <p:nvPr>
            <p:ph type="ftr" sz="quarter" idx="11"/>
          </p:nvPr>
        </p:nvSpPr>
        <p:spPr/>
        <p:txBody>
          <a:bodyPr/>
          <a:lstStyle/>
          <a:p>
            <a:r>
              <a:rPr lang="en-US" dirty="0"/>
              <a:t>Add a footer</a:t>
            </a:r>
          </a:p>
        </p:txBody>
      </p:sp>
      <p:sp>
        <p:nvSpPr>
          <p:cNvPr id="4" name="Slide Number Placeholder 3"/>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252882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Edit Master text styles</a:t>
            </a:r>
          </a:p>
        </p:txBody>
      </p:sp>
      <p:sp>
        <p:nvSpPr>
          <p:cNvPr id="5" name="Date Placeholder 4"/>
          <p:cNvSpPr>
            <a:spLocks noGrp="1"/>
          </p:cNvSpPr>
          <p:nvPr>
            <p:ph type="dt" sz="half" idx="10"/>
          </p:nvPr>
        </p:nvSpPr>
        <p:spPr/>
        <p:txBody>
          <a:bodyPr/>
          <a:lstStyle/>
          <a:p>
            <a:fld id="{B5197C5C-1CD1-417D-A89C-14747F5222C7}" type="datetime1">
              <a:rPr lang="en-US" smtClean="0"/>
              <a:t>9/7/2018</a:t>
            </a:fld>
            <a:endParaRPr lang="en-US" dirty="0"/>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1991926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dirty="0"/>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dirty="0"/>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3" name="Picture Placeholder 2" descr="An empty placeholder to add an image. Click on the placeholder and select the image that you wish to add"/>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a:t>Click icon to add picture</a:t>
            </a:r>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Edit Master text styles</a:t>
            </a:r>
          </a:p>
        </p:txBody>
      </p:sp>
      <p:sp>
        <p:nvSpPr>
          <p:cNvPr id="5" name="Date Placeholder 4"/>
          <p:cNvSpPr>
            <a:spLocks noGrp="1"/>
          </p:cNvSpPr>
          <p:nvPr>
            <p:ph type="dt" sz="half" idx="10"/>
          </p:nvPr>
        </p:nvSpPr>
        <p:spPr/>
        <p:txBody>
          <a:bodyPr/>
          <a:lstStyle/>
          <a:p>
            <a:fld id="{1359EFBB-CFA1-4AA8-9123-F0B52DBD84FE}" type="datetime1">
              <a:rPr lang="en-US" smtClean="0"/>
              <a:t>9/7/2018</a:t>
            </a:fld>
            <a:endParaRPr lang="en-US" dirty="0"/>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a:xfrm>
            <a:off x="10769600" y="6356351"/>
            <a:ext cx="812800" cy="365125"/>
          </a:xfrm>
        </p:spPr>
        <p:txBody>
          <a:bodyPr/>
          <a:lstStyle/>
          <a:p>
            <a:fld id="{401CF334-2D5C-4859-84A6-CA7E6E43FAEB}" type="slidenum">
              <a:rPr lang="en-US" smtClean="0"/>
              <a:t>‹#›</a:t>
            </a:fld>
            <a:endParaRPr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dirty="0">
              <a:solidFill>
                <a:schemeClr val="tx1"/>
              </a:solidFill>
              <a:latin typeface="+mn-lt"/>
              <a:ea typeface="+mn-e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dirty="0">
              <a:solidFill>
                <a:schemeClr val="tx1"/>
              </a:solidFill>
              <a:latin typeface="+mn-lt"/>
              <a:ea typeface="+mn-ea"/>
              <a:cs typeface="+mn-cs"/>
            </a:endParaRPr>
          </a:p>
        </p:txBody>
      </p:sp>
    </p:spTree>
    <p:extLst>
      <p:ext uri="{BB962C8B-B14F-4D97-AF65-F5344CB8AC3E}">
        <p14:creationId xmlns:p14="http://schemas.microsoft.com/office/powerpoint/2010/main" val="2519624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25" name="Group 24"/>
          <p:cNvGrpSpPr/>
          <p:nvPr/>
        </p:nvGrpSpPr>
        <p:grpSpPr>
          <a:xfrm>
            <a:off x="-16372" y="-7144"/>
            <a:ext cx="12217400" cy="6879658"/>
            <a:chOff x="12656" y="-21658"/>
            <a:chExt cx="12217400" cy="6879658"/>
          </a:xfrm>
        </p:grpSpPr>
        <p:sp>
          <p:nvSpPr>
            <p:cNvPr id="26" name="Rectangle 25"/>
            <p:cNvSpPr/>
            <p:nvPr/>
          </p:nvSpPr>
          <p:spPr>
            <a:xfrm>
              <a:off x="31633"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p:cNvGrpSpPr/>
            <p:nvPr/>
          </p:nvGrpSpPr>
          <p:grpSpPr>
            <a:xfrm>
              <a:off x="12656" y="-21658"/>
              <a:ext cx="12217400" cy="1041400"/>
              <a:chOff x="-12700" y="-7144"/>
              <a:chExt cx="12217400" cy="1041400"/>
            </a:xfrm>
          </p:grpSpPr>
          <p:sp>
            <p:nvSpPr>
              <p:cNvPr id="28" name="Freeform 27"/>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dirty="0">
                  <a:solidFill>
                    <a:schemeClr val="tx1"/>
                  </a:solidFill>
                  <a:latin typeface="+mn-lt"/>
                  <a:ea typeface="+mn-ea"/>
                  <a:cs typeface="+mn-cs"/>
                </a:endParaRPr>
              </a:p>
            </p:txBody>
          </p:sp>
          <p:sp>
            <p:nvSpPr>
              <p:cNvPr id="29" name="Freeform 28"/>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dirty="0">
                  <a:solidFill>
                    <a:schemeClr val="tx1"/>
                  </a:solidFill>
                  <a:latin typeface="+mn-lt"/>
                  <a:ea typeface="+mn-ea"/>
                  <a:cs typeface="+mn-cs"/>
                </a:endParaRPr>
              </a:p>
            </p:txBody>
          </p:sp>
        </p:grpSp>
      </p:gr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a:t>Click to edit Master title style</a:t>
            </a:r>
            <a:endParaRPr kumimoji="0" lang="en-US" dirty="0"/>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a:t>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endParaRPr kumimoji="0" lang="en-US" dirty="0"/>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100">
                <a:solidFill>
                  <a:schemeClr val="tx1"/>
                </a:solidFill>
              </a:defRPr>
            </a:lvl1pPr>
          </a:lstStyle>
          <a:p>
            <a:fld id="{61146459-E3C3-4969-9224-5ED50B492D17}" type="datetime1">
              <a:rPr lang="en-US" smtClean="0"/>
              <a:pPr/>
              <a:t>9/7/2018</a:t>
            </a:fld>
            <a:endParaRPr lang="en-US" dirty="0"/>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100">
                <a:solidFill>
                  <a:schemeClr val="tx1"/>
                </a:solidFill>
              </a:defRPr>
            </a:lvl1pPr>
          </a:lstStyle>
          <a:p>
            <a:r>
              <a:rPr lang="en-US" dirty="0"/>
              <a:t>Add a footer</a:t>
            </a: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100">
                <a:solidFill>
                  <a:schemeClr val="tx1"/>
                </a:solidFill>
              </a:defRPr>
            </a:lvl1pPr>
          </a:lstStyle>
          <a:p>
            <a:fld id="{401CF334-2D5C-4859-84A6-CA7E6E43FAEB}" type="slidenum">
              <a:rPr lang="en-US" smtClean="0"/>
              <a:pPr/>
              <a:t>‹#›</a:t>
            </a:fld>
            <a:endParaRPr lang="en-US" dirty="0"/>
          </a:p>
        </p:txBody>
      </p:sp>
    </p:spTree>
    <p:extLst>
      <p:ext uri="{BB962C8B-B14F-4D97-AF65-F5344CB8AC3E}">
        <p14:creationId xmlns:p14="http://schemas.microsoft.com/office/powerpoint/2010/main" val="9428528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lumMod val="50000"/>
          </a:schemeClr>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lumMod val="50000"/>
          </a:schemeClr>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lumMod val="50000"/>
          </a:schemeClr>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lumMod val="50000"/>
          </a:schemeClr>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lumMod val="75000"/>
          </a:schemeClr>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lumMod val="50000"/>
          </a:schemeClr>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lumMod val="75000"/>
          </a:schemeClr>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286000" indent="0" algn="l" rtl="0" eaLnBrk="1" latinLnBrk="0" hangingPunct="1">
        <a:spcBef>
          <a:spcPct val="20000"/>
        </a:spcBef>
        <a:buClr>
          <a:schemeClr val="tx2"/>
        </a:buClr>
        <a:buFontTx/>
        <a:buNone/>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Biblical Foundations on Communication</a:t>
            </a:r>
          </a:p>
        </p:txBody>
      </p:sp>
      <p:sp>
        <p:nvSpPr>
          <p:cNvPr id="5" name="Subtitle 4"/>
          <p:cNvSpPr>
            <a:spLocks noGrp="1"/>
          </p:cNvSpPr>
          <p:nvPr>
            <p:ph type="subTitle" idx="1"/>
          </p:nvPr>
        </p:nvSpPr>
        <p:spPr/>
        <p:txBody>
          <a:bodyPr/>
          <a:lstStyle/>
          <a:p>
            <a:r>
              <a:rPr lang="en-US" dirty="0"/>
              <a:t>Ron Carter</a:t>
            </a:r>
          </a:p>
          <a:p>
            <a:endParaRPr lang="en-US" dirty="0"/>
          </a:p>
          <a:p>
            <a:endParaRPr lang="en-US" dirty="0"/>
          </a:p>
        </p:txBody>
      </p:sp>
    </p:spTree>
    <p:extLst>
      <p:ext uri="{BB962C8B-B14F-4D97-AF65-F5344CB8AC3E}">
        <p14:creationId xmlns:p14="http://schemas.microsoft.com/office/powerpoint/2010/main" val="3549628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599" y="704088"/>
            <a:ext cx="11389895" cy="1143000"/>
          </a:xfrm>
        </p:spPr>
        <p:txBody>
          <a:bodyPr>
            <a:normAutofit fontScale="90000"/>
          </a:bodyPr>
          <a:lstStyle/>
          <a:p>
            <a:r>
              <a:rPr lang="en-US" dirty="0"/>
              <a:t>Biblical Foundations on Communication</a:t>
            </a:r>
          </a:p>
        </p:txBody>
      </p:sp>
      <p:sp>
        <p:nvSpPr>
          <p:cNvPr id="2" name="Content Placeholder 1"/>
          <p:cNvSpPr>
            <a:spLocks noGrp="1"/>
          </p:cNvSpPr>
          <p:nvPr>
            <p:ph idx="1"/>
          </p:nvPr>
        </p:nvSpPr>
        <p:spPr/>
        <p:txBody>
          <a:bodyPr/>
          <a:lstStyle/>
          <a:p>
            <a:endParaRPr lang="en-US" dirty="0"/>
          </a:p>
          <a:p>
            <a:r>
              <a:rPr lang="en-US" dirty="0"/>
              <a:t>What has your life experience taught you about the importance of communication?</a:t>
            </a:r>
          </a:p>
          <a:p>
            <a:endParaRPr lang="en-US" dirty="0"/>
          </a:p>
          <a:p>
            <a:r>
              <a:rPr lang="en-US" dirty="0"/>
              <a:t>What insights from Scripture have you learned about communication?</a:t>
            </a:r>
          </a:p>
        </p:txBody>
      </p:sp>
    </p:spTree>
    <p:extLst>
      <p:ext uri="{BB962C8B-B14F-4D97-AF65-F5344CB8AC3E}">
        <p14:creationId xmlns:p14="http://schemas.microsoft.com/office/powerpoint/2010/main" val="3339554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599" y="704088"/>
            <a:ext cx="11389895" cy="1143000"/>
          </a:xfrm>
        </p:spPr>
        <p:txBody>
          <a:bodyPr>
            <a:normAutofit fontScale="90000"/>
          </a:bodyPr>
          <a:lstStyle/>
          <a:p>
            <a:r>
              <a:rPr lang="en-US" dirty="0"/>
              <a:t>Biblical Foundations on Communication</a:t>
            </a:r>
          </a:p>
        </p:txBody>
      </p:sp>
      <p:sp>
        <p:nvSpPr>
          <p:cNvPr id="2" name="Content Placeholder 1"/>
          <p:cNvSpPr>
            <a:spLocks noGrp="1"/>
          </p:cNvSpPr>
          <p:nvPr>
            <p:ph idx="1"/>
          </p:nvPr>
        </p:nvSpPr>
        <p:spPr/>
        <p:txBody>
          <a:bodyPr>
            <a:normAutofit fontScale="92500"/>
          </a:bodyPr>
          <a:lstStyle/>
          <a:p>
            <a:endParaRPr lang="en-US" dirty="0"/>
          </a:p>
          <a:p>
            <a:r>
              <a:rPr lang="en-US" dirty="0"/>
              <a:t>Consider:</a:t>
            </a:r>
          </a:p>
          <a:p>
            <a:pPr lvl="1"/>
            <a:r>
              <a:rPr lang="en-US" i="1" dirty="0"/>
              <a:t>Ephesians 4:14-15</a:t>
            </a:r>
          </a:p>
          <a:p>
            <a:pPr lvl="1"/>
            <a:r>
              <a:rPr lang="en-US" i="1" dirty="0"/>
              <a:t>Ephesians 4:25 </a:t>
            </a:r>
          </a:p>
          <a:p>
            <a:pPr lvl="1"/>
            <a:r>
              <a:rPr lang="en-US" i="1" dirty="0"/>
              <a:t>Ephesians 4:29 </a:t>
            </a:r>
          </a:p>
          <a:p>
            <a:pPr lvl="1"/>
            <a:r>
              <a:rPr lang="en-US" i="1" dirty="0"/>
              <a:t>Proverbs 18:21</a:t>
            </a:r>
          </a:p>
          <a:p>
            <a:pPr lvl="1"/>
            <a:r>
              <a:rPr lang="en-US" i="1" dirty="0"/>
              <a:t>James 1:19 </a:t>
            </a:r>
            <a:endParaRPr lang="en-US" dirty="0"/>
          </a:p>
          <a:p>
            <a:endParaRPr lang="en-US" dirty="0"/>
          </a:p>
          <a:p>
            <a:r>
              <a:rPr lang="en-US" dirty="0"/>
              <a:t>What do these passages suggest about the nature of communication and the importance of seeking and telling the truth in our relationships?</a:t>
            </a:r>
          </a:p>
        </p:txBody>
      </p:sp>
    </p:spTree>
    <p:extLst>
      <p:ext uri="{BB962C8B-B14F-4D97-AF65-F5344CB8AC3E}">
        <p14:creationId xmlns:p14="http://schemas.microsoft.com/office/powerpoint/2010/main" val="3522794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fade">
                                      <p:cBhvr>
                                        <p:cTn id="27" dur="500"/>
                                        <p:tgtEl>
                                          <p:spTgt spid="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fade">
                                      <p:cBhvr>
                                        <p:cTn id="32" dur="500"/>
                                        <p:tgtEl>
                                          <p:spTgt spid="2">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
                                            <p:txEl>
                                              <p:pRg st="8" end="8"/>
                                            </p:txEl>
                                          </p:spTgt>
                                        </p:tgtEl>
                                        <p:attrNameLst>
                                          <p:attrName>style.visibility</p:attrName>
                                        </p:attrNameLst>
                                      </p:cBhvr>
                                      <p:to>
                                        <p:strVal val="visible"/>
                                      </p:to>
                                    </p:set>
                                    <p:animEffect transition="in" filter="fade">
                                      <p:cBhvr>
                                        <p:cTn id="37"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3559DAA-F618-4DDF-BDF0-F639D1555EEB}"/>
              </a:ext>
            </a:extLst>
          </p:cNvPr>
          <p:cNvSpPr/>
          <p:nvPr/>
        </p:nvSpPr>
        <p:spPr>
          <a:xfrm>
            <a:off x="-541421" y="-7144"/>
            <a:ext cx="13078326" cy="6865144"/>
          </a:xfrm>
          <a:prstGeom prst="rect">
            <a:avLst/>
          </a:prstGeom>
          <a:solidFill>
            <a:schemeClr val="bg1"/>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5" name="Rectangle 14">
            <a:extLst>
              <a:ext uri="{FF2B5EF4-FFF2-40B4-BE49-F238E27FC236}">
                <a16:creationId xmlns:a16="http://schemas.microsoft.com/office/drawing/2014/main" id="{953E85A2-D5BD-4973-98A4-0952DE87A0C8}"/>
              </a:ext>
            </a:extLst>
          </p:cNvPr>
          <p:cNvSpPr/>
          <p:nvPr/>
        </p:nvSpPr>
        <p:spPr>
          <a:xfrm>
            <a:off x="-16372" y="-7144"/>
            <a:ext cx="12204699" cy="6865144"/>
          </a:xfrm>
          <a:prstGeom prst="rect">
            <a:avLst/>
          </a:prstGeom>
          <a:blipFill dpi="0" rotWithShape="1">
            <a:blip r:embed="rId2">
              <a:alphaModFix amt="33000"/>
            </a:blip>
            <a:srcRect/>
            <a:stretch>
              <a:fillRect/>
            </a:stretch>
          </a:blip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6" name="Rectangle: Diagonal Corners Rounded 5">
            <a:extLst>
              <a:ext uri="{FF2B5EF4-FFF2-40B4-BE49-F238E27FC236}">
                <a16:creationId xmlns:a16="http://schemas.microsoft.com/office/drawing/2014/main" id="{4AB7F984-906E-4CD6-B8AD-95FDA8F06542}"/>
              </a:ext>
            </a:extLst>
          </p:cNvPr>
          <p:cNvSpPr/>
          <p:nvPr/>
        </p:nvSpPr>
        <p:spPr>
          <a:xfrm>
            <a:off x="1943600" y="1292571"/>
            <a:ext cx="8438147" cy="3938336"/>
          </a:xfrm>
          <a:prstGeom prst="round2DiagRect">
            <a:avLst/>
          </a:prstGeom>
          <a:solidFill>
            <a:schemeClr val="bg1"/>
          </a:solidFill>
          <a:ln w="25400">
            <a:solidFill>
              <a:schemeClr val="accent2"/>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7" name="TextBox 6">
            <a:extLst>
              <a:ext uri="{FF2B5EF4-FFF2-40B4-BE49-F238E27FC236}">
                <a16:creationId xmlns:a16="http://schemas.microsoft.com/office/drawing/2014/main" id="{B4E8D8E9-85E6-412B-90BE-0D0316419BFB}"/>
              </a:ext>
            </a:extLst>
          </p:cNvPr>
          <p:cNvSpPr txBox="1"/>
          <p:nvPr/>
        </p:nvSpPr>
        <p:spPr>
          <a:xfrm>
            <a:off x="2490289" y="1738245"/>
            <a:ext cx="7191375" cy="3046988"/>
          </a:xfrm>
          <a:prstGeom prst="rect">
            <a:avLst/>
          </a:prstGeom>
          <a:noFill/>
          <a:ln>
            <a:noFill/>
          </a:ln>
        </p:spPr>
        <p:txBody>
          <a:bodyPr wrap="square" rtlCol="0">
            <a:spAutoFit/>
          </a:bodyPr>
          <a:lstStyle/>
          <a:p>
            <a:r>
              <a:rPr lang="en-US" sz="2400" i="1" dirty="0"/>
              <a:t>Then we will no longer be infants, tossed back and forth by the waves, and blown here and there by every wind of teaching and by the cunning and craftiness of people in their deceitful scheming. Instead, speaking the truth in love, we will grow to become in every respect the mature body of him who is the head, that is, Christ.</a:t>
            </a:r>
          </a:p>
          <a:p>
            <a:endParaRPr lang="en-US" sz="2400" i="1" dirty="0"/>
          </a:p>
          <a:p>
            <a:r>
              <a:rPr lang="en-US" sz="2400" i="1" dirty="0">
                <a:solidFill>
                  <a:schemeClr val="accent1">
                    <a:lumMod val="75000"/>
                  </a:schemeClr>
                </a:solidFill>
              </a:rPr>
              <a:t>- Ephesians 4:14-15 (NIV)</a:t>
            </a:r>
          </a:p>
        </p:txBody>
      </p:sp>
      <p:sp>
        <p:nvSpPr>
          <p:cNvPr id="11" name="Freeform 27">
            <a:extLst>
              <a:ext uri="{FF2B5EF4-FFF2-40B4-BE49-F238E27FC236}">
                <a16:creationId xmlns:a16="http://schemas.microsoft.com/office/drawing/2014/main" id="{72418779-518F-49FC-A6A9-19EE55AEF155}"/>
              </a:ext>
            </a:extLst>
          </p:cNvPr>
          <p:cNvSpPr>
            <a:spLocks/>
          </p:cNvSpPr>
          <p:nvPr/>
        </p:nvSpPr>
        <p:spPr bwMode="auto">
          <a:xfrm>
            <a:off x="-16372"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dirty="0">
              <a:solidFill>
                <a:schemeClr val="tx1"/>
              </a:solidFill>
              <a:latin typeface="+mn-lt"/>
              <a:ea typeface="+mn-ea"/>
              <a:cs typeface="+mn-cs"/>
            </a:endParaRPr>
          </a:p>
        </p:txBody>
      </p:sp>
      <p:sp>
        <p:nvSpPr>
          <p:cNvPr id="12" name="Freeform 28">
            <a:extLst>
              <a:ext uri="{FF2B5EF4-FFF2-40B4-BE49-F238E27FC236}">
                <a16:creationId xmlns:a16="http://schemas.microsoft.com/office/drawing/2014/main" id="{F29A31FD-123F-42C9-8927-E2283D25DA98}"/>
              </a:ext>
            </a:extLst>
          </p:cNvPr>
          <p:cNvSpPr>
            <a:spLocks/>
          </p:cNvSpPr>
          <p:nvPr/>
        </p:nvSpPr>
        <p:spPr bwMode="auto">
          <a:xfrm>
            <a:off x="5838328"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dirty="0">
              <a:solidFill>
                <a:schemeClr val="tx1"/>
              </a:solidFill>
              <a:latin typeface="+mn-lt"/>
              <a:ea typeface="+mn-ea"/>
              <a:cs typeface="+mn-cs"/>
            </a:endParaRPr>
          </a:p>
        </p:txBody>
      </p:sp>
    </p:spTree>
    <p:extLst>
      <p:ext uri="{BB962C8B-B14F-4D97-AF65-F5344CB8AC3E}">
        <p14:creationId xmlns:p14="http://schemas.microsoft.com/office/powerpoint/2010/main" val="3736381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8017B67-6D25-4EBF-B49A-405286B72A4E}"/>
              </a:ext>
            </a:extLst>
          </p:cNvPr>
          <p:cNvSpPr/>
          <p:nvPr/>
        </p:nvSpPr>
        <p:spPr>
          <a:xfrm>
            <a:off x="-541421" y="-7144"/>
            <a:ext cx="13078326" cy="6865144"/>
          </a:xfrm>
          <a:prstGeom prst="rect">
            <a:avLst/>
          </a:prstGeom>
          <a:solidFill>
            <a:schemeClr val="bg1"/>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5" name="Rectangle 14">
            <a:extLst>
              <a:ext uri="{FF2B5EF4-FFF2-40B4-BE49-F238E27FC236}">
                <a16:creationId xmlns:a16="http://schemas.microsoft.com/office/drawing/2014/main" id="{953E85A2-D5BD-4973-98A4-0952DE87A0C8}"/>
              </a:ext>
            </a:extLst>
          </p:cNvPr>
          <p:cNvSpPr/>
          <p:nvPr/>
        </p:nvSpPr>
        <p:spPr>
          <a:xfrm>
            <a:off x="-16372" y="-7144"/>
            <a:ext cx="12204699" cy="6865144"/>
          </a:xfrm>
          <a:prstGeom prst="rect">
            <a:avLst/>
          </a:prstGeom>
          <a:blipFill dpi="0" rotWithShape="1">
            <a:blip r:embed="rId2">
              <a:alphaModFix amt="33000"/>
            </a:blip>
            <a:srcRect/>
            <a:stretch>
              <a:fillRect/>
            </a:stretch>
          </a:blip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6" name="Rectangle: Diagonal Corners Rounded 5">
            <a:extLst>
              <a:ext uri="{FF2B5EF4-FFF2-40B4-BE49-F238E27FC236}">
                <a16:creationId xmlns:a16="http://schemas.microsoft.com/office/drawing/2014/main" id="{4AB7F984-906E-4CD6-B8AD-95FDA8F06542}"/>
              </a:ext>
            </a:extLst>
          </p:cNvPr>
          <p:cNvSpPr/>
          <p:nvPr/>
        </p:nvSpPr>
        <p:spPr>
          <a:xfrm>
            <a:off x="1943600" y="1292571"/>
            <a:ext cx="8438147" cy="2946054"/>
          </a:xfrm>
          <a:prstGeom prst="round2DiagRect">
            <a:avLst/>
          </a:prstGeom>
          <a:solidFill>
            <a:schemeClr val="bg1"/>
          </a:solidFill>
          <a:ln w="25400">
            <a:solidFill>
              <a:schemeClr val="accent2"/>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7" name="TextBox 6">
            <a:extLst>
              <a:ext uri="{FF2B5EF4-FFF2-40B4-BE49-F238E27FC236}">
                <a16:creationId xmlns:a16="http://schemas.microsoft.com/office/drawing/2014/main" id="{B4E8D8E9-85E6-412B-90BE-0D0316419BFB}"/>
              </a:ext>
            </a:extLst>
          </p:cNvPr>
          <p:cNvSpPr txBox="1"/>
          <p:nvPr/>
        </p:nvSpPr>
        <p:spPr>
          <a:xfrm>
            <a:off x="2566985" y="1796102"/>
            <a:ext cx="7191375" cy="1938992"/>
          </a:xfrm>
          <a:prstGeom prst="rect">
            <a:avLst/>
          </a:prstGeom>
          <a:noFill/>
          <a:ln>
            <a:noFill/>
          </a:ln>
        </p:spPr>
        <p:txBody>
          <a:bodyPr wrap="square" rtlCol="0">
            <a:spAutoFit/>
          </a:bodyPr>
          <a:lstStyle/>
          <a:p>
            <a:r>
              <a:rPr lang="en-US" sz="2400" i="1" dirty="0"/>
              <a:t>Therefore each of you must put off falsehood and speak truthfully to your neighbor, for we are all members of one body.</a:t>
            </a:r>
          </a:p>
          <a:p>
            <a:endParaRPr lang="en-US" sz="2400" i="1" dirty="0"/>
          </a:p>
          <a:p>
            <a:r>
              <a:rPr lang="en-US" sz="2400" i="1" dirty="0">
                <a:solidFill>
                  <a:schemeClr val="accent1">
                    <a:lumMod val="75000"/>
                  </a:schemeClr>
                </a:solidFill>
              </a:rPr>
              <a:t>- Ephesians 4:25 (NIV)</a:t>
            </a:r>
          </a:p>
        </p:txBody>
      </p:sp>
      <p:sp>
        <p:nvSpPr>
          <p:cNvPr id="11" name="Freeform 27">
            <a:extLst>
              <a:ext uri="{FF2B5EF4-FFF2-40B4-BE49-F238E27FC236}">
                <a16:creationId xmlns:a16="http://schemas.microsoft.com/office/drawing/2014/main" id="{72418779-518F-49FC-A6A9-19EE55AEF155}"/>
              </a:ext>
            </a:extLst>
          </p:cNvPr>
          <p:cNvSpPr>
            <a:spLocks/>
          </p:cNvSpPr>
          <p:nvPr/>
        </p:nvSpPr>
        <p:spPr bwMode="auto">
          <a:xfrm>
            <a:off x="-16372"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dirty="0">
              <a:solidFill>
                <a:schemeClr val="tx1"/>
              </a:solidFill>
              <a:latin typeface="+mn-lt"/>
              <a:ea typeface="+mn-ea"/>
              <a:cs typeface="+mn-cs"/>
            </a:endParaRPr>
          </a:p>
        </p:txBody>
      </p:sp>
      <p:sp>
        <p:nvSpPr>
          <p:cNvPr id="12" name="Freeform 28">
            <a:extLst>
              <a:ext uri="{FF2B5EF4-FFF2-40B4-BE49-F238E27FC236}">
                <a16:creationId xmlns:a16="http://schemas.microsoft.com/office/drawing/2014/main" id="{F29A31FD-123F-42C9-8927-E2283D25DA98}"/>
              </a:ext>
            </a:extLst>
          </p:cNvPr>
          <p:cNvSpPr>
            <a:spLocks/>
          </p:cNvSpPr>
          <p:nvPr/>
        </p:nvSpPr>
        <p:spPr bwMode="auto">
          <a:xfrm>
            <a:off x="5838328"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dirty="0">
              <a:solidFill>
                <a:schemeClr val="tx1"/>
              </a:solidFill>
              <a:latin typeface="+mn-lt"/>
              <a:ea typeface="+mn-ea"/>
              <a:cs typeface="+mn-cs"/>
            </a:endParaRPr>
          </a:p>
        </p:txBody>
      </p:sp>
    </p:spTree>
    <p:extLst>
      <p:ext uri="{BB962C8B-B14F-4D97-AF65-F5344CB8AC3E}">
        <p14:creationId xmlns:p14="http://schemas.microsoft.com/office/powerpoint/2010/main" val="2061514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D2EE73-FDEE-4080-9378-6ACB265FFC20}"/>
              </a:ext>
            </a:extLst>
          </p:cNvPr>
          <p:cNvSpPr/>
          <p:nvPr/>
        </p:nvSpPr>
        <p:spPr>
          <a:xfrm>
            <a:off x="-541421" y="-7144"/>
            <a:ext cx="13078326" cy="6865144"/>
          </a:xfrm>
          <a:prstGeom prst="rect">
            <a:avLst/>
          </a:prstGeom>
          <a:solidFill>
            <a:schemeClr val="bg1"/>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5" name="Rectangle 14">
            <a:extLst>
              <a:ext uri="{FF2B5EF4-FFF2-40B4-BE49-F238E27FC236}">
                <a16:creationId xmlns:a16="http://schemas.microsoft.com/office/drawing/2014/main" id="{953E85A2-D5BD-4973-98A4-0952DE87A0C8}"/>
              </a:ext>
            </a:extLst>
          </p:cNvPr>
          <p:cNvSpPr/>
          <p:nvPr/>
        </p:nvSpPr>
        <p:spPr>
          <a:xfrm>
            <a:off x="-16372" y="-7144"/>
            <a:ext cx="12204699" cy="6865144"/>
          </a:xfrm>
          <a:prstGeom prst="rect">
            <a:avLst/>
          </a:prstGeom>
          <a:blipFill dpi="0" rotWithShape="1">
            <a:blip r:embed="rId2">
              <a:alphaModFix amt="33000"/>
            </a:blip>
            <a:srcRect/>
            <a:stretch>
              <a:fillRect/>
            </a:stretch>
          </a:blip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6" name="Rectangle: Diagonal Corners Rounded 5">
            <a:extLst>
              <a:ext uri="{FF2B5EF4-FFF2-40B4-BE49-F238E27FC236}">
                <a16:creationId xmlns:a16="http://schemas.microsoft.com/office/drawing/2014/main" id="{4AB7F984-906E-4CD6-B8AD-95FDA8F06542}"/>
              </a:ext>
            </a:extLst>
          </p:cNvPr>
          <p:cNvSpPr/>
          <p:nvPr/>
        </p:nvSpPr>
        <p:spPr>
          <a:xfrm>
            <a:off x="1943600" y="1292571"/>
            <a:ext cx="8438147" cy="3165129"/>
          </a:xfrm>
          <a:prstGeom prst="round2DiagRect">
            <a:avLst/>
          </a:prstGeom>
          <a:solidFill>
            <a:schemeClr val="bg1"/>
          </a:solidFill>
          <a:ln w="25400">
            <a:solidFill>
              <a:schemeClr val="accent2"/>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7" name="TextBox 6">
            <a:extLst>
              <a:ext uri="{FF2B5EF4-FFF2-40B4-BE49-F238E27FC236}">
                <a16:creationId xmlns:a16="http://schemas.microsoft.com/office/drawing/2014/main" id="{B4E8D8E9-85E6-412B-90BE-0D0316419BFB}"/>
              </a:ext>
            </a:extLst>
          </p:cNvPr>
          <p:cNvSpPr txBox="1"/>
          <p:nvPr/>
        </p:nvSpPr>
        <p:spPr>
          <a:xfrm>
            <a:off x="2496640" y="1720973"/>
            <a:ext cx="7191375" cy="2308324"/>
          </a:xfrm>
          <a:prstGeom prst="rect">
            <a:avLst/>
          </a:prstGeom>
          <a:noFill/>
          <a:ln>
            <a:noFill/>
          </a:ln>
        </p:spPr>
        <p:txBody>
          <a:bodyPr wrap="square" rtlCol="0">
            <a:spAutoFit/>
          </a:bodyPr>
          <a:lstStyle/>
          <a:p>
            <a:r>
              <a:rPr lang="en-US" sz="2400" i="1" dirty="0"/>
              <a:t>Do not let any unwholesome talk come out of your mouths, but only what is helpful for building others up according to their needs, that it may benefit those who listen.</a:t>
            </a:r>
          </a:p>
          <a:p>
            <a:endParaRPr lang="en-US" sz="2400" i="1" dirty="0"/>
          </a:p>
          <a:p>
            <a:r>
              <a:rPr lang="en-US" sz="2400" i="1" dirty="0">
                <a:solidFill>
                  <a:schemeClr val="accent1">
                    <a:lumMod val="75000"/>
                  </a:schemeClr>
                </a:solidFill>
              </a:rPr>
              <a:t>- Ephesians 4:29 (NIV)</a:t>
            </a:r>
          </a:p>
        </p:txBody>
      </p:sp>
      <p:sp>
        <p:nvSpPr>
          <p:cNvPr id="11" name="Freeform 27">
            <a:extLst>
              <a:ext uri="{FF2B5EF4-FFF2-40B4-BE49-F238E27FC236}">
                <a16:creationId xmlns:a16="http://schemas.microsoft.com/office/drawing/2014/main" id="{72418779-518F-49FC-A6A9-19EE55AEF155}"/>
              </a:ext>
            </a:extLst>
          </p:cNvPr>
          <p:cNvSpPr>
            <a:spLocks/>
          </p:cNvSpPr>
          <p:nvPr/>
        </p:nvSpPr>
        <p:spPr bwMode="auto">
          <a:xfrm>
            <a:off x="-16372"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dirty="0">
              <a:solidFill>
                <a:schemeClr val="tx1"/>
              </a:solidFill>
              <a:latin typeface="+mn-lt"/>
              <a:ea typeface="+mn-ea"/>
              <a:cs typeface="+mn-cs"/>
            </a:endParaRPr>
          </a:p>
        </p:txBody>
      </p:sp>
      <p:sp>
        <p:nvSpPr>
          <p:cNvPr id="12" name="Freeform 28">
            <a:extLst>
              <a:ext uri="{FF2B5EF4-FFF2-40B4-BE49-F238E27FC236}">
                <a16:creationId xmlns:a16="http://schemas.microsoft.com/office/drawing/2014/main" id="{F29A31FD-123F-42C9-8927-E2283D25DA98}"/>
              </a:ext>
            </a:extLst>
          </p:cNvPr>
          <p:cNvSpPr>
            <a:spLocks/>
          </p:cNvSpPr>
          <p:nvPr/>
        </p:nvSpPr>
        <p:spPr bwMode="auto">
          <a:xfrm>
            <a:off x="5838328"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dirty="0">
              <a:solidFill>
                <a:schemeClr val="tx1"/>
              </a:solidFill>
              <a:latin typeface="+mn-lt"/>
              <a:ea typeface="+mn-ea"/>
              <a:cs typeface="+mn-cs"/>
            </a:endParaRPr>
          </a:p>
        </p:txBody>
      </p:sp>
    </p:spTree>
    <p:extLst>
      <p:ext uri="{BB962C8B-B14F-4D97-AF65-F5344CB8AC3E}">
        <p14:creationId xmlns:p14="http://schemas.microsoft.com/office/powerpoint/2010/main" val="49863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F901FC-A13D-4487-BFBC-B9DA27EC6FCE}"/>
              </a:ext>
            </a:extLst>
          </p:cNvPr>
          <p:cNvSpPr/>
          <p:nvPr/>
        </p:nvSpPr>
        <p:spPr>
          <a:xfrm>
            <a:off x="-541421" y="-7144"/>
            <a:ext cx="13078326" cy="6865144"/>
          </a:xfrm>
          <a:prstGeom prst="rect">
            <a:avLst/>
          </a:prstGeom>
          <a:solidFill>
            <a:schemeClr val="bg1"/>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5" name="Rectangle 14">
            <a:extLst>
              <a:ext uri="{FF2B5EF4-FFF2-40B4-BE49-F238E27FC236}">
                <a16:creationId xmlns:a16="http://schemas.microsoft.com/office/drawing/2014/main" id="{953E85A2-D5BD-4973-98A4-0952DE87A0C8}"/>
              </a:ext>
            </a:extLst>
          </p:cNvPr>
          <p:cNvSpPr/>
          <p:nvPr/>
        </p:nvSpPr>
        <p:spPr>
          <a:xfrm>
            <a:off x="-16372" y="-7144"/>
            <a:ext cx="12204699" cy="6865144"/>
          </a:xfrm>
          <a:prstGeom prst="rect">
            <a:avLst/>
          </a:prstGeom>
          <a:blipFill dpi="0" rotWithShape="1">
            <a:blip r:embed="rId2">
              <a:alphaModFix amt="33000"/>
            </a:blip>
            <a:srcRect/>
            <a:stretch>
              <a:fillRect/>
            </a:stretch>
          </a:blip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6" name="Rectangle: Diagonal Corners Rounded 5">
            <a:extLst>
              <a:ext uri="{FF2B5EF4-FFF2-40B4-BE49-F238E27FC236}">
                <a16:creationId xmlns:a16="http://schemas.microsoft.com/office/drawing/2014/main" id="{4AB7F984-906E-4CD6-B8AD-95FDA8F06542}"/>
              </a:ext>
            </a:extLst>
          </p:cNvPr>
          <p:cNvSpPr/>
          <p:nvPr/>
        </p:nvSpPr>
        <p:spPr>
          <a:xfrm>
            <a:off x="1943600" y="1292571"/>
            <a:ext cx="8438147" cy="2488854"/>
          </a:xfrm>
          <a:prstGeom prst="round2DiagRect">
            <a:avLst/>
          </a:prstGeom>
          <a:solidFill>
            <a:schemeClr val="bg1"/>
          </a:solidFill>
          <a:ln w="25400">
            <a:solidFill>
              <a:schemeClr val="accent2"/>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7" name="TextBox 6">
            <a:extLst>
              <a:ext uri="{FF2B5EF4-FFF2-40B4-BE49-F238E27FC236}">
                <a16:creationId xmlns:a16="http://schemas.microsoft.com/office/drawing/2014/main" id="{B4E8D8E9-85E6-412B-90BE-0D0316419BFB}"/>
              </a:ext>
            </a:extLst>
          </p:cNvPr>
          <p:cNvSpPr txBox="1"/>
          <p:nvPr/>
        </p:nvSpPr>
        <p:spPr>
          <a:xfrm>
            <a:off x="2566985" y="1752168"/>
            <a:ext cx="7191375" cy="1569660"/>
          </a:xfrm>
          <a:prstGeom prst="rect">
            <a:avLst/>
          </a:prstGeom>
          <a:noFill/>
          <a:ln>
            <a:noFill/>
          </a:ln>
        </p:spPr>
        <p:txBody>
          <a:bodyPr wrap="square" rtlCol="0">
            <a:spAutoFit/>
          </a:bodyPr>
          <a:lstStyle/>
          <a:p>
            <a:r>
              <a:rPr lang="en-US" sz="2400" i="1" dirty="0"/>
              <a:t>The tongue has the power of life and death, and those who love it will eat its fruit.</a:t>
            </a:r>
          </a:p>
          <a:p>
            <a:endParaRPr lang="en-US" sz="2400" i="1" dirty="0"/>
          </a:p>
          <a:p>
            <a:r>
              <a:rPr lang="en-US" sz="2400" i="1" dirty="0">
                <a:solidFill>
                  <a:schemeClr val="accent1">
                    <a:lumMod val="75000"/>
                  </a:schemeClr>
                </a:solidFill>
              </a:rPr>
              <a:t>- Proverbs 18:21 (NIV)</a:t>
            </a:r>
          </a:p>
        </p:txBody>
      </p:sp>
      <p:sp>
        <p:nvSpPr>
          <p:cNvPr id="11" name="Freeform 27">
            <a:extLst>
              <a:ext uri="{FF2B5EF4-FFF2-40B4-BE49-F238E27FC236}">
                <a16:creationId xmlns:a16="http://schemas.microsoft.com/office/drawing/2014/main" id="{72418779-518F-49FC-A6A9-19EE55AEF155}"/>
              </a:ext>
            </a:extLst>
          </p:cNvPr>
          <p:cNvSpPr>
            <a:spLocks/>
          </p:cNvSpPr>
          <p:nvPr/>
        </p:nvSpPr>
        <p:spPr bwMode="auto">
          <a:xfrm>
            <a:off x="-16372"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dirty="0">
              <a:solidFill>
                <a:schemeClr val="tx1"/>
              </a:solidFill>
              <a:latin typeface="+mn-lt"/>
              <a:ea typeface="+mn-ea"/>
              <a:cs typeface="+mn-cs"/>
            </a:endParaRPr>
          </a:p>
        </p:txBody>
      </p:sp>
      <p:sp>
        <p:nvSpPr>
          <p:cNvPr id="12" name="Freeform 28">
            <a:extLst>
              <a:ext uri="{FF2B5EF4-FFF2-40B4-BE49-F238E27FC236}">
                <a16:creationId xmlns:a16="http://schemas.microsoft.com/office/drawing/2014/main" id="{F29A31FD-123F-42C9-8927-E2283D25DA98}"/>
              </a:ext>
            </a:extLst>
          </p:cNvPr>
          <p:cNvSpPr>
            <a:spLocks/>
          </p:cNvSpPr>
          <p:nvPr/>
        </p:nvSpPr>
        <p:spPr bwMode="auto">
          <a:xfrm>
            <a:off x="5838328"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dirty="0">
              <a:solidFill>
                <a:schemeClr val="tx1"/>
              </a:solidFill>
              <a:latin typeface="+mn-lt"/>
              <a:ea typeface="+mn-ea"/>
              <a:cs typeface="+mn-cs"/>
            </a:endParaRPr>
          </a:p>
        </p:txBody>
      </p:sp>
    </p:spTree>
    <p:extLst>
      <p:ext uri="{BB962C8B-B14F-4D97-AF65-F5344CB8AC3E}">
        <p14:creationId xmlns:p14="http://schemas.microsoft.com/office/powerpoint/2010/main" val="2931306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8183B3D-C144-462E-8F53-CA75AD785685}"/>
              </a:ext>
            </a:extLst>
          </p:cNvPr>
          <p:cNvSpPr/>
          <p:nvPr/>
        </p:nvSpPr>
        <p:spPr>
          <a:xfrm>
            <a:off x="-541421" y="-7144"/>
            <a:ext cx="13078326" cy="6865144"/>
          </a:xfrm>
          <a:prstGeom prst="rect">
            <a:avLst/>
          </a:prstGeom>
          <a:solidFill>
            <a:schemeClr val="bg1"/>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5" name="Rectangle 14">
            <a:extLst>
              <a:ext uri="{FF2B5EF4-FFF2-40B4-BE49-F238E27FC236}">
                <a16:creationId xmlns:a16="http://schemas.microsoft.com/office/drawing/2014/main" id="{953E85A2-D5BD-4973-98A4-0952DE87A0C8}"/>
              </a:ext>
            </a:extLst>
          </p:cNvPr>
          <p:cNvSpPr/>
          <p:nvPr/>
        </p:nvSpPr>
        <p:spPr>
          <a:xfrm>
            <a:off x="-16372" y="-7144"/>
            <a:ext cx="12204699" cy="6865144"/>
          </a:xfrm>
          <a:prstGeom prst="rect">
            <a:avLst/>
          </a:prstGeom>
          <a:blipFill dpi="0" rotWithShape="1">
            <a:blip r:embed="rId2">
              <a:alphaModFix amt="33000"/>
            </a:blip>
            <a:srcRect/>
            <a:stretch>
              <a:fillRect/>
            </a:stretch>
          </a:blip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6" name="Rectangle: Diagonal Corners Rounded 5">
            <a:extLst>
              <a:ext uri="{FF2B5EF4-FFF2-40B4-BE49-F238E27FC236}">
                <a16:creationId xmlns:a16="http://schemas.microsoft.com/office/drawing/2014/main" id="{4AB7F984-906E-4CD6-B8AD-95FDA8F06542}"/>
              </a:ext>
            </a:extLst>
          </p:cNvPr>
          <p:cNvSpPr/>
          <p:nvPr/>
        </p:nvSpPr>
        <p:spPr>
          <a:xfrm>
            <a:off x="1943600" y="1292571"/>
            <a:ext cx="8438147" cy="2907954"/>
          </a:xfrm>
          <a:prstGeom prst="round2DiagRect">
            <a:avLst/>
          </a:prstGeom>
          <a:solidFill>
            <a:schemeClr val="bg1"/>
          </a:solidFill>
          <a:ln w="25400">
            <a:solidFill>
              <a:schemeClr val="accent2"/>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7" name="TextBox 6">
            <a:extLst>
              <a:ext uri="{FF2B5EF4-FFF2-40B4-BE49-F238E27FC236}">
                <a16:creationId xmlns:a16="http://schemas.microsoft.com/office/drawing/2014/main" id="{B4E8D8E9-85E6-412B-90BE-0D0316419BFB}"/>
              </a:ext>
            </a:extLst>
          </p:cNvPr>
          <p:cNvSpPr txBox="1"/>
          <p:nvPr/>
        </p:nvSpPr>
        <p:spPr>
          <a:xfrm>
            <a:off x="2566985" y="1717268"/>
            <a:ext cx="7191375" cy="1938992"/>
          </a:xfrm>
          <a:prstGeom prst="rect">
            <a:avLst/>
          </a:prstGeom>
          <a:noFill/>
          <a:ln>
            <a:noFill/>
          </a:ln>
        </p:spPr>
        <p:txBody>
          <a:bodyPr wrap="square" rtlCol="0">
            <a:spAutoFit/>
          </a:bodyPr>
          <a:lstStyle/>
          <a:p>
            <a:r>
              <a:rPr lang="en-US" sz="2400" i="1" dirty="0"/>
              <a:t>My dear brothers and sisters, take note of this: Everyone should be quick to listen, slow to speak and slow to become angry,</a:t>
            </a:r>
          </a:p>
          <a:p>
            <a:endParaRPr lang="en-US" sz="2400" i="1" dirty="0"/>
          </a:p>
          <a:p>
            <a:r>
              <a:rPr lang="en-US" sz="2400" i="1" dirty="0">
                <a:solidFill>
                  <a:schemeClr val="accent1">
                    <a:lumMod val="75000"/>
                  </a:schemeClr>
                </a:solidFill>
              </a:rPr>
              <a:t>- James 1:19 (NIV)</a:t>
            </a:r>
          </a:p>
        </p:txBody>
      </p:sp>
      <p:sp>
        <p:nvSpPr>
          <p:cNvPr id="11" name="Freeform 27">
            <a:extLst>
              <a:ext uri="{FF2B5EF4-FFF2-40B4-BE49-F238E27FC236}">
                <a16:creationId xmlns:a16="http://schemas.microsoft.com/office/drawing/2014/main" id="{72418779-518F-49FC-A6A9-19EE55AEF155}"/>
              </a:ext>
            </a:extLst>
          </p:cNvPr>
          <p:cNvSpPr>
            <a:spLocks/>
          </p:cNvSpPr>
          <p:nvPr/>
        </p:nvSpPr>
        <p:spPr bwMode="auto">
          <a:xfrm>
            <a:off x="-16372"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dirty="0">
              <a:solidFill>
                <a:schemeClr val="tx1"/>
              </a:solidFill>
              <a:latin typeface="+mn-lt"/>
              <a:ea typeface="+mn-ea"/>
              <a:cs typeface="+mn-cs"/>
            </a:endParaRPr>
          </a:p>
        </p:txBody>
      </p:sp>
      <p:sp>
        <p:nvSpPr>
          <p:cNvPr id="12" name="Freeform 28">
            <a:extLst>
              <a:ext uri="{FF2B5EF4-FFF2-40B4-BE49-F238E27FC236}">
                <a16:creationId xmlns:a16="http://schemas.microsoft.com/office/drawing/2014/main" id="{F29A31FD-123F-42C9-8927-E2283D25DA98}"/>
              </a:ext>
            </a:extLst>
          </p:cNvPr>
          <p:cNvSpPr>
            <a:spLocks/>
          </p:cNvSpPr>
          <p:nvPr/>
        </p:nvSpPr>
        <p:spPr bwMode="auto">
          <a:xfrm>
            <a:off x="5838328"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dirty="0">
              <a:solidFill>
                <a:schemeClr val="tx1"/>
              </a:solidFill>
              <a:latin typeface="+mn-lt"/>
              <a:ea typeface="+mn-ea"/>
              <a:cs typeface="+mn-cs"/>
            </a:endParaRPr>
          </a:p>
        </p:txBody>
      </p:sp>
    </p:spTree>
    <p:extLst>
      <p:ext uri="{BB962C8B-B14F-4D97-AF65-F5344CB8AC3E}">
        <p14:creationId xmlns:p14="http://schemas.microsoft.com/office/powerpoint/2010/main" val="3018056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599" y="704088"/>
            <a:ext cx="11389895" cy="1143000"/>
          </a:xfrm>
        </p:spPr>
        <p:txBody>
          <a:bodyPr>
            <a:normAutofit fontScale="90000"/>
          </a:bodyPr>
          <a:lstStyle/>
          <a:p>
            <a:r>
              <a:rPr lang="en-US" dirty="0"/>
              <a:t>Biblical Foundations on Communication</a:t>
            </a:r>
          </a:p>
        </p:txBody>
      </p:sp>
      <p:sp>
        <p:nvSpPr>
          <p:cNvPr id="2" name="Content Placeholder 1"/>
          <p:cNvSpPr>
            <a:spLocks noGrp="1"/>
          </p:cNvSpPr>
          <p:nvPr>
            <p:ph idx="1"/>
          </p:nvPr>
        </p:nvSpPr>
        <p:spPr/>
        <p:txBody>
          <a:bodyPr>
            <a:normAutofit/>
          </a:bodyPr>
          <a:lstStyle/>
          <a:p>
            <a:endParaRPr lang="en-US" dirty="0"/>
          </a:p>
          <a:p>
            <a:r>
              <a:rPr lang="en-US" dirty="0"/>
              <a:t>Summary - What have we learned? </a:t>
            </a:r>
          </a:p>
          <a:p>
            <a:pPr lvl="1"/>
            <a:r>
              <a:rPr lang="en-US" dirty="0"/>
              <a:t>God expects us to be honest in our communication.</a:t>
            </a:r>
          </a:p>
          <a:p>
            <a:pPr lvl="1"/>
            <a:r>
              <a:rPr lang="en-US" dirty="0"/>
              <a:t>Building up others should be the goal of our communication.</a:t>
            </a:r>
          </a:p>
          <a:p>
            <a:pPr lvl="1"/>
            <a:r>
              <a:rPr lang="en-US" dirty="0"/>
              <a:t>Our choice of words matter.</a:t>
            </a:r>
          </a:p>
          <a:p>
            <a:endParaRPr lang="en-US" dirty="0"/>
          </a:p>
          <a:p>
            <a:r>
              <a:rPr lang="en-US" dirty="0"/>
              <a:t>Prayer</a:t>
            </a:r>
          </a:p>
        </p:txBody>
      </p:sp>
    </p:spTree>
    <p:extLst>
      <p:ext uri="{BB962C8B-B14F-4D97-AF65-F5344CB8AC3E}">
        <p14:creationId xmlns:p14="http://schemas.microsoft.com/office/powerpoint/2010/main" val="1745812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fade">
                                      <p:cBhvr>
                                        <p:cTn id="2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resentation on brainstormi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entury Gothic-Palatino Linotyp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spDef>
      <a:spPr/>
      <a:bodyPr rtlCol="0" anchor="ctr"/>
      <a:lstStyle>
        <a:defPPr algn="ctr">
          <a:defRPr/>
        </a:defPPr>
      </a:lstStyle>
      <a:style>
        <a:lnRef idx="1">
          <a:schemeClr val="accent3"/>
        </a:lnRef>
        <a:fillRef idx="2">
          <a:schemeClr val="accent3"/>
        </a:fillRef>
        <a:effectRef idx="1">
          <a:schemeClr val="accent3"/>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Business brainstorming presentation.potx" id="{DE77CA07-3D7A-4CF2-AF02-587F794CB3CB}" vid="{13C2A94F-C0A1-4622-B71C-29A3B00D5E0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Business brainstorming presentation</Template>
  <TotalTime>120</TotalTime>
  <Words>317</Words>
  <Application>Microsoft Office PowerPoint</Application>
  <PresentationFormat>Widescreen</PresentationFormat>
  <Paragraphs>41</Paragraphs>
  <Slides>9</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Calibri</vt:lpstr>
      <vt:lpstr>Century Gothic</vt:lpstr>
      <vt:lpstr>Palatino Linotype</vt:lpstr>
      <vt:lpstr>Wingdings 2</vt:lpstr>
      <vt:lpstr>Presentation on brainstorming</vt:lpstr>
      <vt:lpstr>Biblical Foundations on Communication</vt:lpstr>
      <vt:lpstr>Biblical Foundations on Communication</vt:lpstr>
      <vt:lpstr>Biblical Foundations on Communication</vt:lpstr>
      <vt:lpstr>PowerPoint Presentation</vt:lpstr>
      <vt:lpstr>PowerPoint Presentation</vt:lpstr>
      <vt:lpstr>PowerPoint Presentation</vt:lpstr>
      <vt:lpstr>PowerPoint Presentation</vt:lpstr>
      <vt:lpstr>PowerPoint Presentation</vt:lpstr>
      <vt:lpstr>Biblical Foundations on Communication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 Week 1 Lecture 1 Biblical Foundations on Communication</dc:title>
  <dc:creator>Daniels, Carlo (RDV Corp - Foundations)</dc:creator>
  <cp:lastModifiedBy>Daniels, Carlo (RDV Corp - Foundations)</cp:lastModifiedBy>
  <cp:revision>14</cp:revision>
  <dcterms:created xsi:type="dcterms:W3CDTF">2018-09-06T18:10:03Z</dcterms:created>
  <dcterms:modified xsi:type="dcterms:W3CDTF">2018-09-07T13:35:55Z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74069100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