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6" r:id="rId3"/>
    <p:sldId id="289" r:id="rId4"/>
    <p:sldId id="290" r:id="rId5"/>
    <p:sldId id="293" r:id="rId6"/>
    <p:sldId id="295" r:id="rId7"/>
    <p:sldId id="294" r:id="rId8"/>
    <p:sldId id="296" r:id="rId9"/>
    <p:sldId id="297" r:id="rId10"/>
    <p:sldId id="298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</p:sldIdLst>
  <p:sldSz cx="9144000" cy="6858000" type="screen4x3"/>
  <p:notesSz cx="7010400" cy="93726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>
      <p:cViewPr varScale="1">
        <p:scale>
          <a:sx n="113" d="100"/>
          <a:sy n="113" d="100"/>
        </p:scale>
        <p:origin x="1416" y="-1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71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69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329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57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608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174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147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694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71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623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62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139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588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626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363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173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48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5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94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6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37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70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097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2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Натисніть, щоб змінити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10200" y="4861627"/>
            <a:ext cx="358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>
                <a:solidFill>
                  <a:srgbClr val="FF0000"/>
                </a:solidFill>
              </a:rPr>
              <a:t>Профіль особистості </a:t>
            </a:r>
            <a:r>
              <a:rPr lang="en-US" sz="3600" b="1" dirty="0">
                <a:solidFill>
                  <a:srgbClr val="FF0000"/>
                </a:solidFill>
              </a:rPr>
              <a:t>  </a:t>
            </a:r>
            <a:r>
              <a:rPr lang="uk" sz="3600" b="1" dirty="0">
                <a:solidFill>
                  <a:srgbClr val="FF0000"/>
                </a:solidFill>
              </a:rPr>
              <a:t>Диск (DISC)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625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200" b="1" dirty="0">
                <a:solidFill>
                  <a:srgbClr val="FF0000"/>
                </a:solidFill>
              </a:rPr>
              <a:t>«Вчис</a:t>
            </a:r>
            <a:r>
              <a:rPr lang="uk-UA" sz="3200" b="1" dirty="0">
                <a:solidFill>
                  <a:srgbClr val="FF0000"/>
                </a:solidFill>
              </a:rPr>
              <a:t>ь</a:t>
            </a:r>
            <a:r>
              <a:rPr lang="uk" sz="3200" b="1" dirty="0">
                <a:solidFill>
                  <a:srgbClr val="FF0000"/>
                </a:solidFill>
              </a:rPr>
              <a:t> керувати»</a:t>
            </a:r>
          </a:p>
          <a:p>
            <a:r>
              <a:rPr lang="uk" sz="3200" b="1" dirty="0">
                <a:solidFill>
                  <a:srgbClr val="FF0000"/>
                </a:solidFill>
              </a:rPr>
              <a:t>   Відео 8 </a:t>
            </a:r>
            <a:r>
              <a:rPr lang="uk" b="1" dirty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100889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 err="1"/>
              <a:t>Впливовий</a:t>
            </a:r>
            <a:r>
              <a:rPr lang="uk" sz="2400" b="1" u="sng" dirty="0"/>
              <a:t> </a:t>
            </a:r>
            <a:r>
              <a:rPr lang="uk" sz="2400" u="sng" dirty="0"/>
              <a:t>тип особистості</a:t>
            </a:r>
            <a:endParaRPr lang="uk-UA" sz="2400" u="sng" dirty="0"/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246" y="1532114"/>
            <a:ext cx="8723338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800" b="1" dirty="0"/>
              <a:t>Біблійний герой</a:t>
            </a:r>
            <a:endParaRPr lang="ru-RU" sz="2800" dirty="0"/>
          </a:p>
          <a:p>
            <a:pPr marL="0" indent="0">
              <a:lnSpc>
                <a:spcPct val="90000"/>
              </a:lnSpc>
              <a:buNone/>
            </a:pPr>
            <a:r>
              <a:rPr lang="uk-UA" sz="2400" dirty="0"/>
              <a:t>Апостол Петро є прикладом людини, яка має товариський тип темпераменту. Часто він говорив, не подумавши, але якщо це було під контролем, то закінчувалося добре (</a:t>
            </a:r>
            <a:r>
              <a:rPr lang="uk-UA" sz="2400" dirty="0" err="1"/>
              <a:t>Мт</a:t>
            </a:r>
            <a:r>
              <a:rPr lang="uk-UA" sz="2400" dirty="0"/>
              <a:t>. 16:13-17), без контролю –  погано (</a:t>
            </a:r>
            <a:r>
              <a:rPr lang="uk-UA" sz="2400" dirty="0" err="1"/>
              <a:t>Мт</a:t>
            </a:r>
            <a:r>
              <a:rPr lang="uk-UA" sz="2400" dirty="0"/>
              <a:t>. 16:21-23). Саме він проповідував у день </a:t>
            </a:r>
            <a:r>
              <a:rPr lang="uk-UA" sz="2400" dirty="0" err="1"/>
              <a:t>Пʼятдесятниці</a:t>
            </a:r>
            <a:r>
              <a:rPr lang="uk-UA" sz="2400" dirty="0"/>
              <a:t>. Але незважаючи на те, що він був великим оптимістом і не боявся йти на ризик, його імпульсивність  нерідко приносила йому неприємності (Ін.21:4-7)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2.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40B0AFF-59A6-44C1-AB08-4331D213B3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8679" y="4721387"/>
            <a:ext cx="3006641" cy="186046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942125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800" b="1" u="sng" dirty="0"/>
              <a:t>Стабільний </a:t>
            </a:r>
            <a:r>
              <a:rPr lang="uk" sz="2800" u="sng" dirty="0"/>
              <a:t>тип особистості</a:t>
            </a:r>
            <a:endParaRPr lang="ru-RU" sz="20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43" y="1539024"/>
            <a:ext cx="8723338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b="1" dirty="0"/>
              <a:t>Це </a:t>
            </a:r>
            <a:r>
              <a:rPr lang="uk" sz="2400" dirty="0"/>
              <a:t>людина, яка підтримує і виявляє готовність допомогти.</a:t>
            </a:r>
          </a:p>
          <a:p>
            <a:pPr marL="0" indent="0">
              <a:buNone/>
            </a:pPr>
            <a:endParaRPr lang="uk" sz="2400" dirty="0"/>
          </a:p>
          <a:p>
            <a:pPr marL="0" indent="0">
              <a:buNone/>
            </a:pPr>
            <a:r>
              <a:rPr lang="uk" sz="2400" b="1" dirty="0"/>
              <a:t>Основна потреба </a:t>
            </a:r>
            <a:r>
              <a:rPr lang="uk-UA" sz="2400" b="1" dirty="0"/>
              <a:t>і</a:t>
            </a:r>
            <a:r>
              <a:rPr lang="uk" sz="2400" b="1" dirty="0"/>
              <a:t> мотивація:</a:t>
            </a:r>
          </a:p>
          <a:p>
            <a:pPr marL="0" indent="0">
              <a:buNone/>
            </a:pPr>
            <a:r>
              <a:rPr lang="uk" sz="2400" dirty="0"/>
              <a:t>• Мотивація для стабільного типу – близькі відносини.</a:t>
            </a:r>
          </a:p>
          <a:p>
            <a:pPr marL="0" indent="0">
              <a:buNone/>
            </a:pPr>
            <a:r>
              <a:rPr lang="uk" sz="2400" dirty="0"/>
              <a:t>• Ці люди відчувають сильну потребу у визнанн</a:t>
            </a:r>
            <a:r>
              <a:rPr lang="uk-UA" sz="2400" dirty="0"/>
              <a:t>і</a:t>
            </a:r>
            <a:r>
              <a:rPr lang="uk" sz="2400" dirty="0"/>
              <a:t>.</a:t>
            </a:r>
            <a:endParaRPr lang="uk-UA" sz="24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3.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BBEABE2-7F4A-40ED-B7F0-4AE7F974BD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4673875"/>
            <a:ext cx="2932071" cy="18143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95657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800" b="1" u="sng" dirty="0"/>
              <a:t>Стабільний </a:t>
            </a:r>
            <a:r>
              <a:rPr lang="uk" sz="2800" u="sng" dirty="0"/>
              <a:t>тип особистості</a:t>
            </a:r>
            <a:endParaRPr lang="ru-RU" sz="20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" sz="3400" b="1" dirty="0"/>
              <a:t>Позитивні якості:</a:t>
            </a:r>
            <a:r>
              <a:rPr lang="uk" sz="3400" dirty="0"/>
              <a:t> </a:t>
            </a:r>
          </a:p>
          <a:p>
            <a:pPr marL="0" indent="0">
              <a:buNone/>
            </a:pPr>
            <a:r>
              <a:rPr lang="uk" dirty="0"/>
              <a:t>• Це дуже віддані люди, які завжди готові допомогти, абсолютно  </a:t>
            </a:r>
          </a:p>
          <a:p>
            <a:pPr marL="0" indent="0">
              <a:buNone/>
            </a:pPr>
            <a:r>
              <a:rPr lang="uk" dirty="0"/>
              <a:t>    неконфліктні.</a:t>
            </a:r>
          </a:p>
          <a:p>
            <a:pPr marL="0" indent="0">
              <a:buNone/>
            </a:pPr>
            <a:r>
              <a:rPr lang="uk" dirty="0"/>
              <a:t>• Це стабільні та надійні люди, їх усі люблять за доброту </a:t>
            </a:r>
            <a:r>
              <a:rPr lang="uk-UA" dirty="0"/>
              <a:t>і </a:t>
            </a:r>
            <a:r>
              <a:rPr lang="uk" dirty="0"/>
              <a:t>турботу.</a:t>
            </a:r>
          </a:p>
          <a:p>
            <a:pPr marL="0" indent="0">
              <a:buNone/>
            </a:pPr>
            <a:r>
              <a:rPr lang="uk" dirty="0"/>
              <a:t>• Їм подобається спілкуватися з людьми, але вони люблять</a:t>
            </a:r>
          </a:p>
          <a:p>
            <a:pPr marL="0" indent="0">
              <a:buNone/>
            </a:pPr>
            <a:r>
              <a:rPr lang="uk" dirty="0"/>
              <a:t>    вибирати своє коло спілкування, їх не цікавить натовп.</a:t>
            </a:r>
          </a:p>
          <a:p>
            <a:pPr marL="0" indent="0">
              <a:buNone/>
            </a:pPr>
            <a:r>
              <a:rPr lang="uk" dirty="0"/>
              <a:t>• З ними легко спілкуватися, проте вони вважають за краще   </a:t>
            </a:r>
          </a:p>
          <a:p>
            <a:pPr marL="0" indent="0">
              <a:buNone/>
            </a:pPr>
            <a:r>
              <a:rPr lang="uk" dirty="0"/>
              <a:t>    зберігати «статус кво» , залишаючи все як є, </a:t>
            </a:r>
            <a:r>
              <a:rPr lang="uk-UA" dirty="0"/>
              <a:t>оскільки</a:t>
            </a:r>
            <a:r>
              <a:rPr lang="uk" dirty="0"/>
              <a:t> не люблять  </a:t>
            </a:r>
          </a:p>
          <a:p>
            <a:pPr marL="0" indent="0">
              <a:buNone/>
            </a:pPr>
            <a:r>
              <a:rPr lang="uk" dirty="0"/>
              <a:t>    змін.</a:t>
            </a:r>
            <a:endParaRPr lang="uk-UA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3.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B9E5178-E4B0-4692-B94A-2C62521C8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4988416"/>
            <a:ext cx="2743200" cy="169744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778093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800" b="1" u="sng" dirty="0"/>
              <a:t>Стабільний </a:t>
            </a:r>
            <a:r>
              <a:rPr lang="uk" sz="2800" u="sng" dirty="0"/>
              <a:t>тип особистості</a:t>
            </a:r>
            <a:endParaRPr lang="ru-RU" sz="20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" sz="3800" b="1" dirty="0"/>
              <a:t>Потенційні слабкості:</a:t>
            </a:r>
            <a:r>
              <a:rPr lang="uk" sz="3800" dirty="0"/>
              <a:t> </a:t>
            </a:r>
          </a:p>
          <a:p>
            <a:pPr marL="0" indent="0">
              <a:buNone/>
            </a:pPr>
            <a:r>
              <a:rPr lang="uk" dirty="0"/>
              <a:t>• Нерішучість, бажання всім догодити – їхня слабкість.</a:t>
            </a:r>
          </a:p>
          <a:p>
            <a:pPr marL="0" indent="0">
              <a:buNone/>
            </a:pPr>
            <a:r>
              <a:rPr lang="uk" dirty="0"/>
              <a:t>• Вони бояться прямоти.</a:t>
            </a:r>
          </a:p>
          <a:p>
            <a:pPr marL="0" indent="0">
              <a:buNone/>
            </a:pPr>
            <a:r>
              <a:rPr lang="uk" dirty="0"/>
              <a:t>• Вони </a:t>
            </a:r>
            <a:r>
              <a:rPr lang="uk-UA" dirty="0"/>
              <a:t>вважають за краще</a:t>
            </a:r>
            <a:r>
              <a:rPr lang="uk" dirty="0"/>
              <a:t> уникати конфліктів і занадто терпимі, коли   </a:t>
            </a:r>
          </a:p>
          <a:p>
            <a:pPr marL="0" indent="0">
              <a:buNone/>
            </a:pPr>
            <a:r>
              <a:rPr lang="uk" dirty="0"/>
              <a:t>   необхідно діяти.</a:t>
            </a:r>
          </a:p>
          <a:p>
            <a:pPr marL="0" indent="0">
              <a:buNone/>
            </a:pPr>
            <a:r>
              <a:rPr lang="uk" dirty="0"/>
              <a:t>• Їм властиво відкладати справи на потім, через що вони не</a:t>
            </a:r>
          </a:p>
          <a:p>
            <a:pPr marL="0" indent="0">
              <a:buNone/>
            </a:pPr>
            <a:r>
              <a:rPr lang="uk" dirty="0"/>
              <a:t>   </a:t>
            </a:r>
            <a:r>
              <a:rPr lang="uk-UA" dirty="0"/>
              <a:t>в</a:t>
            </a:r>
            <a:r>
              <a:rPr lang="uk" dirty="0"/>
              <a:t>кладаються </a:t>
            </a:r>
            <a:r>
              <a:rPr lang="uk-UA" dirty="0"/>
              <a:t>в</a:t>
            </a:r>
            <a:r>
              <a:rPr lang="uk" dirty="0"/>
              <a:t> </a:t>
            </a:r>
            <a:r>
              <a:rPr lang="uk-UA" dirty="0"/>
              <a:t>термін</a:t>
            </a:r>
            <a:r>
              <a:rPr lang="uk" dirty="0"/>
              <a:t>и.</a:t>
            </a:r>
          </a:p>
          <a:p>
            <a:pPr marL="0" indent="0">
              <a:buNone/>
            </a:pPr>
            <a:r>
              <a:rPr lang="uk" dirty="0"/>
              <a:t>• Оскільки вони дуже довірливі, їх легко обдурити, після чого вони  </a:t>
            </a:r>
          </a:p>
          <a:p>
            <a:pPr marL="0" indent="0">
              <a:buNone/>
            </a:pPr>
            <a:r>
              <a:rPr lang="uk" dirty="0"/>
              <a:t>   замикаються, намагаючись захистит</a:t>
            </a:r>
            <a:r>
              <a:rPr lang="uk-UA" dirty="0"/>
              <a:t>и </a:t>
            </a:r>
            <a:r>
              <a:rPr lang="uk" dirty="0"/>
              <a:t>себе.</a:t>
            </a:r>
          </a:p>
          <a:p>
            <a:pPr marL="0" indent="0">
              <a:buNone/>
            </a:pPr>
            <a:r>
              <a:rPr lang="uk" dirty="0"/>
              <a:t>• У стресовій ситуації схильні втрачати надію, здаватися </a:t>
            </a:r>
            <a:r>
              <a:rPr lang="uk-UA" dirty="0"/>
              <a:t>і</a:t>
            </a:r>
            <a:r>
              <a:rPr lang="uk" dirty="0"/>
              <a:t> опускати</a:t>
            </a:r>
          </a:p>
          <a:p>
            <a:pPr marL="0" indent="0">
              <a:buNone/>
            </a:pPr>
            <a:r>
              <a:rPr lang="uk" dirty="0"/>
              <a:t>    руки.</a:t>
            </a: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3.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009256A-5120-4B0E-A5A9-645412C729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4969342"/>
            <a:ext cx="2774024" cy="171652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176396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800" b="1" u="sng" dirty="0"/>
              <a:t>Стабільний </a:t>
            </a:r>
            <a:r>
              <a:rPr lang="uk" sz="2800" u="sng" dirty="0"/>
              <a:t>тип особистості</a:t>
            </a:r>
            <a:endParaRPr lang="ru-RU" sz="20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b="1" dirty="0"/>
              <a:t>Біблійний герой</a:t>
            </a:r>
            <a:r>
              <a:rPr lang="uk" sz="2400" dirty="0"/>
              <a:t> </a:t>
            </a:r>
          </a:p>
          <a:p>
            <a:pPr marL="0" indent="0">
              <a:buNone/>
            </a:pPr>
            <a:r>
              <a:rPr lang="uk" sz="2400" dirty="0"/>
              <a:t>Ап</a:t>
            </a:r>
            <a:r>
              <a:rPr lang="uk-UA" sz="2400" dirty="0" err="1"/>
              <a:t>остол</a:t>
            </a:r>
            <a:r>
              <a:rPr lang="uk-UA" sz="2400" dirty="0"/>
              <a:t> Іван є прикладом людини, що має стабільний тип темпераменту. Він був дуже близький з Ісусом Христом, але  не випинав свою вірність і відданість Господу. Незважаючи на те, що він теж написав частину Нового Заповіту, він завжди залишався в тіні. Він ніколи не згадував свого імені, називаючи себе «інший учень».</a:t>
            </a:r>
          </a:p>
          <a:p>
            <a:pPr marL="0" indent="0">
              <a:buNone/>
            </a:pPr>
            <a:endParaRPr lang="uk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3.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31B5DA1-BE0B-44F3-93C6-959AF65A4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6821" y="4782877"/>
            <a:ext cx="3048000" cy="188605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551068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800" b="1" u="sng" dirty="0"/>
              <a:t>Кроп</a:t>
            </a:r>
            <a:r>
              <a:rPr lang="uk-UA" sz="2800" b="1" u="sng" dirty="0" err="1"/>
              <a:t>ітк</a:t>
            </a:r>
            <a:r>
              <a:rPr lang="uk" sz="2800" b="1" u="sng" dirty="0"/>
              <a:t>ий </a:t>
            </a:r>
            <a:r>
              <a:rPr lang="uk" sz="2800" u="sng" dirty="0"/>
              <a:t>тип особистості</a:t>
            </a:r>
            <a:endParaRPr lang="ru-RU" sz="2000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dirty="0"/>
              <a:t>Це обережна людина, яка хоче, щоб усе було гаразд, </a:t>
            </a:r>
            <a:r>
              <a:rPr lang="uk-UA" sz="2400" dirty="0"/>
              <a:t>у</a:t>
            </a:r>
            <a:r>
              <a:rPr lang="uk" sz="2400" dirty="0"/>
              <a:t>се на своїх місцях, перш ніж вона ухвалить рішення.</a:t>
            </a:r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r>
              <a:rPr lang="uk" sz="2400" b="1" dirty="0"/>
              <a:t>Основна потреба та мотивація </a:t>
            </a:r>
            <a:r>
              <a:rPr lang="uk" sz="2400" dirty="0"/>
              <a:t>для </a:t>
            </a:r>
            <a:r>
              <a:rPr lang="uk-UA" sz="2400" dirty="0"/>
              <a:t>кропіткого</a:t>
            </a:r>
            <a:r>
              <a:rPr lang="uk" sz="2400" dirty="0"/>
              <a:t> типу – прагнення до досконалості. Таким людям важливі правильні відповіді та якість абсолютно у всьому.</a:t>
            </a:r>
            <a:endParaRPr lang="uk-UA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9135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4.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C663458-F8E4-4A75-9B0B-121B88BBE7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4686299"/>
            <a:ext cx="3048000" cy="188605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612228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800" b="1" u="sng" dirty="0"/>
              <a:t>Кропіткий тип особистості</a:t>
            </a:r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b="1" dirty="0"/>
              <a:t>Позитивні якості:</a:t>
            </a:r>
            <a:r>
              <a:rPr lang="uk" sz="2400" dirty="0"/>
              <a:t> </a:t>
            </a:r>
          </a:p>
          <a:p>
            <a:pPr marL="0" indent="0">
              <a:buNone/>
            </a:pPr>
            <a:r>
              <a:rPr lang="uk" sz="2400" dirty="0"/>
              <a:t>• Люди цього типу дисципліновані, люблять порядок,   </a:t>
            </a:r>
          </a:p>
          <a:p>
            <a:pPr marL="0" indent="0">
              <a:buNone/>
            </a:pPr>
            <a:r>
              <a:rPr lang="uk" sz="2400" dirty="0"/>
              <a:t>    посидючі та схильні до аналізу.</a:t>
            </a:r>
          </a:p>
          <a:p>
            <a:pPr marL="0" indent="0">
              <a:buNone/>
            </a:pPr>
            <a:r>
              <a:rPr lang="uk" sz="2400" dirty="0"/>
              <a:t>• Вони обережні, вдумливі </a:t>
            </a:r>
            <a:r>
              <a:rPr lang="uk-UA" sz="2400" dirty="0"/>
              <a:t>й</a:t>
            </a:r>
            <a:r>
              <a:rPr lang="uk" sz="2400" dirty="0"/>
              <a:t> точні. Здатні пристосовуватися</a:t>
            </a:r>
          </a:p>
          <a:p>
            <a:pPr marL="0" indent="0">
              <a:buNone/>
            </a:pPr>
            <a:r>
              <a:rPr lang="uk" sz="2400" dirty="0"/>
              <a:t>   і терпіти, якщо не бачать </a:t>
            </a:r>
            <a:r>
              <a:rPr lang="uk-UA" sz="2400" dirty="0"/>
              <a:t>розв’язання</a:t>
            </a:r>
            <a:r>
              <a:rPr lang="uk" sz="2400" dirty="0"/>
              <a:t> проблеми.</a:t>
            </a:r>
          </a:p>
          <a:p>
            <a:pPr marL="0" indent="0">
              <a:buNone/>
            </a:pPr>
            <a:r>
              <a:rPr lang="uk" sz="2400" dirty="0"/>
              <a:t>• Намагаються знайти вихід із ситуації.</a:t>
            </a:r>
          </a:p>
          <a:p>
            <a:pPr marL="0" indent="0">
              <a:buNone/>
            </a:pPr>
            <a:r>
              <a:rPr lang="uk" sz="2400" dirty="0"/>
              <a:t>• Вони постійні </a:t>
            </a:r>
            <a:r>
              <a:rPr lang="uk-UA" sz="2400" dirty="0"/>
              <a:t>й</a:t>
            </a:r>
            <a:r>
              <a:rPr lang="uk" sz="2400" dirty="0"/>
              <a:t> к</a:t>
            </a:r>
            <a:r>
              <a:rPr lang="uk-UA" sz="2400" dirty="0"/>
              <a:t>р</a:t>
            </a:r>
            <a:r>
              <a:rPr lang="uk" sz="2400" dirty="0"/>
              <a:t>опіткі, завжди доводять справу до кінця.</a:t>
            </a:r>
            <a:endParaRPr lang="uk-UA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9135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4.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8BA6E7C-3985-4696-BF56-31D53EA5C3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5182766"/>
            <a:ext cx="2492574" cy="154236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06230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800" b="1" u="sng" dirty="0"/>
              <a:t>Кропіткий тип особистості</a:t>
            </a:r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047" y="1514574"/>
            <a:ext cx="8421760" cy="359628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" b="1" dirty="0"/>
              <a:t>Потенційні слабкості:</a:t>
            </a:r>
          </a:p>
          <a:p>
            <a:pPr marL="0" indent="0">
              <a:buNone/>
            </a:pPr>
            <a:r>
              <a:rPr lang="uk" dirty="0"/>
              <a:t>• Вони надто обережні та бояться змін. Їхня зосередженість на</a:t>
            </a:r>
          </a:p>
          <a:p>
            <a:pPr marL="0" indent="0">
              <a:buNone/>
            </a:pPr>
            <a:r>
              <a:rPr lang="uk-UA" dirty="0"/>
              <a:t>    дрібницях</a:t>
            </a:r>
            <a:r>
              <a:rPr lang="uk" dirty="0"/>
              <a:t> не дозволяє їм </a:t>
            </a:r>
            <a:r>
              <a:rPr lang="uk-UA" dirty="0"/>
              <a:t>по</a:t>
            </a:r>
            <a:r>
              <a:rPr lang="uk" dirty="0"/>
              <a:t>бачити загальну картину.</a:t>
            </a:r>
          </a:p>
          <a:p>
            <a:pPr marL="0" indent="0">
              <a:buNone/>
            </a:pPr>
            <a:r>
              <a:rPr lang="uk" dirty="0"/>
              <a:t>• Їхній настрій мінливий, вони песимістичні, іноді </a:t>
            </a:r>
            <a:r>
              <a:rPr lang="uk-UA" dirty="0"/>
              <a:t>надмірно</a:t>
            </a:r>
            <a:endParaRPr lang="uk" dirty="0"/>
          </a:p>
          <a:p>
            <a:pPr marL="0" indent="0">
              <a:buNone/>
            </a:pPr>
            <a:r>
              <a:rPr lang="uk" dirty="0"/>
              <a:t>   критичні, часто вони бачать більше негативних, ніж позитивних</a:t>
            </a:r>
          </a:p>
          <a:p>
            <a:pPr marL="0" indent="0">
              <a:buNone/>
            </a:pPr>
            <a:r>
              <a:rPr lang="uk" dirty="0"/>
              <a:t>   моментів. Часто скаржаться, якщо довго не бачать виходу із проблеми.</a:t>
            </a:r>
          </a:p>
          <a:p>
            <a:pPr marL="0" indent="0">
              <a:buNone/>
            </a:pPr>
            <a:r>
              <a:rPr lang="uk" dirty="0"/>
              <a:t>• Працюючи над чимось серйозним, вони віддають перевагу самотності.</a:t>
            </a:r>
          </a:p>
          <a:p>
            <a:pPr marL="0" indent="0">
              <a:buNone/>
            </a:pPr>
            <a:r>
              <a:rPr lang="uk" dirty="0"/>
              <a:t>• Через </a:t>
            </a:r>
            <a:r>
              <a:rPr lang="uk-UA" dirty="0"/>
              <a:t>острах</a:t>
            </a:r>
            <a:r>
              <a:rPr lang="uk" dirty="0"/>
              <a:t> </a:t>
            </a:r>
            <a:r>
              <a:rPr lang="uk-UA" dirty="0"/>
              <a:t>припуститися</a:t>
            </a:r>
            <a:r>
              <a:rPr lang="uk" dirty="0"/>
              <a:t> помилк</a:t>
            </a:r>
            <a:r>
              <a:rPr lang="uk-UA" dirty="0"/>
              <a:t>и</a:t>
            </a:r>
            <a:r>
              <a:rPr lang="uk" dirty="0"/>
              <a:t>, намагаються не ризикувати </a:t>
            </a:r>
            <a:r>
              <a:rPr lang="uk-UA" dirty="0"/>
              <a:t>й</a:t>
            </a:r>
            <a:r>
              <a:rPr lang="uk" dirty="0"/>
              <a:t> </a:t>
            </a:r>
            <a:r>
              <a:rPr lang="uk-UA" dirty="0"/>
              <a:t>о</a:t>
            </a:r>
            <a:r>
              <a:rPr lang="uk" dirty="0"/>
              <a:t>бирають</a:t>
            </a:r>
          </a:p>
          <a:p>
            <a:pPr marL="0" indent="0">
              <a:buNone/>
            </a:pPr>
            <a:r>
              <a:rPr lang="uk" dirty="0"/>
              <a:t>   «безпечний» шлях.</a:t>
            </a:r>
          </a:p>
          <a:p>
            <a:pPr marL="0" indent="0">
              <a:buNone/>
            </a:pPr>
            <a:r>
              <a:rPr lang="uk" dirty="0"/>
              <a:t>• У стресовій ситуації уникають інших, стають більш замкнутими,</a:t>
            </a:r>
          </a:p>
          <a:p>
            <a:pPr marL="0" indent="0">
              <a:buNone/>
            </a:pPr>
            <a:r>
              <a:rPr lang="uk" dirty="0"/>
              <a:t>   схильні </a:t>
            </a:r>
            <a:r>
              <a:rPr lang="uk-UA" dirty="0"/>
              <a:t>занурюватися </a:t>
            </a:r>
            <a:r>
              <a:rPr lang="uk" dirty="0"/>
              <a:t>в себе, довго переживаючи </a:t>
            </a:r>
            <a:r>
              <a:rPr lang="uk-UA" dirty="0"/>
              <a:t>затаєні </a:t>
            </a:r>
            <a:r>
              <a:rPr lang="uk" dirty="0"/>
              <a:t>образи.</a:t>
            </a:r>
            <a:endParaRPr lang="uk-UA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9135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4.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529A5F9-50D6-44C6-BCAE-5C6573CC5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964" y="4842797"/>
            <a:ext cx="2932071" cy="18143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222132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800" b="1" u="sng" dirty="0"/>
              <a:t>Кропіткий тип особистості</a:t>
            </a:r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565" y="1630857"/>
            <a:ext cx="8421760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b="1" dirty="0"/>
              <a:t>Біблійний герой</a:t>
            </a:r>
            <a:r>
              <a:rPr lang="uk" sz="2400" dirty="0"/>
              <a:t> </a:t>
            </a:r>
          </a:p>
          <a:p>
            <a:r>
              <a:rPr lang="uk" sz="2400" dirty="0"/>
              <a:t>М</a:t>
            </a:r>
            <a:r>
              <a:rPr lang="uk-UA" sz="2400" dirty="0" err="1"/>
              <a:t>ойсей</a:t>
            </a:r>
            <a:r>
              <a:rPr lang="uk-UA" sz="2400" dirty="0"/>
              <a:t> є прикладом людини, що має кропіткий тип темпераменту. Він був обережний і вдумливий у всіх важких ситуаціях (</a:t>
            </a:r>
            <a:r>
              <a:rPr lang="uk-UA" sz="2400" dirty="0" err="1"/>
              <a:t>Вих</a:t>
            </a:r>
            <a:r>
              <a:rPr lang="uk-UA" sz="2400" dirty="0"/>
              <a:t>. 3:10-11). Його досвідченість і «правильність» не дозволили йому ділити відповідальність з іншими               (</a:t>
            </a:r>
            <a:r>
              <a:rPr lang="uk-UA" sz="2400" dirty="0" err="1"/>
              <a:t>Вих</a:t>
            </a:r>
            <a:r>
              <a:rPr lang="uk-UA" sz="2400" dirty="0"/>
              <a:t>. 18:13-18). Саме через Мойсея Бог доніс до людей Свій закон, очікуючи його абсолютного виконання. (</a:t>
            </a:r>
            <a:r>
              <a:rPr lang="uk-UA" sz="2400" dirty="0" err="1"/>
              <a:t>Повт</a:t>
            </a:r>
            <a:r>
              <a:rPr lang="uk-UA" sz="2400" dirty="0"/>
              <a:t>. 4:1-2).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9135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4.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282C798-ED84-4C46-9F36-8931D0AA6E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4947745"/>
            <a:ext cx="2808926" cy="17381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65866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9600" y="1005407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/>
              <a:t>Домінуючий </a:t>
            </a:r>
            <a:r>
              <a:rPr lang="uk" sz="2400" u="sng" dirty="0"/>
              <a:t>тип особистості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62" y="1752599"/>
            <a:ext cx="8601182" cy="4495800"/>
          </a:xfrm>
        </p:spPr>
        <p:txBody>
          <a:bodyPr>
            <a:normAutofit/>
          </a:bodyPr>
          <a:lstStyle/>
          <a:p>
            <a:r>
              <a:rPr lang="uk" sz="2400" dirty="0"/>
              <a:t>Зусилля будуть винагороджені, якщо вони більше зосеред</a:t>
            </a:r>
            <a:r>
              <a:rPr lang="uk-UA" sz="2400" dirty="0" err="1"/>
              <a:t>яться</a:t>
            </a:r>
            <a:r>
              <a:rPr lang="uk" sz="2400" dirty="0"/>
              <a:t> на людях у будь-якій справі.</a:t>
            </a:r>
          </a:p>
          <a:p>
            <a:r>
              <a:rPr lang="uk" sz="2400" dirty="0"/>
              <a:t>Корисно бути іноді м'яким, відкритим і поступливим.</a:t>
            </a:r>
          </a:p>
          <a:p>
            <a:r>
              <a:rPr lang="uk" sz="2400" dirty="0"/>
              <a:t>Будучи лідером, вольовий має бути готовий відігравати другорядну роль і не завжди командувати.</a:t>
            </a:r>
          </a:p>
          <a:p>
            <a:r>
              <a:rPr lang="uk" sz="2400" dirty="0"/>
              <a:t>Їм слід пояснювати мотиви сво</a:t>
            </a:r>
            <a:r>
              <a:rPr lang="uk-UA" sz="2400" dirty="0"/>
              <a:t>го</a:t>
            </a:r>
            <a:r>
              <a:rPr lang="uk" sz="2400" dirty="0"/>
              <a:t> </a:t>
            </a:r>
            <a:r>
              <a:rPr lang="uk-UA" sz="2400" dirty="0"/>
              <a:t>вибору</a:t>
            </a:r>
            <a:r>
              <a:rPr lang="uk" sz="2400" dirty="0"/>
              <a:t>, </a:t>
            </a:r>
            <a:r>
              <a:rPr lang="uk-UA" sz="2400" dirty="0"/>
              <a:t>тверезо</a:t>
            </a:r>
            <a:r>
              <a:rPr lang="uk" sz="2400" dirty="0"/>
              <a:t> оцінювати ризики, особливо це важливо для тих, хто є лідером.</a:t>
            </a:r>
          </a:p>
          <a:p>
            <a:r>
              <a:rPr lang="uk" sz="2400" dirty="0"/>
              <a:t>Ефективний вольовий лідер – той, хто дозволив Богу «</a:t>
            </a:r>
            <a:r>
              <a:rPr lang="uk-UA" sz="2400" dirty="0"/>
              <a:t>розтрощити</a:t>
            </a:r>
            <a:r>
              <a:rPr lang="uk" sz="2400" dirty="0"/>
              <a:t>» себе і навчився бути слугою тим, кому служить.</a:t>
            </a:r>
            <a:endParaRPr lang="uk-UA" sz="24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1.</a:t>
            </a:r>
            <a:endParaRPr lang="uk-UA" sz="2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8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200" b="1" dirty="0"/>
              <a:t>Практичні поради кожному типу темпераменту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758889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1524000" y="5771466"/>
            <a:ext cx="6248400" cy="91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sz="4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6DB6EE-B428-4148-8EA3-887A7951F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C2E0056-2D90-4D66-B599-47BD21630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37" y="894665"/>
            <a:ext cx="8620125" cy="5334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806193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 err="1"/>
              <a:t>Впливовий</a:t>
            </a:r>
            <a:r>
              <a:rPr lang="uk" sz="2400" b="1" u="sng" dirty="0"/>
              <a:t> </a:t>
            </a:r>
            <a:r>
              <a:rPr lang="uk" sz="2400" u="sng" dirty="0"/>
              <a:t>тип особистості</a:t>
            </a:r>
            <a:endParaRPr lang="uk-UA" sz="2400" u="sng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747" y="1676400"/>
            <a:ext cx="8601182" cy="4495800"/>
          </a:xfrm>
        </p:spPr>
        <p:txBody>
          <a:bodyPr>
            <a:normAutofit/>
          </a:bodyPr>
          <a:lstStyle/>
          <a:p>
            <a:r>
              <a:rPr lang="uk" sz="2400" dirty="0"/>
              <a:t>Важливо звертати увагу на деталі та факти, намагаючись бути більш реалістичними.</a:t>
            </a:r>
          </a:p>
          <a:p>
            <a:r>
              <a:rPr lang="uk-UA" sz="2400" dirty="0"/>
              <a:t>Слід</a:t>
            </a:r>
            <a:r>
              <a:rPr lang="uk" sz="2400" dirty="0"/>
              <a:t> обмірковувати свої вчинки заздалегідь і бути менш імпульсивними, вчитися керувати часом.</a:t>
            </a:r>
          </a:p>
          <a:p>
            <a:r>
              <a:rPr lang="uk" sz="2400" dirty="0"/>
              <a:t>Важливо намагатися контролювати свої емоції і не покладатися лише на свою природну чарівність і талант впливу на інших.</a:t>
            </a:r>
          </a:p>
          <a:p>
            <a:r>
              <a:rPr lang="uk" sz="2400" dirty="0"/>
              <a:t>Не можна дозволяти собі маніпулювати людьми.</a:t>
            </a:r>
          </a:p>
          <a:p>
            <a:r>
              <a:rPr lang="uk" sz="2400" dirty="0"/>
              <a:t>Потрібно вчитися більше слухати та менше говорити.</a:t>
            </a:r>
          </a:p>
          <a:p>
            <a:r>
              <a:rPr lang="uk" sz="2400" dirty="0"/>
              <a:t>Щоб стати ефективним лідером, товариський </a:t>
            </a:r>
            <a:r>
              <a:rPr lang="uk-UA" sz="2400" dirty="0"/>
              <a:t>тип </a:t>
            </a:r>
            <a:r>
              <a:rPr lang="uk" sz="2400" dirty="0"/>
              <a:t>має вчитися дисциплінувати себе та обмежувати час спілкування.</a:t>
            </a:r>
            <a:endParaRPr lang="uk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2.</a:t>
            </a:r>
            <a:endParaRPr lang="uk-UA" sz="2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8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200" b="1" dirty="0"/>
              <a:t>Практичні поради кожному типу темпераменту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850846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/>
              <a:t>Стабільний </a:t>
            </a:r>
            <a:r>
              <a:rPr lang="uk" sz="2400" u="sng" dirty="0"/>
              <a:t>тип особистості</a:t>
            </a:r>
            <a:endParaRPr lang="uk-UA" sz="2400" u="sng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8601182" cy="4495800"/>
          </a:xfrm>
        </p:spPr>
        <p:txBody>
          <a:bodyPr>
            <a:normAutofit fontScale="77500" lnSpcReduction="20000"/>
          </a:bodyPr>
          <a:lstStyle/>
          <a:p>
            <a:r>
              <a:rPr lang="uk" dirty="0"/>
              <a:t>У спілкуванні з людьми їм не завадить прямота та твердість.</a:t>
            </a:r>
          </a:p>
          <a:p>
            <a:r>
              <a:rPr lang="uk" dirty="0"/>
              <a:t>Для лідера важливо навчитися протистояти за потреби певним людям, а не просто мир</a:t>
            </a:r>
            <a:r>
              <a:rPr lang="uk-UA" dirty="0"/>
              <a:t>и</a:t>
            </a:r>
            <a:r>
              <a:rPr lang="uk" dirty="0"/>
              <a:t>тися з ситуацією.</a:t>
            </a:r>
          </a:p>
          <a:p>
            <a:r>
              <a:rPr lang="uk" dirty="0"/>
              <a:t>Варто також при</a:t>
            </a:r>
            <a:r>
              <a:rPr lang="uk-UA" dirty="0" err="1"/>
              <a:t>швидчува</a:t>
            </a:r>
            <a:r>
              <a:rPr lang="uk" dirty="0"/>
              <a:t>ти темп роботи </a:t>
            </a:r>
            <a:r>
              <a:rPr lang="uk-UA" dirty="0"/>
              <a:t>і</a:t>
            </a:r>
            <a:r>
              <a:rPr lang="uk" dirty="0"/>
              <a:t> бути відкритим до змін: незмінність за будь-яку ціну – не завжди добре для тих, кого ви збираєтеся вести за собою. Зміни можуть відкрити </a:t>
            </a:r>
            <a:r>
              <a:rPr lang="uk-UA" dirty="0"/>
              <a:t>для вас </a:t>
            </a:r>
            <a:r>
              <a:rPr lang="uk" dirty="0"/>
              <a:t>нові можливості!</a:t>
            </a:r>
          </a:p>
          <a:p>
            <a:r>
              <a:rPr lang="uk" dirty="0"/>
              <a:t>Стабільні </a:t>
            </a:r>
            <a:r>
              <a:rPr lang="uk-UA" dirty="0"/>
              <a:t>мають</a:t>
            </a:r>
            <a:r>
              <a:rPr lang="uk" dirty="0"/>
              <a:t> навчитися </a:t>
            </a:r>
            <a:r>
              <a:rPr lang="uk-UA" dirty="0"/>
              <a:t>казати</a:t>
            </a:r>
            <a:r>
              <a:rPr lang="uk" dirty="0"/>
              <a:t> «ні» незважаючи на те, що за </a:t>
            </a:r>
            <a:r>
              <a:rPr lang="uk-UA" dirty="0"/>
              <a:t>натурою</a:t>
            </a:r>
            <a:r>
              <a:rPr lang="uk" dirty="0"/>
              <a:t> вони дуже послужливі </a:t>
            </a:r>
            <a:r>
              <a:rPr lang="uk-UA" dirty="0"/>
              <a:t>й</a:t>
            </a:r>
            <a:r>
              <a:rPr lang="uk" dirty="0"/>
              <a:t> хочуть допомогти всім. Необхідно розмежувати два поняття: бути слугою і дозволяти себе використовувати.</a:t>
            </a:r>
          </a:p>
          <a:p>
            <a:r>
              <a:rPr lang="uk" dirty="0"/>
              <a:t>Найголовніше – навчитися слухати Бога, а не інших людей.</a:t>
            </a:r>
            <a:endParaRPr lang="uk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3.</a:t>
            </a:r>
            <a:endParaRPr lang="uk-UA" sz="2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8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200" b="1" dirty="0"/>
              <a:t>Практичні поради кожному типу темпераменту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660582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/>
              <a:t>Кроп</a:t>
            </a:r>
            <a:r>
              <a:rPr lang="uk-UA" sz="2400" b="1" u="sng" dirty="0" err="1"/>
              <a:t>ітк</a:t>
            </a:r>
            <a:r>
              <a:rPr lang="uk" sz="2400" b="1" u="sng" dirty="0"/>
              <a:t>ий </a:t>
            </a:r>
            <a:r>
              <a:rPr lang="uk" sz="2400" u="sng" dirty="0"/>
              <a:t>тип особистості</a:t>
            </a:r>
            <a:endParaRPr lang="uk-UA" sz="2400" u="sng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8601182" cy="4495800"/>
          </a:xfrm>
        </p:spPr>
        <p:txBody>
          <a:bodyPr>
            <a:normAutofit fontScale="70000" lnSpcReduction="20000"/>
          </a:bodyPr>
          <a:lstStyle/>
          <a:p>
            <a:r>
              <a:rPr lang="uk" dirty="0"/>
              <a:t>Слід зрозуміти, що неможливо врахувати все, а отже, іноді рішення </a:t>
            </a:r>
            <a:r>
              <a:rPr lang="uk-UA" dirty="0"/>
              <a:t>варто</a:t>
            </a:r>
            <a:r>
              <a:rPr lang="uk" dirty="0"/>
              <a:t> </a:t>
            </a:r>
            <a:r>
              <a:rPr lang="uk-UA" dirty="0"/>
              <a:t>ухвалювати</a:t>
            </a:r>
            <a:r>
              <a:rPr lang="uk" dirty="0"/>
              <a:t> не </a:t>
            </a:r>
            <a:r>
              <a:rPr lang="uk-UA" dirty="0"/>
              <a:t>тільки</a:t>
            </a:r>
            <a:r>
              <a:rPr lang="uk" dirty="0"/>
              <a:t> на підставі фактів.</a:t>
            </a:r>
          </a:p>
          <a:p>
            <a:r>
              <a:rPr lang="uk" dirty="0"/>
              <a:t>Лідерам важливо навчитися швидко реагувати на події, не занурюючись у деталі </a:t>
            </a:r>
            <a:r>
              <a:rPr lang="uk-UA" dirty="0"/>
              <a:t>й</a:t>
            </a:r>
            <a:r>
              <a:rPr lang="uk" dirty="0"/>
              <a:t> не </a:t>
            </a:r>
            <a:r>
              <a:rPr lang="uk-UA" dirty="0"/>
              <a:t>випускаючи</a:t>
            </a:r>
            <a:r>
              <a:rPr lang="uk" dirty="0"/>
              <a:t> </a:t>
            </a:r>
            <a:r>
              <a:rPr lang="uk-UA" dirty="0"/>
              <a:t>з</a:t>
            </a:r>
            <a:r>
              <a:rPr lang="uk" dirty="0"/>
              <a:t> </a:t>
            </a:r>
            <a:r>
              <a:rPr lang="uk-UA" dirty="0"/>
              <a:t>поля зору</a:t>
            </a:r>
            <a:r>
              <a:rPr lang="uk" dirty="0"/>
              <a:t> загальну картину </a:t>
            </a:r>
            <a:r>
              <a:rPr lang="uk-UA" dirty="0"/>
              <a:t>та</a:t>
            </a:r>
            <a:r>
              <a:rPr lang="uk" dirty="0"/>
              <a:t> перспективу.</a:t>
            </a:r>
          </a:p>
          <a:p>
            <a:r>
              <a:rPr lang="uk" dirty="0"/>
              <a:t>Слід звертати увагу на потреби інших і </a:t>
            </a:r>
            <a:r>
              <a:rPr lang="uk-UA" dirty="0"/>
              <a:t>в</a:t>
            </a:r>
            <a:r>
              <a:rPr lang="uk" dirty="0"/>
              <a:t>кладатися </a:t>
            </a:r>
            <a:r>
              <a:rPr lang="uk-UA" dirty="0"/>
              <a:t>в термін</a:t>
            </a:r>
            <a:r>
              <a:rPr lang="uk" dirty="0"/>
              <a:t>и.</a:t>
            </a:r>
          </a:p>
          <a:p>
            <a:r>
              <a:rPr lang="uk" dirty="0"/>
              <a:t>У спілкуванні з людьми варто бути оптимістичнішим і зосереджуватися на позитивних, а не лише на негативних наслідках їх рішень.</a:t>
            </a:r>
          </a:p>
          <a:p>
            <a:r>
              <a:rPr lang="uk" dirty="0"/>
              <a:t>Кроп</a:t>
            </a:r>
            <a:r>
              <a:rPr lang="uk-UA" dirty="0"/>
              <a:t>і</a:t>
            </a:r>
            <a:r>
              <a:rPr lang="uk" dirty="0"/>
              <a:t>т</a:t>
            </a:r>
            <a:r>
              <a:rPr lang="uk-UA" dirty="0"/>
              <a:t>к</a:t>
            </a:r>
            <a:r>
              <a:rPr lang="uk" dirty="0"/>
              <a:t>им не завадить розвивати стосунки, вчитися бути спонтанними та гнучкими.</a:t>
            </a:r>
          </a:p>
          <a:p>
            <a:r>
              <a:rPr lang="uk" dirty="0"/>
              <a:t>Важливо навчитися долати </a:t>
            </a:r>
            <a:r>
              <a:rPr lang="uk-UA" dirty="0"/>
              <a:t>мінливість</a:t>
            </a:r>
            <a:r>
              <a:rPr lang="uk" dirty="0"/>
              <a:t> та неприємності, з якими стикаються всі лідери, і сприймати лідерство не як науку, а як мистецтво.</a:t>
            </a: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4.</a:t>
            </a:r>
            <a:endParaRPr lang="uk-UA" sz="2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8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200" b="1" dirty="0"/>
              <a:t>Практичні поради кожному типу темпераменту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773452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80" y="1267017"/>
            <a:ext cx="8601182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800" b="1" dirty="0"/>
              <a:t>Спілкуючись із:</a:t>
            </a:r>
          </a:p>
          <a:p>
            <a:r>
              <a:rPr lang="uk" sz="2400" b="1" dirty="0"/>
              <a:t>Домін</a:t>
            </a:r>
            <a:r>
              <a:rPr lang="uk-UA" sz="2400" b="1" dirty="0" err="1"/>
              <a:t>антно</a:t>
            </a:r>
            <a:r>
              <a:rPr lang="uk" sz="2400" b="1" dirty="0"/>
              <a:t>ю, вольовою людиною </a:t>
            </a:r>
            <a:r>
              <a:rPr lang="uk" sz="2400" dirty="0"/>
              <a:t>– говоріть прямо і не бійтеся ставити перед ними складні завдання.</a:t>
            </a:r>
          </a:p>
          <a:p>
            <a:r>
              <a:rPr lang="uk" sz="2400" b="1" dirty="0"/>
              <a:t>Впливов</a:t>
            </a:r>
            <a:r>
              <a:rPr lang="uk-UA" sz="2400" b="1" dirty="0" err="1"/>
              <a:t>ою</a:t>
            </a:r>
            <a:r>
              <a:rPr lang="uk" sz="2400" b="1" dirty="0"/>
              <a:t> </a:t>
            </a:r>
            <a:r>
              <a:rPr lang="uk" sz="2400" dirty="0"/>
              <a:t>– виявляйте ентузіазм та оптимізм.</a:t>
            </a:r>
          </a:p>
          <a:p>
            <a:r>
              <a:rPr lang="uk" sz="2400" b="1" dirty="0"/>
              <a:t>Стабільн</a:t>
            </a:r>
            <a:r>
              <a:rPr lang="uk-UA" sz="2400" b="1" dirty="0" err="1"/>
              <a:t>ою</a:t>
            </a:r>
            <a:r>
              <a:rPr lang="uk-UA" sz="2400" b="1" dirty="0"/>
              <a:t> </a:t>
            </a:r>
            <a:r>
              <a:rPr lang="uk" sz="2400" dirty="0"/>
              <a:t>– будьте терпля</a:t>
            </a:r>
            <a:r>
              <a:rPr lang="uk-UA" sz="2400" dirty="0" err="1"/>
              <a:t>чими</a:t>
            </a:r>
            <a:r>
              <a:rPr lang="uk" sz="2400" dirty="0"/>
              <a:t> </a:t>
            </a:r>
            <a:r>
              <a:rPr lang="uk-UA" sz="2400" dirty="0"/>
              <a:t>і </a:t>
            </a:r>
            <a:r>
              <a:rPr lang="uk" sz="2400" dirty="0"/>
              <a:t>добродушн</a:t>
            </a:r>
            <a:r>
              <a:rPr lang="uk-UA" sz="2400" dirty="0" err="1"/>
              <a:t>ими</a:t>
            </a:r>
            <a:r>
              <a:rPr lang="uk" sz="2400" dirty="0"/>
              <a:t>.</a:t>
            </a:r>
          </a:p>
          <a:p>
            <a:r>
              <a:rPr lang="uk" sz="2400" b="1" dirty="0"/>
              <a:t>Кроп</a:t>
            </a:r>
            <a:r>
              <a:rPr lang="uk-UA" sz="2400" b="1" dirty="0" err="1"/>
              <a:t>іткою</a:t>
            </a:r>
            <a:r>
              <a:rPr lang="uk" sz="2400" b="1" dirty="0"/>
              <a:t> </a:t>
            </a:r>
            <a:r>
              <a:rPr lang="uk" sz="2400" dirty="0"/>
              <a:t>- </a:t>
            </a:r>
            <a:r>
              <a:rPr lang="uk-UA" sz="2400" dirty="0"/>
              <a:t>говоріть</a:t>
            </a:r>
            <a:r>
              <a:rPr lang="uk" sz="2400" dirty="0"/>
              <a:t> конкретно і ґрунтовно.</a:t>
            </a:r>
          </a:p>
          <a:p>
            <a:endParaRPr lang="ru-RU" sz="18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9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200" b="1" dirty="0"/>
              <a:t>Поради для спілкування та розвитку взаємовідносин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7840124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296" y="1219200"/>
            <a:ext cx="8758837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b="1" dirty="0"/>
              <a:t>Переконуючи:</a:t>
            </a:r>
            <a:r>
              <a:rPr lang="uk" sz="2400" dirty="0"/>
              <a:t> </a:t>
            </a:r>
          </a:p>
          <a:p>
            <a:r>
              <a:rPr lang="uk" sz="2400" b="1" dirty="0"/>
              <a:t>Домін</a:t>
            </a:r>
            <a:r>
              <a:rPr lang="uk-UA" sz="2400" b="1" dirty="0" err="1"/>
              <a:t>антну</a:t>
            </a:r>
            <a:r>
              <a:rPr lang="uk" sz="2400" b="1" dirty="0"/>
              <a:t>, вольову людину </a:t>
            </a:r>
            <a:r>
              <a:rPr lang="uk" sz="2400" dirty="0"/>
              <a:t>- орієнтуйтеся на результат: зосереджуйтесь на термінах.</a:t>
            </a:r>
          </a:p>
          <a:p>
            <a:r>
              <a:rPr lang="uk" sz="2400" b="1" dirty="0"/>
              <a:t>Впливов</a:t>
            </a:r>
            <a:r>
              <a:rPr lang="uk-UA" sz="2400" b="1" dirty="0"/>
              <a:t>у</a:t>
            </a:r>
            <a:r>
              <a:rPr lang="uk" sz="2400" b="1" dirty="0"/>
              <a:t> </a:t>
            </a:r>
            <a:r>
              <a:rPr lang="uk" sz="2400" dirty="0"/>
              <a:t>- виявляйте ентузіазм і наводьте докази успішності.</a:t>
            </a:r>
          </a:p>
          <a:p>
            <a:r>
              <a:rPr lang="uk" sz="2400" b="1" dirty="0"/>
              <a:t>Стабільн</a:t>
            </a:r>
            <a:r>
              <a:rPr lang="uk-UA" sz="2400" b="1" dirty="0"/>
              <a:t>у</a:t>
            </a:r>
            <a:r>
              <a:rPr lang="uk" sz="2400" b="1" dirty="0"/>
              <a:t> </a:t>
            </a:r>
            <a:r>
              <a:rPr lang="uk" sz="2400" dirty="0"/>
              <a:t>– виявляйте тер</a:t>
            </a:r>
            <a:r>
              <a:rPr lang="uk-UA" sz="2400" dirty="0" err="1"/>
              <a:t>пеливість</a:t>
            </a:r>
            <a:r>
              <a:rPr lang="uk" sz="2400" dirty="0"/>
              <a:t>, дружелюбність і турботу.</a:t>
            </a:r>
          </a:p>
          <a:p>
            <a:r>
              <a:rPr lang="uk" sz="2400" b="1" dirty="0"/>
              <a:t>Кроп</a:t>
            </a:r>
            <a:r>
              <a:rPr lang="uk-UA" sz="2400" b="1" dirty="0" err="1"/>
              <a:t>ітку</a:t>
            </a:r>
            <a:r>
              <a:rPr lang="uk" sz="2400" b="1" dirty="0"/>
              <a:t> </a:t>
            </a:r>
            <a:r>
              <a:rPr lang="uk" sz="2400" dirty="0"/>
              <a:t>- конкретно викладіть </a:t>
            </a:r>
            <a:r>
              <a:rPr lang="uk-UA" sz="2400" dirty="0"/>
              <a:t>мету</a:t>
            </a:r>
            <a:r>
              <a:rPr lang="uk" sz="2400" dirty="0"/>
              <a:t> та </a:t>
            </a:r>
            <a:r>
              <a:rPr lang="uk-UA" sz="2400" dirty="0"/>
              <a:t>її</a:t>
            </a:r>
            <a:r>
              <a:rPr lang="uk" sz="2400" dirty="0"/>
              <a:t> важливість.</a:t>
            </a:r>
            <a:endParaRPr lang="ru-RU" sz="14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9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200" b="1" dirty="0"/>
              <a:t>Поради для спілкування та розвитку взаємовідносин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260290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418" y="1249088"/>
            <a:ext cx="8601182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b="1" dirty="0"/>
              <a:t>Мотивуючи (спонукаючи):</a:t>
            </a:r>
            <a:r>
              <a:rPr lang="uk" sz="2400" dirty="0"/>
              <a:t> </a:t>
            </a:r>
          </a:p>
          <a:p>
            <a:r>
              <a:rPr lang="uk" sz="2400" b="1" dirty="0"/>
              <a:t>Домін</a:t>
            </a:r>
            <a:r>
              <a:rPr lang="uk-UA" sz="2400" b="1" dirty="0" err="1"/>
              <a:t>антну</a:t>
            </a:r>
            <a:r>
              <a:rPr lang="uk" sz="2400" b="1" dirty="0"/>
              <a:t>, вольо</a:t>
            </a:r>
            <a:r>
              <a:rPr lang="uk-UA" sz="2400" b="1" dirty="0" err="1"/>
              <a:t>ву</a:t>
            </a:r>
            <a:r>
              <a:rPr lang="uk" sz="2400" b="1" dirty="0"/>
              <a:t> людин</a:t>
            </a:r>
            <a:r>
              <a:rPr lang="uk-UA" sz="2400" b="1" dirty="0"/>
              <a:t>у</a:t>
            </a:r>
            <a:r>
              <a:rPr lang="uk" sz="2400" b="1" dirty="0"/>
              <a:t> </a:t>
            </a:r>
            <a:r>
              <a:rPr lang="uk" sz="2400" dirty="0"/>
              <a:t>- дайте їй право </a:t>
            </a:r>
            <a:r>
              <a:rPr lang="uk-UA" sz="2400" dirty="0"/>
              <a:t>ухвали</a:t>
            </a:r>
            <a:r>
              <a:rPr lang="uk" sz="2400" dirty="0"/>
              <a:t>ти рішення і визначити, як його виконати.</a:t>
            </a:r>
          </a:p>
          <a:p>
            <a:r>
              <a:rPr lang="uk" sz="2400" b="1" dirty="0"/>
              <a:t>Впливов</a:t>
            </a:r>
            <a:r>
              <a:rPr lang="uk-UA" sz="2400" b="1" dirty="0"/>
              <a:t>у</a:t>
            </a:r>
            <a:r>
              <a:rPr lang="uk" sz="2400" b="1" dirty="0"/>
              <a:t> </a:t>
            </a:r>
            <a:r>
              <a:rPr lang="uk" sz="2400" dirty="0"/>
              <a:t>- дайте </a:t>
            </a:r>
            <a:r>
              <a:rPr lang="uk-UA" sz="2400" dirty="0"/>
              <a:t>їй</a:t>
            </a:r>
            <a:r>
              <a:rPr lang="uk" sz="2400" dirty="0"/>
              <a:t> право </a:t>
            </a:r>
            <a:r>
              <a:rPr lang="uk-UA" sz="2400" dirty="0"/>
              <a:t>зробити</a:t>
            </a:r>
            <a:r>
              <a:rPr lang="uk" sz="2400" dirty="0"/>
              <a:t> внесок у спільну справу і покажіть, що ви цінуєте </a:t>
            </a:r>
            <a:r>
              <a:rPr lang="uk-UA" sz="2400" dirty="0"/>
              <a:t>її</a:t>
            </a:r>
            <a:r>
              <a:rPr lang="uk" sz="2400" dirty="0"/>
              <a:t> зусилля.</a:t>
            </a:r>
          </a:p>
          <a:p>
            <a:r>
              <a:rPr lang="uk" sz="2400" b="1" dirty="0"/>
              <a:t>Стабільн</a:t>
            </a:r>
            <a:r>
              <a:rPr lang="uk-UA" sz="2400" b="1" dirty="0"/>
              <a:t>у</a:t>
            </a:r>
            <a:r>
              <a:rPr lang="uk" sz="2400" b="1" dirty="0"/>
              <a:t> </a:t>
            </a:r>
            <a:r>
              <a:rPr lang="uk" sz="2400" dirty="0"/>
              <a:t>– робіть разом із н</a:t>
            </a:r>
            <a:r>
              <a:rPr lang="uk-UA" sz="2400" dirty="0" err="1"/>
              <a:t>ею</a:t>
            </a:r>
            <a:r>
              <a:rPr lang="uk" sz="2400" dirty="0"/>
              <a:t> і уникайте конфліктів.</a:t>
            </a:r>
          </a:p>
          <a:p>
            <a:r>
              <a:rPr lang="uk" sz="2400" b="1" dirty="0"/>
              <a:t>Кроп</a:t>
            </a:r>
            <a:r>
              <a:rPr lang="uk-UA" sz="2400" b="1" dirty="0" err="1"/>
              <a:t>ітку</a:t>
            </a:r>
            <a:r>
              <a:rPr lang="uk" sz="2400" b="1" dirty="0"/>
              <a:t> </a:t>
            </a:r>
            <a:r>
              <a:rPr lang="uk" sz="2400" dirty="0"/>
              <a:t>– робіть разом із </a:t>
            </a:r>
            <a:r>
              <a:rPr lang="uk-UA" sz="2400" dirty="0"/>
              <a:t>нею</a:t>
            </a:r>
            <a:r>
              <a:rPr lang="uk" sz="2400" dirty="0"/>
              <a:t> і дайте </a:t>
            </a:r>
            <a:r>
              <a:rPr lang="uk-UA" sz="2400" dirty="0"/>
              <a:t>їй</a:t>
            </a:r>
            <a:r>
              <a:rPr lang="uk" sz="2400" dirty="0"/>
              <a:t> час зробити все як слід.</a:t>
            </a:r>
            <a:endParaRPr lang="uk-UA" sz="14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9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200" b="1" dirty="0"/>
              <a:t>Поради для спілкування та розвитку взаємовідносин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6402324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818" y="1181100"/>
            <a:ext cx="8601182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b="1" dirty="0"/>
              <a:t>Не погоджуючись </a:t>
            </a:r>
            <a:r>
              <a:rPr lang="uk-UA" sz="2400" b="1" dirty="0"/>
              <a:t>і</a:t>
            </a:r>
            <a:r>
              <a:rPr lang="uk" sz="2400" b="1" dirty="0"/>
              <a:t>з:</a:t>
            </a:r>
            <a:r>
              <a:rPr lang="uk" sz="2400" dirty="0"/>
              <a:t> </a:t>
            </a:r>
            <a:endParaRPr lang="uk-UA" sz="2400" dirty="0"/>
          </a:p>
          <a:p>
            <a:r>
              <a:rPr lang="uk" sz="2400" b="1" dirty="0"/>
              <a:t>Домінуючою, вольовою людиною </a:t>
            </a:r>
            <a:r>
              <a:rPr lang="uk" sz="2400" dirty="0"/>
              <a:t>- не вступайте у конфлікт; запропонуйте </a:t>
            </a:r>
            <a:r>
              <a:rPr lang="uk-UA" sz="2400" dirty="0"/>
              <a:t>їй</a:t>
            </a:r>
            <a:r>
              <a:rPr lang="uk" sz="2400" dirty="0"/>
              <a:t> варіанти.</a:t>
            </a:r>
            <a:endParaRPr lang="uk-UA" sz="2400" dirty="0"/>
          </a:p>
          <a:p>
            <a:r>
              <a:rPr lang="uk" sz="2400" b="1" dirty="0"/>
              <a:t>Впливов</a:t>
            </a:r>
            <a:r>
              <a:rPr lang="uk-UA" sz="2400" b="1" dirty="0" err="1"/>
              <a:t>ою</a:t>
            </a:r>
            <a:r>
              <a:rPr lang="uk" sz="2400" b="1" dirty="0"/>
              <a:t> </a:t>
            </a:r>
            <a:r>
              <a:rPr lang="uk" sz="2400" dirty="0"/>
              <a:t>- вияв</a:t>
            </a:r>
            <a:r>
              <a:rPr lang="uk-UA" sz="2400" dirty="0" err="1"/>
              <a:t>іть</a:t>
            </a:r>
            <a:r>
              <a:rPr lang="uk" sz="2400" dirty="0"/>
              <a:t> терп</a:t>
            </a:r>
            <a:r>
              <a:rPr lang="uk-UA" sz="2400" dirty="0" err="1"/>
              <a:t>еливість</a:t>
            </a:r>
            <a:r>
              <a:rPr lang="uk" sz="2400" dirty="0"/>
              <a:t>, з </a:t>
            </a:r>
            <a:r>
              <a:rPr lang="uk-UA" sz="2400" dirty="0"/>
              <a:t>часом</a:t>
            </a:r>
            <a:r>
              <a:rPr lang="uk" sz="2400" dirty="0"/>
              <a:t> </a:t>
            </a:r>
            <a:r>
              <a:rPr lang="uk-UA" sz="2400" dirty="0"/>
              <a:t>її</a:t>
            </a:r>
            <a:r>
              <a:rPr lang="uk" sz="2400" dirty="0"/>
              <a:t> ентузіазм сам згасне.</a:t>
            </a:r>
            <a:endParaRPr lang="uk-UA" sz="2400" dirty="0"/>
          </a:p>
          <a:p>
            <a:r>
              <a:rPr lang="uk" sz="2400" b="1" dirty="0"/>
              <a:t>Стабільн</a:t>
            </a:r>
            <a:r>
              <a:rPr lang="uk-UA" sz="2400" b="1" dirty="0" err="1"/>
              <a:t>ою</a:t>
            </a:r>
            <a:r>
              <a:rPr lang="uk-UA" sz="2400" b="1" dirty="0"/>
              <a:t> </a:t>
            </a:r>
            <a:r>
              <a:rPr lang="uk" sz="2400" dirty="0"/>
              <a:t>– зробіть акцент на стосунках та </a:t>
            </a:r>
            <a:r>
              <a:rPr lang="uk-UA" sz="2400" dirty="0"/>
              <a:t>запевніть</a:t>
            </a:r>
            <a:r>
              <a:rPr lang="uk" sz="2400" dirty="0"/>
              <a:t> </a:t>
            </a:r>
            <a:r>
              <a:rPr lang="uk-UA" sz="2400" dirty="0"/>
              <a:t>її</a:t>
            </a:r>
            <a:r>
              <a:rPr lang="uk" sz="2400" dirty="0"/>
              <a:t> у стабільності.</a:t>
            </a:r>
            <a:endParaRPr lang="uk-UA" sz="2400" dirty="0"/>
          </a:p>
          <a:p>
            <a:r>
              <a:rPr lang="uk" sz="2400" b="1" dirty="0"/>
              <a:t>Кроп</a:t>
            </a:r>
            <a:r>
              <a:rPr lang="uk-UA" sz="2400" b="1" dirty="0" err="1"/>
              <a:t>ітку</a:t>
            </a:r>
            <a:r>
              <a:rPr lang="uk" sz="2400" b="1" dirty="0"/>
              <a:t> </a:t>
            </a:r>
            <a:r>
              <a:rPr lang="uk" sz="2400" dirty="0"/>
              <a:t>- заздалегідь продумайте факти й чітко викладіть їх, дайте </a:t>
            </a:r>
            <a:r>
              <a:rPr lang="uk-UA" sz="2400" dirty="0"/>
              <a:t>їй</a:t>
            </a:r>
            <a:r>
              <a:rPr lang="uk" sz="2400" dirty="0"/>
              <a:t> можливість </a:t>
            </a:r>
            <a:r>
              <a:rPr lang="uk-UA" sz="2400"/>
              <a:t>у</a:t>
            </a:r>
            <a:r>
              <a:rPr lang="uk" sz="2400"/>
              <a:t>се </a:t>
            </a:r>
            <a:r>
              <a:rPr lang="uk" sz="2400" dirty="0"/>
              <a:t>зважити.</a:t>
            </a:r>
            <a:endParaRPr lang="uk-UA" sz="24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9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200" b="1" dirty="0"/>
              <a:t>Поради для спілкування та розвитку взаємовідносин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9059017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1524000" y="5771466"/>
            <a:ext cx="6248400" cy="91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sz="4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5CD23B-BCF0-49AA-92DF-36C8F7404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6413DD1-9014-416C-B90E-FC55A857C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066800"/>
            <a:ext cx="8839200" cy="546955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14468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47238" y="1005407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/>
              <a:t>Домін</a:t>
            </a:r>
            <a:r>
              <a:rPr lang="uk-UA" sz="2400" b="1" u="sng" dirty="0" err="1"/>
              <a:t>антний</a:t>
            </a:r>
            <a:r>
              <a:rPr lang="uk" sz="2400" b="1" u="sng" dirty="0"/>
              <a:t> </a:t>
            </a:r>
            <a:r>
              <a:rPr lang="uk" sz="2400" u="sng" dirty="0"/>
              <a:t>тип особистості</a:t>
            </a:r>
          </a:p>
          <a:p>
            <a:pPr marL="0" indent="0">
              <a:buNone/>
            </a:pPr>
            <a:r>
              <a:rPr lang="uk" sz="2400" dirty="0"/>
              <a:t>Це вольовий тип особистості, ініціативний, орієнтований </a:t>
            </a:r>
            <a:r>
              <a:rPr lang="uk-UA" sz="2400" dirty="0"/>
              <a:t>на</a:t>
            </a:r>
            <a:r>
              <a:rPr lang="uk" sz="2400" dirty="0"/>
              <a:t> досягненн</a:t>
            </a:r>
            <a:r>
              <a:rPr lang="uk-UA" sz="2400" dirty="0"/>
              <a:t>і</a:t>
            </a:r>
            <a:r>
              <a:rPr lang="uk" sz="2400" dirty="0"/>
              <a:t> </a:t>
            </a:r>
            <a:r>
              <a:rPr lang="uk-UA" sz="2400" dirty="0"/>
              <a:t>мети</a:t>
            </a:r>
            <a:r>
              <a:rPr lang="uk" sz="2400" dirty="0"/>
              <a:t>. Представники </a:t>
            </a:r>
            <a:r>
              <a:rPr lang="uk-UA" sz="2400" dirty="0"/>
              <a:t>цього</a:t>
            </a:r>
            <a:r>
              <a:rPr lang="uk" sz="2400" dirty="0"/>
              <a:t> типу схильні до панування </a:t>
            </a:r>
            <a:r>
              <a:rPr lang="uk-UA" sz="2400" dirty="0"/>
              <a:t>і</a:t>
            </a:r>
            <a:r>
              <a:rPr lang="uk" sz="2400" dirty="0"/>
              <a:t> рішучості.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981646"/>
            <a:ext cx="8601182" cy="2407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b="1" dirty="0"/>
              <a:t>Основна потреба та мотивація:</a:t>
            </a:r>
          </a:p>
          <a:p>
            <a:pPr marL="0" indent="0">
              <a:buNone/>
            </a:pPr>
            <a:r>
              <a:rPr lang="uk" sz="2400" dirty="0"/>
              <a:t>• Мотивація для </a:t>
            </a:r>
            <a:r>
              <a:rPr lang="uk-UA" sz="2400" dirty="0"/>
              <a:t>домінантного</a:t>
            </a:r>
            <a:r>
              <a:rPr lang="uk" sz="2400" dirty="0"/>
              <a:t> типу – це труднощі та</a:t>
            </a:r>
          </a:p>
          <a:p>
            <a:pPr marL="0" indent="0">
              <a:buNone/>
            </a:pPr>
            <a:r>
              <a:rPr lang="uk" sz="2400" dirty="0"/>
              <a:t>    постійний виклик, </a:t>
            </a:r>
            <a:r>
              <a:rPr lang="uk-UA" sz="2400" dirty="0"/>
              <a:t>який</a:t>
            </a:r>
            <a:r>
              <a:rPr lang="uk" sz="2400" dirty="0"/>
              <a:t> кидає нам життя.</a:t>
            </a:r>
          </a:p>
          <a:p>
            <a:pPr marL="0" indent="0">
              <a:buNone/>
            </a:pPr>
            <a:r>
              <a:rPr lang="uk" sz="2400" dirty="0"/>
              <a:t>• Таким людям важливо почуватися господарями становища.</a:t>
            </a:r>
            <a:endParaRPr lang="uk-UA" sz="2400" dirty="0"/>
          </a:p>
          <a:p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1.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EFB7FED-CBD9-4612-818F-58FEFC5FA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4996354"/>
            <a:ext cx="2492574" cy="154236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81843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36500" y="984428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/>
              <a:t>Домін</a:t>
            </a:r>
            <a:r>
              <a:rPr lang="uk-UA" sz="2400" b="1" u="sng" dirty="0" err="1"/>
              <a:t>антний</a:t>
            </a:r>
            <a:r>
              <a:rPr lang="uk" sz="2400" b="1" u="sng" dirty="0"/>
              <a:t> </a:t>
            </a:r>
            <a:r>
              <a:rPr lang="uk" sz="2400" u="sng" dirty="0"/>
              <a:t>тип особистості</a:t>
            </a:r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500" y="1507648"/>
            <a:ext cx="8601182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b="1" dirty="0"/>
              <a:t>Позитивні якості:</a:t>
            </a:r>
            <a:r>
              <a:rPr lang="uk" sz="2400" dirty="0"/>
              <a:t> </a:t>
            </a:r>
          </a:p>
          <a:p>
            <a:pPr marL="0" indent="0">
              <a:buNone/>
            </a:pPr>
            <a:r>
              <a:rPr lang="uk" sz="2400" dirty="0"/>
              <a:t>• Керівний, активний тип особистості.</a:t>
            </a:r>
          </a:p>
          <a:p>
            <a:pPr marL="0" indent="0">
              <a:buNone/>
            </a:pPr>
            <a:r>
              <a:rPr lang="uk" sz="2400" dirty="0"/>
              <a:t>• Зосереджений на виконанні завдань </a:t>
            </a:r>
            <a:r>
              <a:rPr lang="uk-UA" sz="2400" dirty="0"/>
              <a:t>і</a:t>
            </a:r>
            <a:r>
              <a:rPr lang="uk" sz="2400" dirty="0"/>
              <a:t> дуже практичний.</a:t>
            </a:r>
          </a:p>
          <a:p>
            <a:pPr marL="0" indent="0">
              <a:buNone/>
            </a:pPr>
            <a:r>
              <a:rPr lang="uk" sz="2400" dirty="0"/>
              <a:t>• Їхн</a:t>
            </a:r>
            <a:r>
              <a:rPr lang="uk-UA" sz="2400" dirty="0" err="1"/>
              <a:t>ій</a:t>
            </a:r>
            <a:r>
              <a:rPr lang="uk" sz="2400" dirty="0"/>
              <a:t> силь</a:t>
            </a:r>
            <a:r>
              <a:rPr lang="uk-UA" sz="2400" dirty="0"/>
              <a:t>ний</a:t>
            </a:r>
            <a:r>
              <a:rPr lang="uk" sz="2400" dirty="0"/>
              <a:t> </a:t>
            </a:r>
            <a:r>
              <a:rPr lang="uk-UA" sz="2400" dirty="0"/>
              <a:t>бік</a:t>
            </a:r>
            <a:r>
              <a:rPr lang="uk" sz="2400" dirty="0"/>
              <a:t> – уміння </a:t>
            </a:r>
            <a:r>
              <a:rPr lang="uk-UA" sz="2400" dirty="0"/>
              <a:t>розв’язувати</a:t>
            </a:r>
            <a:r>
              <a:rPr lang="uk" sz="2400" dirty="0"/>
              <a:t> проблеми </a:t>
            </a:r>
            <a:r>
              <a:rPr lang="uk-UA" sz="2400" dirty="0"/>
              <a:t>й</a:t>
            </a:r>
            <a:r>
              <a:rPr lang="uk" sz="2400" dirty="0"/>
              <a:t>    </a:t>
            </a:r>
          </a:p>
          <a:p>
            <a:pPr marL="0" indent="0">
              <a:buNone/>
            </a:pPr>
            <a:r>
              <a:rPr lang="uk" sz="2400" dirty="0"/>
              <a:t>    </a:t>
            </a:r>
            <a:r>
              <a:rPr lang="uk-UA" sz="2400" dirty="0"/>
              <a:t>ухвалювати </a:t>
            </a:r>
            <a:r>
              <a:rPr lang="uk" sz="2400" dirty="0"/>
              <a:t>рішення.</a:t>
            </a:r>
          </a:p>
          <a:p>
            <a:pPr marL="0" indent="0">
              <a:buNone/>
            </a:pPr>
            <a:r>
              <a:rPr lang="uk" sz="2400" dirty="0"/>
              <a:t>• Такі люди не </a:t>
            </a:r>
            <a:r>
              <a:rPr lang="uk-UA" sz="2400" dirty="0"/>
              <a:t>лякаються</a:t>
            </a:r>
            <a:r>
              <a:rPr lang="uk" sz="2400" dirty="0"/>
              <a:t> труднощів і наполегли</a:t>
            </a:r>
            <a:r>
              <a:rPr lang="uk-UA" sz="2400" dirty="0" err="1"/>
              <a:t>ві</a:t>
            </a:r>
            <a:r>
              <a:rPr lang="uk" sz="2400" dirty="0"/>
              <a:t>, завжди     </a:t>
            </a:r>
          </a:p>
          <a:p>
            <a:pPr marL="0" indent="0">
              <a:buNone/>
            </a:pPr>
            <a:r>
              <a:rPr lang="uk" sz="2400" dirty="0"/>
              <a:t>    доводять справу </a:t>
            </a:r>
            <a:r>
              <a:rPr lang="uk-UA" sz="2400" dirty="0"/>
              <a:t>до кінця</a:t>
            </a:r>
            <a:r>
              <a:rPr lang="uk" sz="2400" dirty="0"/>
              <a:t>.</a:t>
            </a:r>
            <a:endParaRPr lang="uk-UA" sz="2400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1.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BAFAC3F-AF1C-46C2-9BF9-690375C1D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177" y="4700942"/>
            <a:ext cx="2993645" cy="185242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184629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36500" y="984428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/>
              <a:t>Домін</a:t>
            </a:r>
            <a:r>
              <a:rPr lang="uk-UA" sz="2400" b="1" u="sng" dirty="0" err="1"/>
              <a:t>антний</a:t>
            </a:r>
            <a:r>
              <a:rPr lang="uk" sz="2400" b="1" u="sng" dirty="0"/>
              <a:t> </a:t>
            </a:r>
            <a:r>
              <a:rPr lang="uk" sz="2400" u="sng" dirty="0"/>
              <a:t>тип особистості</a:t>
            </a:r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69" y="1507648"/>
            <a:ext cx="9133806" cy="35962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" sz="2400" b="1" dirty="0"/>
              <a:t>Потенційні слабкості:</a:t>
            </a:r>
          </a:p>
          <a:p>
            <a:pPr marL="0" indent="0">
              <a:buNone/>
            </a:pPr>
            <a:r>
              <a:rPr lang="uk" sz="2400" dirty="0"/>
              <a:t>• Цьому типу властиві агресія та диктаторство.</a:t>
            </a:r>
          </a:p>
          <a:p>
            <a:pPr marL="0" indent="0">
              <a:buNone/>
            </a:pPr>
            <a:r>
              <a:rPr lang="uk" sz="2400" dirty="0"/>
              <a:t>• Це призводить до зайвої вимогливості та</a:t>
            </a:r>
          </a:p>
          <a:p>
            <a:pPr marL="0" indent="0">
              <a:buNone/>
            </a:pPr>
            <a:r>
              <a:rPr lang="uk" sz="2400" dirty="0"/>
              <a:t>    неуважності до потреб інших.</a:t>
            </a:r>
          </a:p>
          <a:p>
            <a:pPr marL="0" indent="0">
              <a:buNone/>
            </a:pPr>
            <a:r>
              <a:rPr lang="uk" sz="2400" dirty="0"/>
              <a:t>• Його наполегливість може перерости в нетерпимість </a:t>
            </a:r>
            <a:r>
              <a:rPr lang="uk-UA" sz="2400" dirty="0"/>
              <a:t>і</a:t>
            </a:r>
            <a:endParaRPr lang="uk" sz="2400" dirty="0"/>
          </a:p>
          <a:p>
            <a:pPr marL="0" indent="0">
              <a:buNone/>
            </a:pPr>
            <a:r>
              <a:rPr lang="uk" sz="2400" dirty="0"/>
              <a:t>    грубість.</a:t>
            </a:r>
          </a:p>
          <a:p>
            <a:pPr marL="0" indent="0">
              <a:buNone/>
            </a:pPr>
            <a:r>
              <a:rPr lang="uk" sz="2400" dirty="0"/>
              <a:t>• </a:t>
            </a:r>
            <a:r>
              <a:rPr lang="uk-UA" sz="2400" dirty="0"/>
              <a:t>Надмірна</a:t>
            </a:r>
            <a:r>
              <a:rPr lang="uk" sz="2400" dirty="0"/>
              <a:t> самовпевненість не дозволяє йому адекватно</a:t>
            </a:r>
          </a:p>
          <a:p>
            <a:pPr marL="0" indent="0">
              <a:buNone/>
            </a:pPr>
            <a:r>
              <a:rPr lang="uk" sz="2400" dirty="0"/>
              <a:t>    оцінити ризик та наслідки.</a:t>
            </a:r>
          </a:p>
          <a:p>
            <a:pPr marL="0" indent="0">
              <a:buNone/>
            </a:pPr>
            <a:r>
              <a:rPr lang="uk" sz="2400" dirty="0"/>
              <a:t>• У стресовій ситуації схильний до авторитаризму.</a:t>
            </a:r>
            <a:endParaRPr lang="uk-UA" sz="2800" dirty="0"/>
          </a:p>
          <a:p>
            <a:pPr marL="0" indent="0">
              <a:buNone/>
            </a:pPr>
            <a:endParaRPr lang="uk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1.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8069790-03E2-48D6-9E31-3D036D6171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5004597"/>
            <a:ext cx="2667000" cy="165029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9337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36500" y="984428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/>
              <a:t>Домін</a:t>
            </a:r>
            <a:r>
              <a:rPr lang="uk-UA" sz="2400" b="1" u="sng" dirty="0" err="1"/>
              <a:t>антний</a:t>
            </a:r>
            <a:r>
              <a:rPr lang="uk" sz="2400" b="1" u="sng" dirty="0"/>
              <a:t> </a:t>
            </a:r>
            <a:r>
              <a:rPr lang="uk" sz="2400" u="sng" dirty="0"/>
              <a:t>тип особистості</a:t>
            </a:r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500" y="1630857"/>
            <a:ext cx="8460886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200" b="1" dirty="0"/>
              <a:t>Біблійний герой:</a:t>
            </a:r>
          </a:p>
          <a:p>
            <a:pPr marL="0" indent="0">
              <a:buNone/>
            </a:pPr>
            <a:r>
              <a:rPr lang="uk" sz="2200" dirty="0"/>
              <a:t>А</a:t>
            </a:r>
            <a:r>
              <a:rPr lang="uk-UA" sz="2200" dirty="0" err="1"/>
              <a:t>постол</a:t>
            </a:r>
            <a:r>
              <a:rPr lang="uk-UA" sz="2200" dirty="0"/>
              <a:t> Павло є прикладом людини, що має вольовий тип темпераменту. Із затятого гонителя християн (Дії 22:4) він перетворився на одного з найревніших послідовників Христа                   (Дії 20:24). Ми знаємо його рішучість у поширенні Євангелія і його прямолінійність у спілкуванні з церквами, які він насадив. Однак, Павло постійно наголошував на крайній потребі керівництва Святого Духа, щоб приборкати слабкості характеру. (Зверніть увагу на                  Гал. 5:16-22)</a:t>
            </a:r>
          </a:p>
          <a:p>
            <a:pPr marL="0" indent="0">
              <a:buNone/>
            </a:pPr>
            <a:endParaRPr lang="uk-UA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1.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B1CB2F8-0E2B-4023-ABD3-260F26E63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833444"/>
            <a:ext cx="2993645" cy="185242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1031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100889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 err="1"/>
              <a:t>Впливовий</a:t>
            </a:r>
            <a:r>
              <a:rPr lang="uk" sz="2400" b="1" u="sng" dirty="0"/>
              <a:t> </a:t>
            </a:r>
            <a:r>
              <a:rPr lang="uk" sz="2400" u="sng" dirty="0"/>
              <a:t>тип особистості</a:t>
            </a:r>
            <a:endParaRPr lang="uk-UA" sz="2400" u="sng" dirty="0"/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500" y="1630857"/>
            <a:ext cx="8460886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400" dirty="0"/>
              <a:t>Цьому типу властиво впливати </a:t>
            </a:r>
            <a:r>
              <a:rPr lang="uk-UA" sz="2400" dirty="0"/>
              <a:t>й</a:t>
            </a:r>
            <a:r>
              <a:rPr lang="uk" sz="2400" dirty="0"/>
              <a:t> надихати.</a:t>
            </a:r>
          </a:p>
          <a:p>
            <a:pPr marL="0" indent="0">
              <a:buNone/>
            </a:pPr>
            <a:r>
              <a:rPr lang="uk" sz="2400" b="1" dirty="0"/>
              <a:t>Основна потреба </a:t>
            </a:r>
            <a:r>
              <a:rPr lang="uk-UA" sz="2400" b="1" dirty="0"/>
              <a:t>і</a:t>
            </a:r>
            <a:r>
              <a:rPr lang="uk" sz="2400" b="1" dirty="0"/>
              <a:t> мотивація:</a:t>
            </a:r>
          </a:p>
          <a:p>
            <a:pPr marL="0" indent="0">
              <a:buNone/>
            </a:pPr>
            <a:r>
              <a:rPr lang="uk" sz="2400" dirty="0"/>
              <a:t>• Мотивація для людей надих</a:t>
            </a:r>
            <a:r>
              <a:rPr lang="uk-UA" sz="2400" dirty="0" err="1"/>
              <a:t>аючо</a:t>
            </a:r>
            <a:r>
              <a:rPr lang="uk" sz="2400" dirty="0"/>
              <a:t>го типу характеру – це</a:t>
            </a:r>
          </a:p>
          <a:p>
            <a:pPr marL="0" indent="0">
              <a:buNone/>
            </a:pPr>
            <a:r>
              <a:rPr lang="uk" sz="2400" dirty="0"/>
              <a:t>    визнання </a:t>
            </a:r>
            <a:r>
              <a:rPr lang="uk-UA" sz="2400" dirty="0"/>
              <a:t>і</a:t>
            </a:r>
            <a:r>
              <a:rPr lang="uk" sz="2400" dirty="0"/>
              <a:t> схвалення.</a:t>
            </a:r>
          </a:p>
          <a:p>
            <a:pPr marL="0" indent="0">
              <a:buNone/>
            </a:pPr>
            <a:r>
              <a:rPr lang="uk" sz="2400" dirty="0"/>
              <a:t>• Їм просто </a:t>
            </a:r>
            <a:r>
              <a:rPr lang="uk-UA" sz="2400" dirty="0"/>
              <a:t>конче потрібно</a:t>
            </a:r>
            <a:r>
              <a:rPr lang="uk" sz="2400" dirty="0"/>
              <a:t> відчувати підтримку з боку</a:t>
            </a:r>
          </a:p>
          <a:p>
            <a:pPr marL="0" indent="0">
              <a:buNone/>
            </a:pPr>
            <a:r>
              <a:rPr lang="uk" sz="2400" dirty="0"/>
              <a:t>   інших людей.</a:t>
            </a:r>
            <a:endParaRPr lang="uk-UA" sz="24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2.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AAE183-74FD-44B4-BA59-0E8811C7B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4686299"/>
            <a:ext cx="2993645" cy="185242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97848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100889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 err="1"/>
              <a:t>Впливовий</a:t>
            </a:r>
            <a:r>
              <a:rPr lang="uk" sz="2400" b="1" u="sng" dirty="0"/>
              <a:t> </a:t>
            </a:r>
            <a:r>
              <a:rPr lang="uk" sz="2400" u="sng" dirty="0"/>
              <a:t>тип особистості</a:t>
            </a:r>
            <a:endParaRPr lang="uk-UA" sz="2400" u="sng" dirty="0"/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815" y="1532114"/>
            <a:ext cx="8460886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" sz="2200" b="1" dirty="0"/>
              <a:t>Позитивні якості:</a:t>
            </a:r>
            <a:r>
              <a:rPr lang="uk" sz="2200" dirty="0"/>
              <a:t> </a:t>
            </a:r>
          </a:p>
          <a:p>
            <a:pPr marL="0" indent="0">
              <a:buNone/>
            </a:pPr>
            <a:r>
              <a:rPr lang="uk" sz="2200" dirty="0"/>
              <a:t>• Товариські люди від природи впливові.</a:t>
            </a:r>
          </a:p>
          <a:p>
            <a:pPr marL="0" indent="0">
              <a:buNone/>
            </a:pPr>
            <a:r>
              <a:rPr lang="uk" sz="2200" dirty="0"/>
              <a:t>• Вони схильні до оптимізму, емоційні та </a:t>
            </a:r>
            <a:r>
              <a:rPr lang="uk-UA" sz="2200" dirty="0"/>
              <a:t>доброзичливі</a:t>
            </a:r>
            <a:r>
              <a:rPr lang="uk" sz="2200" dirty="0"/>
              <a:t>.</a:t>
            </a:r>
          </a:p>
          <a:p>
            <a:pPr marL="0" indent="0">
              <a:buNone/>
            </a:pPr>
            <a:r>
              <a:rPr lang="uk" sz="2200" dirty="0"/>
              <a:t>• Вони прекрасні оратори, </a:t>
            </a:r>
            <a:r>
              <a:rPr lang="uk-UA" sz="2200" dirty="0"/>
              <a:t>вельми</a:t>
            </a:r>
            <a:r>
              <a:rPr lang="uk" sz="2200" dirty="0"/>
              <a:t> переконливі, легкі </a:t>
            </a:r>
            <a:r>
              <a:rPr lang="uk-UA" sz="2200" dirty="0"/>
              <a:t>в</a:t>
            </a:r>
            <a:r>
              <a:rPr lang="uk" sz="2200" dirty="0"/>
              <a:t> спілкуванні </a:t>
            </a:r>
          </a:p>
          <a:p>
            <a:pPr marL="0" indent="0">
              <a:buNone/>
            </a:pPr>
            <a:r>
              <a:rPr lang="uk" sz="2200" dirty="0"/>
              <a:t>    та співчутливі.</a:t>
            </a:r>
          </a:p>
          <a:p>
            <a:pPr marL="0" indent="0">
              <a:buNone/>
            </a:pPr>
            <a:r>
              <a:rPr lang="uk" sz="2200" dirty="0"/>
              <a:t>• Вони орієнтовані на людей, їхня головна якість –</a:t>
            </a:r>
          </a:p>
          <a:p>
            <a:pPr marL="0" indent="0">
              <a:buNone/>
            </a:pPr>
            <a:r>
              <a:rPr lang="uk-UA" sz="2200" dirty="0"/>
              <a:t>   велике</a:t>
            </a:r>
            <a:r>
              <a:rPr lang="uk" sz="2200" dirty="0"/>
              <a:t> коло знайомств, вони </a:t>
            </a:r>
            <a:r>
              <a:rPr lang="uk-UA" sz="2200" dirty="0"/>
              <a:t>вміють</a:t>
            </a:r>
            <a:r>
              <a:rPr lang="uk" sz="2200" dirty="0"/>
              <a:t> об'єднувати людей.</a:t>
            </a:r>
            <a:endParaRPr lang="uk-UA" sz="22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2.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1808A06-8C86-4D60-92B2-5853E5810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4846961"/>
            <a:ext cx="2971800" cy="18389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660406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Профіль особистості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100889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" sz="2400" b="1" u="sng" dirty="0" err="1"/>
              <a:t>Впливовий</a:t>
            </a:r>
            <a:r>
              <a:rPr lang="uk" sz="2400" b="1" u="sng" dirty="0"/>
              <a:t> </a:t>
            </a:r>
            <a:r>
              <a:rPr lang="uk" sz="2400" u="sng" dirty="0"/>
              <a:t>тип особистості</a:t>
            </a:r>
            <a:endParaRPr lang="uk-UA" sz="2400" u="sng" dirty="0"/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uk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814" y="1532114"/>
            <a:ext cx="8723338" cy="359628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" b="1" dirty="0"/>
              <a:t>Потенційні слабкості:</a:t>
            </a:r>
            <a:r>
              <a:rPr lang="uk" dirty="0"/>
              <a:t> </a:t>
            </a:r>
          </a:p>
          <a:p>
            <a:pPr marL="0" indent="0">
              <a:buNone/>
            </a:pPr>
            <a:r>
              <a:rPr lang="uk" dirty="0"/>
              <a:t>• Незважаючи на те, що це впливовий тип особистості, ці люди самі</a:t>
            </a:r>
          </a:p>
          <a:p>
            <a:pPr marL="0" indent="0">
              <a:buNone/>
            </a:pPr>
            <a:r>
              <a:rPr lang="uk" dirty="0"/>
              <a:t>    легко піддаються впливу. Це може призвести до </a:t>
            </a:r>
            <a:r>
              <a:rPr lang="uk-UA" dirty="0"/>
              <a:t>непостійності</a:t>
            </a:r>
            <a:r>
              <a:rPr lang="uk" dirty="0"/>
              <a:t>.</a:t>
            </a:r>
          </a:p>
          <a:p>
            <a:pPr marL="0" indent="0">
              <a:buNone/>
            </a:pPr>
            <a:r>
              <a:rPr lang="uk" dirty="0"/>
              <a:t>• Вони схильні до імпульсивності та поверхневого </a:t>
            </a:r>
            <a:r>
              <a:rPr lang="uk-UA" dirty="0" err="1"/>
              <a:t>роз’язування</a:t>
            </a:r>
            <a:endParaRPr lang="uk" dirty="0"/>
          </a:p>
          <a:p>
            <a:pPr marL="0" indent="0">
              <a:buNone/>
            </a:pPr>
            <a:r>
              <a:rPr lang="uk" dirty="0"/>
              <a:t>    проблем.</a:t>
            </a:r>
          </a:p>
          <a:p>
            <a:pPr marL="0" indent="0">
              <a:buNone/>
            </a:pPr>
            <a:r>
              <a:rPr lang="uk" dirty="0"/>
              <a:t>• </a:t>
            </a:r>
            <a:r>
              <a:rPr lang="uk-UA" dirty="0"/>
              <a:t>Прекрасні</a:t>
            </a:r>
            <a:r>
              <a:rPr lang="uk" dirty="0"/>
              <a:t> ораторські здібності можуть призвести до </a:t>
            </a:r>
            <a:r>
              <a:rPr lang="uk-UA" dirty="0" err="1"/>
              <a:t>великомовства</a:t>
            </a:r>
            <a:r>
              <a:rPr lang="uk" dirty="0"/>
              <a:t>, </a:t>
            </a:r>
            <a:r>
              <a:rPr lang="uk-UA" dirty="0"/>
              <a:t>що</a:t>
            </a:r>
            <a:r>
              <a:rPr lang="uk" dirty="0"/>
              <a:t>  </a:t>
            </a:r>
          </a:p>
          <a:p>
            <a:pPr marL="0" indent="0">
              <a:buNone/>
            </a:pPr>
            <a:r>
              <a:rPr lang="uk" dirty="0"/>
              <a:t>    може вилитися в маніпулювання людьми.</a:t>
            </a:r>
          </a:p>
          <a:p>
            <a:pPr marL="0" indent="0">
              <a:buNone/>
            </a:pPr>
            <a:r>
              <a:rPr lang="uk" dirty="0"/>
              <a:t>• Надмірний оптимізм може призвести до переоцінки власних</a:t>
            </a:r>
          </a:p>
          <a:p>
            <a:pPr marL="0" indent="0">
              <a:buNone/>
            </a:pPr>
            <a:r>
              <a:rPr lang="uk" dirty="0"/>
              <a:t>    здібностей або до нездатності виконати взяті на себе зобов'язання.</a:t>
            </a:r>
          </a:p>
          <a:p>
            <a:pPr marL="0" indent="0">
              <a:buNone/>
            </a:pPr>
            <a:r>
              <a:rPr lang="uk" dirty="0"/>
              <a:t>• У стресовій ситуації нападає на інших, може образити слово</a:t>
            </a:r>
            <a:r>
              <a:rPr lang="uk-UA" dirty="0"/>
              <a:t>м</a:t>
            </a:r>
            <a:r>
              <a:rPr lang="uk" dirty="0"/>
              <a:t>.</a:t>
            </a:r>
            <a:endParaRPr lang="uk-UA" dirty="0"/>
          </a:p>
          <a:p>
            <a:pPr marL="0" indent="0">
              <a:buNone/>
            </a:pPr>
            <a:r>
              <a:rPr lang="uk" sz="1800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2.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7C342E-E791-41B2-AB4B-BDBF2BD772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199" y="4953000"/>
            <a:ext cx="2759775" cy="170770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35015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20920</TotalTime>
  <Words>1995</Words>
  <Application>Microsoft Office PowerPoint</Application>
  <PresentationFormat>Экран (4:3)</PresentationFormat>
  <Paragraphs>256</Paragraphs>
  <Slides>27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Презентация PowerPoint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Профіль особистості Диск (DISC)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Профіль особистості Диск (DISC)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36</cp:revision>
  <cp:lastPrinted>2016-07-01T17:46:02Z</cp:lastPrinted>
  <dcterms:created xsi:type="dcterms:W3CDTF">2016-06-02T20:10:49Z</dcterms:created>
  <dcterms:modified xsi:type="dcterms:W3CDTF">2023-04-28T16:56:57Z</dcterms:modified>
</cp:coreProperties>
</file>