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0" r:id="rId4"/>
    <p:sldId id="261" r:id="rId5"/>
    <p:sldId id="258" r:id="rId6"/>
    <p:sldId id="259" r:id="rId7"/>
    <p:sldId id="262"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26ABE1-786D-45D4-92BE-DBE7EC348502}"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26ABE1-786D-45D4-92BE-DBE7EC348502}"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26ABE1-786D-45D4-92BE-DBE7EC348502}"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26ABE1-786D-45D4-92BE-DBE7EC348502}"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26ABE1-786D-45D4-92BE-DBE7EC348502}"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26ABE1-786D-45D4-92BE-DBE7EC348502}" type="datetimeFigureOut">
              <a:rPr lang="en-US" smtClean="0"/>
              <a:t>11/12/2024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26ABE1-786D-45D4-92BE-DBE7EC348502}" type="datetimeFigureOut">
              <a:rPr lang="en-US" smtClean="0"/>
              <a:t>11/12/2024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26ABE1-786D-45D4-92BE-DBE7EC348502}" type="datetimeFigureOut">
              <a:rPr lang="en-US" smtClean="0"/>
              <a:t>11/12/2024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26ABE1-786D-45D4-92BE-DBE7EC348502}" type="datetimeFigureOut">
              <a:rPr lang="en-US" smtClean="0"/>
              <a:t>11/12/2024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26ABE1-786D-45D4-92BE-DBE7EC348502}" type="datetimeFigureOut">
              <a:rPr lang="en-US" smtClean="0"/>
              <a:t>11/12/2024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26ABE1-786D-45D4-92BE-DBE7EC348502}" type="datetimeFigureOut">
              <a:rPr lang="en-US" smtClean="0"/>
              <a:t>11/12/2024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2AB6D-AED0-47D9-B5F5-F2E372F521D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26ABE1-786D-45D4-92BE-DBE7EC348502}" type="datetimeFigureOut">
              <a:rPr lang="en-US" smtClean="0"/>
              <a:t>11/12/2024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02AB6D-AED0-47D9-B5F5-F2E372F521D3}"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pmc.ncbi.nlm.nih.gov/articles/PMC29223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biblegateway.com/passage/?search=Ephesians+4%3A29&amp;version=ESV" TargetMode="External"/><Relationship Id="rId7" Type="http://schemas.openxmlformats.org/officeDocument/2006/relationships/hyperlink" Target="https://www.biblegateway.com/passage/?search=Proverbs+12%3A18&amp;version=ESV" TargetMode="External"/><Relationship Id="rId2" Type="http://schemas.openxmlformats.org/officeDocument/2006/relationships/hyperlink" Target="https://www.biblegateway.com/passage/?search=James+1%3A19&amp;version=ESV" TargetMode="External"/><Relationship Id="rId1" Type="http://schemas.openxmlformats.org/officeDocument/2006/relationships/slideLayout" Target="../slideLayouts/slideLayout7.xml"/><Relationship Id="rId6" Type="http://schemas.openxmlformats.org/officeDocument/2006/relationships/hyperlink" Target="https://www.biblegateway.com/passage/?search=Psalm+141%3A3&amp;version=ESV" TargetMode="External"/><Relationship Id="rId5" Type="http://schemas.openxmlformats.org/officeDocument/2006/relationships/hyperlink" Target="https://www.biblegateway.com/passage/?search=Colossians+4%3A6&amp;version=ESV" TargetMode="External"/><Relationship Id="rId4" Type="http://schemas.openxmlformats.org/officeDocument/2006/relationships/hyperlink" Target="https://www.biblegateway.com/passage/?search=Proverbs+15%3A1&amp;version=ESV"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biblegateway.com/passage/?search=Proverbs+10%3A19&amp;version=ESV" TargetMode="External"/><Relationship Id="rId3" Type="http://schemas.openxmlformats.org/officeDocument/2006/relationships/hyperlink" Target="https://www.biblegateway.com/passage/?search=Proverbs+15%3A2&amp;version=ESV" TargetMode="External"/><Relationship Id="rId7" Type="http://schemas.openxmlformats.org/officeDocument/2006/relationships/hyperlink" Target="https://www.biblegateway.com/passage/?search=Proverbs+25%3A11&amp;version=ESV" TargetMode="External"/><Relationship Id="rId2" Type="http://schemas.openxmlformats.org/officeDocument/2006/relationships/hyperlink" Target="https://www.biblegateway.com/passage/?search=Proverbs+18%3A2&amp;version=ESV" TargetMode="External"/><Relationship Id="rId1" Type="http://schemas.openxmlformats.org/officeDocument/2006/relationships/slideLayout" Target="../slideLayouts/slideLayout7.xml"/><Relationship Id="rId6" Type="http://schemas.openxmlformats.org/officeDocument/2006/relationships/hyperlink" Target="https://www.biblegateway.com/passage/?search=2+Timothy+2%3A16&amp;version=ESV" TargetMode="External"/><Relationship Id="rId5" Type="http://schemas.openxmlformats.org/officeDocument/2006/relationships/hyperlink" Target="https://www.biblegateway.com/passage/?search=Proverbs+18%3A13&amp;version=ESV" TargetMode="External"/><Relationship Id="rId4" Type="http://schemas.openxmlformats.org/officeDocument/2006/relationships/hyperlink" Target="https://www.biblegateway.com/passage/?search=Psalm+19%3A14&amp;version=ESV"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eacons: What They Do – Cruciform Church of Christ"/>
          <p:cNvPicPr>
            <a:picLocks noChangeAspect="1" noChangeArrowheads="1"/>
          </p:cNvPicPr>
          <p:nvPr/>
        </p:nvPicPr>
        <p:blipFill>
          <a:blip r:embed="rId2" cstate="print"/>
          <a:srcRect/>
          <a:stretch>
            <a:fillRect/>
          </a:stretch>
        </p:blipFill>
        <p:spPr bwMode="auto">
          <a:xfrm>
            <a:off x="76200" y="0"/>
            <a:ext cx="9042400" cy="6819901"/>
          </a:xfrm>
          <a:prstGeom prst="rect">
            <a:avLst/>
          </a:prstGeom>
          <a:noFill/>
        </p:spPr>
      </p:pic>
      <p:sp>
        <p:nvSpPr>
          <p:cNvPr id="3" name="TextBox 2"/>
          <p:cNvSpPr txBox="1"/>
          <p:nvPr/>
        </p:nvSpPr>
        <p:spPr>
          <a:xfrm>
            <a:off x="3276600" y="762000"/>
            <a:ext cx="1563248" cy="461665"/>
          </a:xfrm>
          <a:prstGeom prst="rect">
            <a:avLst/>
          </a:prstGeom>
          <a:noFill/>
        </p:spPr>
        <p:txBody>
          <a:bodyPr wrap="none" rtlCol="0">
            <a:spAutoFit/>
          </a:bodyPr>
          <a:lstStyle/>
          <a:p>
            <a:r>
              <a:rPr lang="en-US" sz="2400" dirty="0" smtClean="0">
                <a:effectLst>
                  <a:outerShdw blurRad="38100" dist="38100" dir="2700000" algn="tl">
                    <a:srgbClr val="000000">
                      <a:alpha val="43137"/>
                    </a:srgbClr>
                  </a:outerShdw>
                </a:effectLst>
              </a:rPr>
              <a:t>Session </a:t>
            </a:r>
            <a:r>
              <a:rPr lang="en-US" sz="2400" dirty="0" smtClean="0">
                <a:effectLst>
                  <a:outerShdw blurRad="38100" dist="38100" dir="2700000" algn="tl">
                    <a:srgbClr val="000000">
                      <a:alpha val="43137"/>
                    </a:srgbClr>
                  </a:outerShdw>
                </a:effectLst>
              </a:rPr>
              <a:t>10 </a:t>
            </a:r>
            <a:endParaRPr lang="en-US" sz="2400"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Top 5 Case Laws Explaining How to Enforce a Breach of Confidentiality ..."/>
          <p:cNvPicPr>
            <a:picLocks noChangeAspect="1" noChangeArrowheads="1"/>
          </p:cNvPicPr>
          <p:nvPr/>
        </p:nvPicPr>
        <p:blipFill>
          <a:blip r:embed="rId2" cstate="print"/>
          <a:srcRect/>
          <a:stretch>
            <a:fillRect/>
          </a:stretch>
        </p:blipFill>
        <p:spPr bwMode="auto">
          <a:xfrm>
            <a:off x="0" y="228599"/>
            <a:ext cx="9163749" cy="6096001"/>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381000"/>
            <a:ext cx="8610600" cy="5940088"/>
          </a:xfrm>
          <a:prstGeom prst="rect">
            <a:avLst/>
          </a:prstGeom>
        </p:spPr>
        <p:txBody>
          <a:bodyPr wrap="square">
            <a:spAutoFit/>
          </a:bodyPr>
          <a:lstStyle/>
          <a:p>
            <a:r>
              <a:rPr lang="en-US" sz="2000" b="1" dirty="0"/>
              <a:t>Consent—</a:t>
            </a:r>
            <a:r>
              <a:rPr lang="en-US" sz="2000" dirty="0"/>
              <a:t>A clinician may release confidential information with the consent of the patient or a legally authorized surrogate decision maker, such as a parent, guardian, or other surrogate designated by an advance medical directive.</a:t>
            </a:r>
          </a:p>
          <a:p>
            <a:r>
              <a:rPr lang="en-US" sz="2000" b="1" dirty="0"/>
              <a:t>Court Order—</a:t>
            </a:r>
            <a:r>
              <a:rPr lang="en-US" sz="2000" dirty="0"/>
              <a:t>A clinician may release confidential information upon the receipt of an order by a court of competent jurisdiction. (Note: Unless issued by a judge, a subpoena should not be considered the equivalent of a court order in many jurisdictions.)</a:t>
            </a:r>
          </a:p>
          <a:p>
            <a:r>
              <a:rPr lang="en-US" sz="2000" b="1" dirty="0"/>
              <a:t>Continued Treatment—</a:t>
            </a:r>
            <a:r>
              <a:rPr lang="en-US" sz="2000" dirty="0"/>
              <a:t>A clinician may release confidential information necessary for the continued treatment of a patient. (This exception is also recognized by HIPAA, subject to the “minimum necessary” rule of limited disclosure.</a:t>
            </a:r>
            <a:r>
              <a:rPr lang="en-US" sz="2000" u="sng" baseline="30000" dirty="0">
                <a:hlinkClick r:id="rId2"/>
              </a:rPr>
              <a:t>5</a:t>
            </a:r>
            <a:r>
              <a:rPr lang="en-US" sz="2000" dirty="0"/>
              <a:t> )</a:t>
            </a:r>
          </a:p>
          <a:p>
            <a:r>
              <a:rPr lang="en-US" sz="2000" b="1" dirty="0"/>
              <a:t>Comply with the Law—</a:t>
            </a:r>
            <a:r>
              <a:rPr lang="en-US" sz="2000" dirty="0"/>
              <a:t>A clinician may reveal confidential information in order to comply with mandatory reporting statutes (e.g., child abuse), law enforcement or administrative agency investigations, business operations, and other such lawful purposes.</a:t>
            </a:r>
          </a:p>
          <a:p>
            <a:r>
              <a:rPr lang="en-US" sz="2000" b="1" dirty="0"/>
              <a:t>Communicate a Threat—</a:t>
            </a:r>
            <a:r>
              <a:rPr lang="en-US" sz="2000" dirty="0"/>
              <a:t>This is the well known </a:t>
            </a:r>
            <a:r>
              <a:rPr lang="en-US" sz="2000" dirty="0" err="1"/>
              <a:t>Tarasoff</a:t>
            </a:r>
            <a:r>
              <a:rPr lang="en-US" sz="2000" dirty="0"/>
              <a:t> exception to confidentiality that involves the clinician's duty to protect others from violence by a patient. The </a:t>
            </a:r>
            <a:r>
              <a:rPr lang="en-US" sz="2000" dirty="0" err="1"/>
              <a:t>Tarasoff</a:t>
            </a:r>
            <a:r>
              <a:rPr lang="en-US" sz="2000" dirty="0"/>
              <a:t> exception exists in a variety of forms in many jurisdictions.</a:t>
            </a:r>
            <a:r>
              <a:rPr lang="en-US" sz="2000" u="sng" baseline="30000" dirty="0">
                <a:hlinkClick r:id="rId2"/>
              </a:rPr>
              <a:t>6</a:t>
            </a:r>
            <a:r>
              <a:rPr lang="en-US" sz="2000" baseline="30000" dirty="0"/>
              <a:t>,</a:t>
            </a:r>
            <a:r>
              <a:rPr lang="en-US" sz="2000" u="sng" baseline="30000" dirty="0">
                <a:hlinkClick r:id="rId2"/>
              </a:rPr>
              <a:t>7</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What Is Good Communication Skills"/>
          <p:cNvPicPr>
            <a:picLocks noChangeAspect="1" noChangeArrowheads="1"/>
          </p:cNvPicPr>
          <p:nvPr/>
        </p:nvPicPr>
        <p:blipFill>
          <a:blip r:embed="rId2" cstate="print"/>
          <a:srcRect/>
          <a:stretch>
            <a:fillRect/>
          </a:stretch>
        </p:blipFill>
        <p:spPr bwMode="auto">
          <a:xfrm>
            <a:off x="76200" y="443076"/>
            <a:ext cx="8915401" cy="474804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04801" y="180203"/>
            <a:ext cx="8839199" cy="132343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2"/>
              </a:rPr>
              <a:t>James 1:19</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Know this, my beloved brothers: let every person be quick to hear, slow to speak, slow to anger</a:t>
            </a:r>
            <a:r>
              <a:rPr kumimoji="0" lang="en-US" sz="900" b="0" i="0" u="none" strike="noStrike" cap="none" normalizeH="0" baseline="0" dirty="0" smtClean="0">
                <a:ln>
                  <a:noFill/>
                </a:ln>
                <a:solidFill>
                  <a:srgbClr val="000000"/>
                </a:solidFill>
                <a:effectLst/>
                <a:latin typeface="Segoe UI" pitchFamily="34" charset="0"/>
                <a:cs typeface="Segoe UI" pitchFamily="34"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1" name="Rectangle 3"/>
          <p:cNvSpPr>
            <a:spLocks noChangeArrowheads="1"/>
          </p:cNvSpPr>
          <p:nvPr/>
        </p:nvSpPr>
        <p:spPr bwMode="auto">
          <a:xfrm>
            <a:off x="228600" y="1219200"/>
            <a:ext cx="8915400" cy="458587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3"/>
              </a:rPr>
              <a:t>Ephesians 4:29</a:t>
            </a:r>
            <a:r>
              <a:rPr kumimoji="0" lang="en-US" b="1" i="0" u="none" strike="noStrike" cap="none" normalizeH="0" baseline="0" dirty="0" smtClean="0">
                <a:ln>
                  <a:noFill/>
                </a:ln>
                <a:solidFill>
                  <a:srgbClr val="625529"/>
                </a:solidFill>
                <a:effectLst/>
                <a:latin typeface="Segoe UI" pitchFamily="34" charset="0"/>
                <a:cs typeface="Segoe UI"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Let no corrupting talk come out of your mouths, but only such as is good for building up, as fits the occasion, that it may give grace to those who hear.</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4"/>
              </a:rPr>
              <a:t>Proverbs 15:1</a:t>
            </a:r>
            <a:r>
              <a:rPr kumimoji="0" lang="en-US" sz="4000" b="1" i="0" u="none" strike="noStrike" cap="none" normalizeH="0" baseline="0" dirty="0" smtClean="0">
                <a:ln>
                  <a:noFill/>
                </a:ln>
                <a:solidFill>
                  <a:srgbClr val="625529"/>
                </a:solidFill>
                <a:effectLst/>
                <a:latin typeface="Segoe UI" pitchFamily="34" charset="0"/>
                <a:cs typeface="Segoe UI" pitchFamily="34" charset="0"/>
              </a:rPr>
              <a:t> </a:t>
            </a:r>
            <a:r>
              <a:rPr kumimoji="0" lang="en-US" sz="2800" b="0" i="0" u="none" strike="noStrike" cap="none" normalizeH="0" baseline="0" dirty="0" smtClean="0">
                <a:ln>
                  <a:noFill/>
                </a:ln>
                <a:solidFill>
                  <a:srgbClr val="444444"/>
                </a:solidFill>
                <a:effectLst/>
                <a:latin typeface="Segoe UI" pitchFamily="34" charset="0"/>
                <a:cs typeface="Segoe UI" pitchFamily="34" charset="0"/>
              </a:rPr>
              <a:t> </a:t>
            </a:r>
            <a:r>
              <a:rPr kumimoji="0" lang="en-US" sz="4000" b="1" i="0" u="none" strike="noStrike" cap="none" normalizeH="0" baseline="0" dirty="0" smtClean="0">
                <a:ln>
                  <a:noFill/>
                </a:ln>
                <a:solidFill>
                  <a:srgbClr val="625529"/>
                </a:solidFill>
                <a:effectLst/>
                <a:latin typeface="Segoe UI" pitchFamily="34" charset="0"/>
                <a:cs typeface="Segoe UI"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Segoe UI" pitchFamily="34" charset="0"/>
                <a:cs typeface="Segoe UI" pitchFamily="34" charset="0"/>
              </a:rPr>
              <a:t>A soft answer turns away wrath, but a harsh word stirs up anger.</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5"/>
              </a:rPr>
              <a:t>Colossians 4:6</a:t>
            </a:r>
            <a:r>
              <a:rPr kumimoji="0" lang="en-US" sz="4000" b="1" i="0" u="none" strike="noStrike" cap="none" normalizeH="0" baseline="0" dirty="0" smtClean="0">
                <a:ln>
                  <a:noFill/>
                </a:ln>
                <a:solidFill>
                  <a:srgbClr val="625529"/>
                </a:solidFill>
                <a:effectLst/>
                <a:latin typeface="Segoe UI" pitchFamily="34" charset="0"/>
                <a:cs typeface="Segoe UI" pitchFamily="34" charset="0"/>
              </a:rPr>
              <a:t> </a:t>
            </a:r>
            <a:r>
              <a:rPr kumimoji="0" lang="en-US" sz="2800" b="0" i="0" u="none" strike="noStrike" cap="none" normalizeH="0" baseline="0" dirty="0" smtClean="0">
                <a:ln>
                  <a:noFill/>
                </a:ln>
                <a:solidFill>
                  <a:srgbClr val="444444"/>
                </a:solidFill>
                <a:effectLst/>
                <a:latin typeface="Segoe UI" pitchFamily="34" charset="0"/>
                <a:cs typeface="Segoe UI" pitchFamily="34" charset="0"/>
              </a:rPr>
              <a:t> </a:t>
            </a:r>
            <a:endParaRPr kumimoji="0" lang="en-US" sz="4000" b="1" i="0" u="none" strike="noStrike" cap="none" normalizeH="0" baseline="0" dirty="0" smtClean="0">
              <a:ln>
                <a:noFill/>
              </a:ln>
              <a:solidFill>
                <a:srgbClr val="625529"/>
              </a:solidFill>
              <a:effectLst/>
              <a:latin typeface="Segoe UI" pitchFamily="34"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Segoe UI" pitchFamily="34" charset="0"/>
                <a:cs typeface="Segoe UI" pitchFamily="34" charset="0"/>
              </a:rPr>
              <a:t>Let your speech always be gracious, seasoned with salt, so that you may know how you ought to answer each person.</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625529"/>
                </a:solidFill>
                <a:effectLst/>
                <a:latin typeface="Segoe UI" pitchFamily="34" charset="0"/>
                <a:cs typeface="Segoe UI" pitchFamily="34" charset="0"/>
                <a:hlinkClick r:id="rId6"/>
              </a:rPr>
              <a:t>Psalm 141:3</a:t>
            </a:r>
            <a:r>
              <a:rPr kumimoji="0" lang="en-US" sz="4000" b="1" i="0" u="none" strike="noStrike" cap="none" normalizeH="0" baseline="0" dirty="0" smtClean="0">
                <a:ln>
                  <a:noFill/>
                </a:ln>
                <a:solidFill>
                  <a:srgbClr val="625529"/>
                </a:solidFill>
                <a:effectLst/>
                <a:latin typeface="Segoe UI" pitchFamily="34" charset="0"/>
                <a:cs typeface="Segoe UI" pitchFamily="34" charset="0"/>
              </a:rPr>
              <a:t> </a:t>
            </a:r>
            <a:r>
              <a:rPr kumimoji="0" lang="en-US" sz="1600" b="0" i="0" u="none" strike="noStrike" cap="none" normalizeH="0" baseline="0" dirty="0" smtClean="0">
                <a:ln>
                  <a:noFill/>
                </a:ln>
                <a:solidFill>
                  <a:srgbClr val="000000"/>
                </a:solidFill>
                <a:effectLst/>
                <a:latin typeface="Segoe UI" pitchFamily="34" charset="0"/>
                <a:cs typeface="Segoe UI" pitchFamily="34" charset="0"/>
              </a:rPr>
              <a:t>Set a guard, O</a:t>
            </a:r>
            <a:r>
              <a:rPr kumimoji="0" lang="en-US" sz="5400" b="0" i="0" u="none" strike="noStrike" cap="none" normalizeH="0" baseline="0" dirty="0" smtClean="0">
                <a:ln>
                  <a:noFill/>
                </a:ln>
                <a:solidFill>
                  <a:srgbClr val="000000"/>
                </a:solidFill>
                <a:effectLst/>
                <a:latin typeface="Segoe UI" pitchFamily="34" charset="0"/>
                <a:cs typeface="Segoe UI" pitchFamily="34" charset="0"/>
              </a:rPr>
              <a:t> </a:t>
            </a:r>
            <a:r>
              <a:rPr kumimoji="0" lang="en-US" sz="1600" b="0" i="0" u="none" strike="noStrike" cap="none" normalizeH="0" baseline="0" dirty="0" smtClean="0">
                <a:ln>
                  <a:noFill/>
                </a:ln>
                <a:solidFill>
                  <a:srgbClr val="000000"/>
                </a:solidFill>
                <a:effectLst/>
                <a:latin typeface="Segoe UI" pitchFamily="34" charset="0"/>
                <a:cs typeface="Segoe UI" pitchFamily="34" charset="0"/>
              </a:rPr>
              <a:t>Lord, over my mouth; keep watch over the door of my lips!</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7"/>
              </a:rPr>
              <a:t>Proverbs 12:18</a:t>
            </a:r>
            <a:r>
              <a:rPr kumimoji="0" lang="en-US" sz="4000" b="1" i="0" u="none" strike="noStrike" cap="none" normalizeH="0" baseline="0" dirty="0" smtClean="0">
                <a:ln>
                  <a:noFill/>
                </a:ln>
                <a:solidFill>
                  <a:srgbClr val="625529"/>
                </a:solidFill>
                <a:effectLst/>
                <a:latin typeface="Segoe UI" pitchFamily="34" charset="0"/>
                <a:cs typeface="Segoe UI" pitchFamily="34" charset="0"/>
              </a:rPr>
              <a:t> </a:t>
            </a:r>
            <a:r>
              <a:rPr kumimoji="0" lang="en-US" sz="2800" b="0" i="0" u="none" strike="noStrike" cap="none" normalizeH="0" baseline="0" dirty="0" smtClean="0">
                <a:ln>
                  <a:noFill/>
                </a:ln>
                <a:solidFill>
                  <a:srgbClr val="444444"/>
                </a:solidFill>
                <a:effectLst/>
                <a:latin typeface="Segoe UI" pitchFamily="34" charset="0"/>
                <a:cs typeface="Segoe UI" pitchFamily="34" charset="0"/>
              </a:rPr>
              <a:t> </a:t>
            </a:r>
            <a:endParaRPr kumimoji="0" lang="en-US" sz="4000" b="1" i="0" u="none" strike="noStrike" cap="none" normalizeH="0" baseline="0" dirty="0" smtClean="0">
              <a:ln>
                <a:noFill/>
              </a:ln>
              <a:solidFill>
                <a:srgbClr val="625529"/>
              </a:solidFill>
              <a:effectLst/>
              <a:latin typeface="Segoe UI" pitchFamily="34"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Segoe UI" pitchFamily="34" charset="0"/>
                <a:cs typeface="Segoe UI" pitchFamily="34" charset="0"/>
              </a:rPr>
              <a:t>There is one whose rash words are like sword thrusts, but the tongue of the wise brings healing.</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1418218"/>
            <a:ext cx="10482229" cy="6494085"/>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2"/>
              </a:rPr>
              <a:t>Proverbs 18:2</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A fool takes no pleasure in understanding, but only in expressing his opinion.</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3"/>
              </a:rPr>
              <a:t>Proverbs 15:2</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r>
              <a:rPr kumimoji="0" lang="en-US" sz="3200" b="0" i="0" u="none" strike="noStrike" cap="none" normalizeH="0" baseline="0" dirty="0" smtClean="0">
                <a:ln>
                  <a:noFill/>
                </a:ln>
                <a:solidFill>
                  <a:srgbClr val="444444"/>
                </a:solidFill>
                <a:effectLst/>
                <a:latin typeface="Segoe UI" pitchFamily="34" charset="0"/>
                <a:cs typeface="Segoe UI" pitchFamily="34" charset="0"/>
              </a:rPr>
              <a:t> </a:t>
            </a:r>
            <a:endParaRPr kumimoji="0" lang="en-US" sz="4400" b="1" i="0" u="none" strike="noStrike" cap="none" normalizeH="0" baseline="0" dirty="0" smtClean="0">
              <a:ln>
                <a:noFill/>
              </a:ln>
              <a:solidFill>
                <a:srgbClr val="625529"/>
              </a:solidFill>
              <a:effectLst/>
              <a:latin typeface="Segoe UI" pitchFamily="34"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The tongue of the wise commends knowledge, but the mouths of fools pour out folly.</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4"/>
              </a:rPr>
              <a:t>Psalm 19:14</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r>
              <a:rPr kumimoji="0" lang="en-US" b="0" i="0" u="none" strike="noStrike" cap="none" normalizeH="0" baseline="0" dirty="0" smtClean="0">
                <a:ln>
                  <a:noFill/>
                </a:ln>
                <a:solidFill>
                  <a:srgbClr val="000000"/>
                </a:solidFill>
                <a:effectLst/>
                <a:latin typeface="Segoe UI" pitchFamily="34" charset="0"/>
                <a:cs typeface="Segoe UI" pitchFamily="34" charset="0"/>
              </a:rPr>
              <a:t>Let the words of my mouth and the meditation of my heart be acceptable in your sight,</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5"/>
              </a:rPr>
              <a:t>Proverbs 18:13</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r>
              <a:rPr kumimoji="0" lang="en-US" sz="3200" b="0" i="0" u="none" strike="noStrike" cap="none" normalizeH="0" baseline="0" dirty="0" smtClean="0">
                <a:ln>
                  <a:noFill/>
                </a:ln>
                <a:solidFill>
                  <a:srgbClr val="444444"/>
                </a:solidFill>
                <a:effectLst/>
                <a:latin typeface="Segoe UI" pitchFamily="34" charset="0"/>
                <a:cs typeface="Segoe UI" pitchFamily="34" charset="0"/>
              </a:rPr>
              <a:t> </a:t>
            </a:r>
            <a:endParaRPr kumimoji="0" lang="en-US" sz="4400" b="1" i="0" u="none" strike="noStrike" cap="none" normalizeH="0" baseline="0" dirty="0" smtClean="0">
              <a:ln>
                <a:noFill/>
              </a:ln>
              <a:solidFill>
                <a:srgbClr val="625529"/>
              </a:solidFill>
              <a:effectLst/>
              <a:latin typeface="Segoe UI" pitchFamily="34"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If one gives an answer before he hears, it is his folly and shame.</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6"/>
              </a:rPr>
              <a:t>2 Timothy 2:16</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But avoid irreverent babble, for it will lead people into more and more ungodliness,</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7"/>
              </a:rPr>
              <a:t>Proverbs 25:11</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r>
              <a:rPr kumimoji="0" lang="en-US" sz="3200" b="0" i="0" u="none" strike="noStrike" cap="none" normalizeH="0" baseline="0" dirty="0" smtClean="0">
                <a:ln>
                  <a:noFill/>
                </a:ln>
                <a:solidFill>
                  <a:srgbClr val="444444"/>
                </a:solidFill>
                <a:effectLst/>
                <a:latin typeface="Segoe UI" pitchFamily="34" charset="0"/>
                <a:cs typeface="Segoe UI" pitchFamily="34" charset="0"/>
              </a:rPr>
              <a:t> </a:t>
            </a:r>
            <a:endParaRPr kumimoji="0" lang="en-US" sz="4400" b="1" i="0" u="none" strike="noStrike" cap="none" normalizeH="0" baseline="0" dirty="0" smtClean="0">
              <a:ln>
                <a:noFill/>
              </a:ln>
              <a:solidFill>
                <a:srgbClr val="625529"/>
              </a:solidFill>
              <a:effectLst/>
              <a:latin typeface="Segoe UI" pitchFamily="34"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A word fitly spoken is like apples of gold in a setting of silver.</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625529"/>
                </a:solidFill>
                <a:effectLst/>
                <a:latin typeface="Segoe UI" pitchFamily="34" charset="0"/>
                <a:cs typeface="Segoe UI" pitchFamily="34" charset="0"/>
                <a:hlinkClick r:id="rId8"/>
              </a:rPr>
              <a:t>Proverbs 10:19</a:t>
            </a:r>
            <a:r>
              <a:rPr kumimoji="0" lang="en-US" sz="4400" b="1" i="0" u="none" strike="noStrike" cap="none" normalizeH="0" baseline="0" dirty="0" smtClean="0">
                <a:ln>
                  <a:noFill/>
                </a:ln>
                <a:solidFill>
                  <a:srgbClr val="625529"/>
                </a:solidFill>
                <a:effectLst/>
                <a:latin typeface="Segoe UI" pitchFamily="34" charset="0"/>
                <a:cs typeface="Segoe UI" pitchFamily="34" charset="0"/>
              </a:rPr>
              <a:t> </a:t>
            </a:r>
            <a:r>
              <a:rPr kumimoji="0" lang="en-US" sz="3200" b="0" i="0" u="none" strike="noStrike" cap="none" normalizeH="0" baseline="0" dirty="0" smtClean="0">
                <a:ln>
                  <a:noFill/>
                </a:ln>
                <a:solidFill>
                  <a:srgbClr val="444444"/>
                </a:solidFill>
                <a:effectLst/>
                <a:latin typeface="Segoe UI" pitchFamily="34" charset="0"/>
                <a:cs typeface="Segoe UI" pitchFamily="34" charset="0"/>
              </a:rPr>
              <a:t> </a:t>
            </a:r>
            <a:endParaRPr kumimoji="0" lang="en-US" sz="4400" b="1" i="0" u="none" strike="noStrike" cap="none" normalizeH="0" baseline="0" dirty="0" smtClean="0">
              <a:ln>
                <a:noFill/>
              </a:ln>
              <a:solidFill>
                <a:srgbClr val="625529"/>
              </a:solidFill>
              <a:effectLst/>
              <a:latin typeface="Segoe UI" pitchFamily="34"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Segoe UI" pitchFamily="34" charset="0"/>
                <a:cs typeface="Segoe UI" pitchFamily="34" charset="0"/>
              </a:rPr>
              <a:t>When words are many, transgression is not lacking, but whoever restrains his lips is prudent.</a:t>
            </a:r>
            <a:endParaRPr kumimoji="0" lang="en-US"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image"/>
          <p:cNvPicPr>
            <a:picLocks noChangeAspect="1" noChangeArrowheads="1"/>
          </p:cNvPicPr>
          <p:nvPr/>
        </p:nvPicPr>
        <p:blipFill>
          <a:blip r:embed="rId2" cstate="print"/>
          <a:srcRect/>
          <a:stretch>
            <a:fillRect/>
          </a:stretch>
        </p:blipFill>
        <p:spPr bwMode="auto">
          <a:xfrm>
            <a:off x="457200" y="380999"/>
            <a:ext cx="8229600" cy="617220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descr="https://worldofwork.io/wp-content/uploads/2019/06/Mehrabian-comms-model.png.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6390" name="Picture 6" descr="The 7-38-55 Rule"/>
          <p:cNvPicPr>
            <a:picLocks noChangeAspect="1" noChangeArrowheads="1"/>
          </p:cNvPicPr>
          <p:nvPr/>
        </p:nvPicPr>
        <p:blipFill>
          <a:blip r:embed="rId2" cstate="print"/>
          <a:srcRect/>
          <a:stretch>
            <a:fillRect/>
          </a:stretch>
        </p:blipFill>
        <p:spPr bwMode="auto">
          <a:xfrm>
            <a:off x="0" y="614362"/>
            <a:ext cx="9144000" cy="514350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2" name="Picture 6" descr="what is active listening skills - Buscar con Google | English teaching ..."/>
          <p:cNvPicPr>
            <a:picLocks noChangeAspect="1" noChangeArrowheads="1"/>
          </p:cNvPicPr>
          <p:nvPr/>
        </p:nvPicPr>
        <p:blipFill>
          <a:blip r:embed="rId2" cstate="print"/>
          <a:srcRect/>
          <a:stretch>
            <a:fillRect/>
          </a:stretch>
        </p:blipFill>
        <p:spPr bwMode="auto">
          <a:xfrm>
            <a:off x="457200" y="152400"/>
            <a:ext cx="7920326" cy="628862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cstate="print"/>
          <a:srcRect/>
          <a:stretch>
            <a:fillRect/>
          </a:stretch>
        </p:blipFill>
        <p:spPr bwMode="auto">
          <a:xfrm>
            <a:off x="299938" y="914400"/>
            <a:ext cx="8844062" cy="5210002"/>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914400"/>
            <a:ext cx="3752374" cy="2554545"/>
          </a:xfrm>
          <a:prstGeom prst="rect">
            <a:avLst/>
          </a:prstGeom>
          <a:noFill/>
        </p:spPr>
        <p:txBody>
          <a:bodyPr wrap="none" rtlCol="0">
            <a:spAutoFit/>
          </a:bodyPr>
          <a:lstStyle/>
          <a:p>
            <a:r>
              <a:rPr lang="en-US" sz="3200" dirty="0" smtClean="0">
                <a:effectLst>
                  <a:outerShdw blurRad="38100" dist="38100" dir="2700000" algn="tl">
                    <a:srgbClr val="000000">
                      <a:alpha val="43137"/>
                    </a:srgbClr>
                  </a:outerShdw>
                </a:effectLst>
              </a:rPr>
              <a:t>Active Listening </a:t>
            </a:r>
          </a:p>
          <a:p>
            <a:endParaRPr lang="en-US" sz="3200" dirty="0">
              <a:effectLst>
                <a:outerShdw blurRad="38100" dist="38100" dir="2700000" algn="tl">
                  <a:srgbClr val="000000">
                    <a:alpha val="43137"/>
                  </a:srgbClr>
                </a:outerShdw>
              </a:effectLst>
            </a:endParaRPr>
          </a:p>
          <a:p>
            <a:r>
              <a:rPr lang="en-US" sz="3200" dirty="0" smtClean="0">
                <a:effectLst>
                  <a:outerShdw blurRad="38100" dist="38100" dir="2700000" algn="tl">
                    <a:srgbClr val="000000">
                      <a:alpha val="43137"/>
                    </a:srgbClr>
                  </a:outerShdw>
                </a:effectLst>
              </a:rPr>
              <a:t>Empathetic Listening </a:t>
            </a:r>
          </a:p>
          <a:p>
            <a:endParaRPr lang="en-US" sz="3200" dirty="0">
              <a:effectLst>
                <a:outerShdw blurRad="38100" dist="38100" dir="2700000" algn="tl">
                  <a:srgbClr val="000000">
                    <a:alpha val="43137"/>
                  </a:srgbClr>
                </a:outerShdw>
              </a:effectLst>
            </a:endParaRPr>
          </a:p>
          <a:p>
            <a:r>
              <a:rPr lang="en-US" sz="3200" dirty="0" smtClean="0">
                <a:effectLst>
                  <a:outerShdw blurRad="38100" dist="38100" dir="2700000" algn="tl">
                    <a:srgbClr val="000000">
                      <a:alpha val="43137"/>
                    </a:srgbClr>
                  </a:outerShdw>
                </a:effectLst>
              </a:rPr>
              <a:t>Reflexive Listening</a:t>
            </a:r>
            <a:endParaRPr lang="en-US" sz="32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132</Words>
  <Application>Microsoft Office PowerPoint</Application>
  <PresentationFormat>On-screen Show (4:3)</PresentationFormat>
  <Paragraphs>35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2</cp:revision>
  <dcterms:created xsi:type="dcterms:W3CDTF">2024-11-12T16:55:15Z</dcterms:created>
  <dcterms:modified xsi:type="dcterms:W3CDTF">2024-11-12T19:57:15Z</dcterms:modified>
</cp:coreProperties>
</file>