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notesMasterIdLst>
    <p:notesMasterId r:id="rId11"/>
  </p:notesMasterIdLst>
  <p:sldIdLst>
    <p:sldId id="642" r:id="rId2"/>
    <p:sldId id="643" r:id="rId3"/>
    <p:sldId id="644" r:id="rId4"/>
    <p:sldId id="646" r:id="rId5"/>
    <p:sldId id="645" r:id="rId6"/>
    <p:sldId id="647" r:id="rId7"/>
    <p:sldId id="648" r:id="rId8"/>
    <p:sldId id="649" r:id="rId9"/>
    <p:sldId id="650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0E42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65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457F6-5BC5-47F8-B9D2-DD39CF102758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3EDD3-A321-4FF0-99BD-D68D4F5672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sa=i&amp;rct=j&amp;q=&amp;esrc=s&amp;source=images&amp;cd=&amp;cad=rja&amp;uact=8&amp;ved=0ahUKEwjk-OOtw__WAhXERSYKHSvOB0cQjRwIBw&amp;url=https://www.123rf.com/photo_38329508_stock-vector-color-vector-sketch-of-human-race-women.html&amp;psig=AOvVaw3QrjcfwPlH_YKDSZOc29Zx&amp;ust=1508599619935269" TargetMode="External"/><Relationship Id="rId3" Type="http://schemas.openxmlformats.org/officeDocument/2006/relationships/image" Target="../media/image4.jpeg"/><Relationship Id="rId7" Type="http://schemas.openxmlformats.org/officeDocument/2006/relationships/image" Target="../media/image6.jpeg"/><Relationship Id="rId2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url?sa=i&amp;rct=j&amp;q=&amp;esrc=s&amp;source=images&amp;cd=&amp;cad=rja&amp;uact=8&amp;ved=0ahUKEwiow-fiwf_WAhWEeSYKHYHgA-QQjRwIBw&amp;url=http://www.istockphoto.com/mx/vector/los-iconos-de-retratos-de-mujeres-diferentes-razas-diferentes-emociones-conjunto-de-gm693623846-128823435&amp;psig=AOvVaw3QrjcfwPlH_YKDSZOc29Zx&amp;ust=1508599619935269" TargetMode="External"/><Relationship Id="rId11" Type="http://schemas.openxmlformats.org/officeDocument/2006/relationships/image" Target="../media/image8.jpeg"/><Relationship Id="rId5" Type="http://schemas.openxmlformats.org/officeDocument/2006/relationships/image" Target="../media/image5.jpeg"/><Relationship Id="rId10" Type="http://schemas.openxmlformats.org/officeDocument/2006/relationships/hyperlink" Target="https://www.google.com/url?sa=i&amp;rct=j&amp;q=&amp;esrc=s&amp;source=images&amp;cd=&amp;cad=rja&amp;uact=8&amp;ved=0ahUKEwilzLC9w__WAhUD7iYKHbyjCj4QjRwIBw&amp;url=http://www.istockphoto.com/vector/avatars-people-of-different-ages-gm529836687-54066168&amp;psig=AOvVaw3QrjcfwPlH_YKDSZOc29Zx&amp;ust=1508599619935269" TargetMode="External"/><Relationship Id="rId4" Type="http://schemas.openxmlformats.org/officeDocument/2006/relationships/hyperlink" Target="https://www.google.com/url?sa=i&amp;rct=j&amp;q=&amp;esrc=s&amp;source=images&amp;cd=&amp;cad=rja&amp;uact=8&amp;ved=0ahUKEwiv0bK3wf_WAhWB2SYKHeybBr4QjRwIBw&amp;url=https://es.123rf.com/photo_61111886_equipo-de-personas-multietnicas--iconos-de-la-cara-sonriente-las-personas-con-diferentes-razas-y-col.html&amp;psig=AOvVaw3Zr6vRyxa0QlzNdC9zDSHx&amp;ust=1508599496028135" TargetMode="External"/><Relationship Id="rId9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sa=i&amp;rct=j&amp;q=&amp;esrc=s&amp;source=images&amp;cd=&amp;cad=rja&amp;uact=8&amp;ved=0ahUKEwjk-OOtw__WAhXERSYKHSvOB0cQjRwIBw&amp;url=https://www.123rf.com/photo_38329508_stock-vector-color-vector-sketch-of-human-race-women.html&amp;psig=AOvVaw3QrjcfwPlH_YKDSZOc29Zx&amp;ust=1508599619935269" TargetMode="External"/><Relationship Id="rId13" Type="http://schemas.openxmlformats.org/officeDocument/2006/relationships/image" Target="../media/image6.jpeg"/><Relationship Id="rId3" Type="http://schemas.openxmlformats.org/officeDocument/2006/relationships/image" Target="../media/image8.jpeg"/><Relationship Id="rId7" Type="http://schemas.openxmlformats.org/officeDocument/2006/relationships/image" Target="../media/image4.jpeg"/><Relationship Id="rId12" Type="http://schemas.openxmlformats.org/officeDocument/2006/relationships/hyperlink" Target="https://www.google.com/url?sa=i&amp;rct=j&amp;q=&amp;esrc=s&amp;source=images&amp;cd=&amp;cad=rja&amp;uact=8&amp;ved=0ahUKEwiow-fiwf_WAhWEeSYKHYHgA-QQjRwIBw&amp;url=http://www.istockphoto.com/mx/vector/los-iconos-de-retratos-de-mujeres-diferentes-razas-diferentes-emociones-conjunto-de-gm693623846-128823435&amp;psig=AOvVaw3QrjcfwPlH_YKDSZOc29Zx&amp;ust=1508599619935269" TargetMode="External"/><Relationship Id="rId17" Type="http://schemas.openxmlformats.org/officeDocument/2006/relationships/image" Target="../media/image11.png"/><Relationship Id="rId2" Type="http://schemas.openxmlformats.org/officeDocument/2006/relationships/hyperlink" Target="https://www.google.com/url?sa=i&amp;rct=j&amp;q=&amp;esrc=s&amp;source=images&amp;cd=&amp;cad=rja&amp;uact=8&amp;ved=0ahUKEwilzLC9w__WAhUD7iYKHbyjCj4QjRwIBw&amp;url=http://www.istockphoto.com/vector/avatars-people-of-different-ages-gm529836687-54066168&amp;psig=AOvVaw3QrjcfwPlH_YKDSZOc29Zx&amp;ust=1508599619935269" TargetMode="External"/><Relationship Id="rId16" Type="http://schemas.openxmlformats.org/officeDocument/2006/relationships/hyperlink" Target="https://www.google.com/url?sa=i&amp;rct=j&amp;q=&amp;esrc=s&amp;source=images&amp;cd=&amp;cad=rja&amp;uact=8&amp;ved=0ahUKEwjfrqHBk4XXAhXJr1QKHSBUA9MQjRwIBw&amp;url=https://cliparts.zone/bible-icon-cliparts&amp;psig=AOvVaw36G3HOJwXnDlqdX41JE0VC&amp;ust=1508793372816073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Relationship Id="rId11" Type="http://schemas.openxmlformats.org/officeDocument/2006/relationships/image" Target="../media/image5.jpeg"/><Relationship Id="rId5" Type="http://schemas.openxmlformats.org/officeDocument/2006/relationships/image" Target="../media/image9.jpeg"/><Relationship Id="rId15" Type="http://schemas.openxmlformats.org/officeDocument/2006/relationships/image" Target="../media/image10.png"/><Relationship Id="rId10" Type="http://schemas.openxmlformats.org/officeDocument/2006/relationships/hyperlink" Target="https://www.google.com/url?sa=i&amp;rct=j&amp;q=&amp;esrc=s&amp;source=images&amp;cd=&amp;cad=rja&amp;uact=8&amp;ved=0ahUKEwiv0bK3wf_WAhWB2SYKHeybBr4QjRwIBw&amp;url=https://es.123rf.com/photo_61111886_equipo-de-personas-multietnicas--iconos-de-la-cara-sonriente-las-personas-con-diferentes-razas-y-col.html&amp;psig=AOvVaw3Zr6vRyxa0QlzNdC9zDSHx&amp;ust=1508599496028135" TargetMode="External"/><Relationship Id="rId4" Type="http://schemas.openxmlformats.org/officeDocument/2006/relationships/hyperlink" Target="https://www.google.com/url?sa=i&amp;rct=j&amp;q=&amp;esrc=s&amp;source=images&amp;cd=&amp;cad=rja&amp;uact=8&amp;ved=0ahUKEwjJ1ry9koXXAhWI3YMKHdUVBfwQjRwIBw&amp;url=http://www.freepik.com/free-icon/japanese-bridge_749906.htm&amp;psig=AOvVaw2HKfIckM_pYiUHlhVJRq_j&amp;ust=1508793043192091" TargetMode="External"/><Relationship Id="rId9" Type="http://schemas.openxmlformats.org/officeDocument/2006/relationships/image" Target="../media/image7.jpeg"/><Relationship Id="rId14" Type="http://schemas.openxmlformats.org/officeDocument/2006/relationships/hyperlink" Target="https://www.google.com/url?sa=i&amp;rct=j&amp;q=&amp;esrc=s&amp;source=images&amp;cd=&amp;cad=rja&amp;uact=8&amp;ved=0ahUKEwiDrIKBhoXXAhWBOSYKHVQtDR0QjRwIBw&amp;url=https://www.flaticon.com/free-icon/church-black-silhouette-with-a-cross-on-top_34127&amp;psig=AOvVaw2kFH6ERI44okjUzCyyqwJK&amp;ust=1508789738872511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s://www.google.com/url?sa=i&amp;rct=j&amp;q=&amp;esrc=s&amp;source=images&amp;cd=&amp;cad=rja&amp;uact=8&amp;ved=0ahUKEwjn-KLWlIXXAhVFwiYKHcEZBzMQjRwIBw&amp;url=https://commons.wikimedia.org/wiki/File:Jules_Adolphe_Aim%C3%A9_Louis_Breton_-_Returning_from_the_Fields_-_Walters_3758.jpg&amp;psig=AOvVaw0dww480ZVVVQ_H4kjIx46-&amp;ust=150878592367408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39552" y="764704"/>
            <a:ext cx="8228920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Unidad 10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La Iglesia Cuida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a la Mujer</a:t>
            </a: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Lección 2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La Reputación de la Mujer</a:t>
            </a:r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899592" y="1916832"/>
            <a:ext cx="755027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9600" dirty="0" smtClean="0">
                <a:latin typeface="Arial Black" pitchFamily="34" charset="0"/>
              </a:rPr>
              <a:t>Efesios 2:2</a:t>
            </a:r>
            <a:endParaRPr lang="es-MX" sz="96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2874218"/>
            <a:ext cx="1261893" cy="1778918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cxnSp>
        <p:nvCxnSpPr>
          <p:cNvPr id="16" name="15 Conector recto de flecha"/>
          <p:cNvCxnSpPr/>
          <p:nvPr/>
        </p:nvCxnSpPr>
        <p:spPr>
          <a:xfrm>
            <a:off x="5004048" y="2514178"/>
            <a:ext cx="3672408" cy="0"/>
          </a:xfrm>
          <a:prstGeom prst="straightConnector1">
            <a:avLst/>
          </a:prstGeom>
          <a:ln w="2603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1043608" y="2514178"/>
            <a:ext cx="3888432" cy="0"/>
          </a:xfrm>
          <a:prstGeom prst="line">
            <a:avLst/>
          </a:prstGeom>
          <a:ln w="254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Elipse"/>
          <p:cNvSpPr/>
          <p:nvPr/>
        </p:nvSpPr>
        <p:spPr>
          <a:xfrm>
            <a:off x="4427984" y="2010122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" name="19 Elipse"/>
          <p:cNvSpPr/>
          <p:nvPr/>
        </p:nvSpPr>
        <p:spPr>
          <a:xfrm>
            <a:off x="827584" y="2010122"/>
            <a:ext cx="720080" cy="8640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2" name="21 CuadroTexto"/>
          <p:cNvSpPr txBox="1"/>
          <p:nvPr/>
        </p:nvSpPr>
        <p:spPr>
          <a:xfrm>
            <a:off x="4572000" y="1146026"/>
            <a:ext cx="2808312" cy="76944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Salva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6084168" y="3378274"/>
            <a:ext cx="2520280" cy="76944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Sabia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683568" y="3378274"/>
            <a:ext cx="2664296" cy="769441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/>
              <a:t>Creada</a:t>
            </a:r>
            <a:endParaRPr lang="es-MX" sz="4400" dirty="0"/>
          </a:p>
        </p:txBody>
      </p:sp>
      <p:sp>
        <p:nvSpPr>
          <p:cNvPr id="25" name="24 CuadroTexto"/>
          <p:cNvSpPr txBox="1"/>
          <p:nvPr/>
        </p:nvSpPr>
        <p:spPr>
          <a:xfrm>
            <a:off x="1619672" y="1146026"/>
            <a:ext cx="2808312" cy="76944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Extraña</a:t>
            </a:r>
            <a:endParaRPr lang="es-MX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4067944" y="692696"/>
            <a:ext cx="0" cy="4176464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H="1">
            <a:off x="3995936" y="4797152"/>
            <a:ext cx="4680520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 rot="16200000">
            <a:off x="2459087" y="4052392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3995936" y="4963815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sp>
        <p:nvSpPr>
          <p:cNvPr id="74754" name="AutoShape 2" descr="Resultado de imagen para icono de muj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74756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836712"/>
            <a:ext cx="1277665" cy="1224136"/>
          </a:xfrm>
          <a:prstGeom prst="rect">
            <a:avLst/>
          </a:prstGeom>
          <a:noFill/>
        </p:spPr>
      </p:pic>
      <p:sp>
        <p:nvSpPr>
          <p:cNvPr id="15" name="14 Flecha en U"/>
          <p:cNvSpPr/>
          <p:nvPr/>
        </p:nvSpPr>
        <p:spPr>
          <a:xfrm>
            <a:off x="4932040" y="188640"/>
            <a:ext cx="302433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18" name="AutoShape 2" descr="Resultado de imagen para icono de persona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1620" name="Picture 4" descr="Resultado de imagen para icono de personas diferentes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84168" y="2996952"/>
            <a:ext cx="2016224" cy="1513100"/>
          </a:xfrm>
          <a:prstGeom prst="rect">
            <a:avLst/>
          </a:prstGeom>
          <a:noFill/>
        </p:spPr>
      </p:pic>
      <p:pic>
        <p:nvPicPr>
          <p:cNvPr id="22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3068960"/>
            <a:ext cx="1277665" cy="1224136"/>
          </a:xfrm>
          <a:prstGeom prst="rect">
            <a:avLst/>
          </a:prstGeom>
          <a:noFill/>
        </p:spPr>
      </p:pic>
      <p:sp>
        <p:nvSpPr>
          <p:cNvPr id="23" name="22 Flecha en U"/>
          <p:cNvSpPr/>
          <p:nvPr/>
        </p:nvSpPr>
        <p:spPr>
          <a:xfrm>
            <a:off x="4932040" y="2420888"/>
            <a:ext cx="158417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22" name="AutoShape 6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4" name="AutoShape 8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1626" name="Picture 10" descr="Resultado de imagen para icono de mujeres diferentes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60232" y="736927"/>
            <a:ext cx="2232248" cy="1899985"/>
          </a:xfrm>
          <a:prstGeom prst="rect">
            <a:avLst/>
          </a:prstGeom>
          <a:noFill/>
        </p:spPr>
      </p:pic>
      <p:sp>
        <p:nvSpPr>
          <p:cNvPr id="26" name="25 Flecha en U"/>
          <p:cNvSpPr/>
          <p:nvPr/>
        </p:nvSpPr>
        <p:spPr>
          <a:xfrm flipH="1">
            <a:off x="1259632" y="2780928"/>
            <a:ext cx="3464768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7" name="26 Flecha en U"/>
          <p:cNvSpPr/>
          <p:nvPr/>
        </p:nvSpPr>
        <p:spPr>
          <a:xfrm flipH="1">
            <a:off x="1331640" y="476672"/>
            <a:ext cx="3320752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pic>
        <p:nvPicPr>
          <p:cNvPr id="111636" name="Picture 20" descr="Imagen relacionada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1560" y="836712"/>
            <a:ext cx="1728192" cy="1749741"/>
          </a:xfrm>
          <a:prstGeom prst="rect">
            <a:avLst/>
          </a:prstGeom>
          <a:noFill/>
        </p:spPr>
      </p:pic>
      <p:pic>
        <p:nvPicPr>
          <p:cNvPr id="111638" name="Picture 22" descr="Imagen relacionada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3528" y="3284984"/>
            <a:ext cx="2699792" cy="2592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0" y="692696"/>
            <a:ext cx="9144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dirty="0" smtClean="0">
                <a:latin typeface="Arial Black" pitchFamily="34" charset="0"/>
              </a:rPr>
              <a:t>Colosenses 3:18</a:t>
            </a:r>
          </a:p>
          <a:p>
            <a:pPr algn="ctr"/>
            <a:r>
              <a:rPr lang="es-MX" sz="7200" dirty="0" smtClean="0">
                <a:solidFill>
                  <a:schemeClr val="accent1"/>
                </a:solidFill>
                <a:latin typeface="Arial Black" pitchFamily="34" charset="0"/>
              </a:rPr>
              <a:t>Representa y Ejemplifica a Cristo</a:t>
            </a:r>
          </a:p>
          <a:p>
            <a:pPr algn="ctr"/>
            <a:endParaRPr lang="es-MX" sz="72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0" y="692696"/>
            <a:ext cx="91440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5400" dirty="0" smtClean="0">
                <a:latin typeface="Arial Black" pitchFamily="34" charset="0"/>
              </a:rPr>
              <a:t>Colosenses 3:18</a:t>
            </a:r>
          </a:p>
          <a:p>
            <a:pPr algn="ctr"/>
            <a:r>
              <a:rPr lang="es-MX" sz="5400" dirty="0" smtClean="0">
                <a:solidFill>
                  <a:schemeClr val="accent1"/>
                </a:solidFill>
                <a:latin typeface="Arial Black" pitchFamily="34" charset="0"/>
              </a:rPr>
              <a:t>Representa y Ejemplifica a Cristo</a:t>
            </a:r>
          </a:p>
          <a:p>
            <a:pPr algn="ctr">
              <a:buFont typeface="Wingdings" pitchFamily="2" charset="2"/>
              <a:buChar char="ü"/>
            </a:pPr>
            <a:r>
              <a:rPr lang="es-MX" sz="5400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 En la Iglesia</a:t>
            </a:r>
          </a:p>
          <a:p>
            <a:pPr algn="ctr">
              <a:buFont typeface="Wingdings" pitchFamily="2" charset="2"/>
              <a:buChar char="ü"/>
            </a:pPr>
            <a:r>
              <a:rPr lang="es-MX" sz="5400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 En la Sociedad</a:t>
            </a:r>
          </a:p>
          <a:p>
            <a:pPr algn="ctr"/>
            <a:endParaRPr lang="es-MX" sz="72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420888"/>
            <a:ext cx="2699792" cy="2592288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pic>
        <p:nvPicPr>
          <p:cNvPr id="355330" name="Picture 2" descr="Imagen relacionada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47864" y="3789040"/>
            <a:ext cx="2859038" cy="2859038"/>
          </a:xfrm>
          <a:prstGeom prst="rect">
            <a:avLst/>
          </a:prstGeom>
          <a:noFill/>
        </p:spPr>
      </p:pic>
      <p:pic>
        <p:nvPicPr>
          <p:cNvPr id="13" name="Picture 4" descr="Resultado de imagen para icono de mujer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23928" y="2708920"/>
            <a:ext cx="1728606" cy="1656184"/>
          </a:xfrm>
          <a:prstGeom prst="rect">
            <a:avLst/>
          </a:prstGeom>
          <a:noFill/>
        </p:spPr>
      </p:pic>
      <p:pic>
        <p:nvPicPr>
          <p:cNvPr id="14" name="Picture 20" descr="Imagen relacionada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27584" y="548680"/>
            <a:ext cx="1728192" cy="1749741"/>
          </a:xfrm>
          <a:prstGeom prst="rect">
            <a:avLst/>
          </a:prstGeom>
          <a:noFill/>
        </p:spPr>
      </p:pic>
      <p:pic>
        <p:nvPicPr>
          <p:cNvPr id="21" name="Picture 4" descr="Resultado de imagen para icono de personas diferentes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660232" y="2924944"/>
            <a:ext cx="2016224" cy="1513100"/>
          </a:xfrm>
          <a:prstGeom prst="rect">
            <a:avLst/>
          </a:prstGeom>
          <a:noFill/>
        </p:spPr>
      </p:pic>
      <p:pic>
        <p:nvPicPr>
          <p:cNvPr id="26" name="Picture 10" descr="Resultado de imagen para icono de mujeres diferentes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300192" y="548680"/>
            <a:ext cx="2232248" cy="1899985"/>
          </a:xfrm>
          <a:prstGeom prst="rect">
            <a:avLst/>
          </a:prstGeom>
          <a:noFill/>
        </p:spPr>
      </p:pic>
      <p:pic>
        <p:nvPicPr>
          <p:cNvPr id="27" name="Picture 2" descr="Resultado de imagen para Church icon">
            <a:hlinkClick r:id="rId14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563888" y="1412776"/>
            <a:ext cx="2467782" cy="1296144"/>
          </a:xfrm>
          <a:prstGeom prst="rect">
            <a:avLst/>
          </a:prstGeom>
          <a:noFill/>
        </p:spPr>
      </p:pic>
      <p:pic>
        <p:nvPicPr>
          <p:cNvPr id="370690" name="Picture 2" descr="Resultado de imagen para bible icon">
            <a:hlinkClick r:id="rId16"/>
          </p:cNvPr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4283968" y="188640"/>
            <a:ext cx="1134384" cy="1268760"/>
          </a:xfrm>
          <a:prstGeom prst="rect">
            <a:avLst/>
          </a:prstGeom>
          <a:noFill/>
        </p:spPr>
      </p:pic>
      <p:sp>
        <p:nvSpPr>
          <p:cNvPr id="11" name="10 Llamada de nube"/>
          <p:cNvSpPr/>
          <p:nvPr/>
        </p:nvSpPr>
        <p:spPr>
          <a:xfrm>
            <a:off x="6948264" y="188640"/>
            <a:ext cx="432048" cy="288032"/>
          </a:xfrm>
          <a:prstGeom prst="cloudCallout">
            <a:avLst>
              <a:gd name="adj1" fmla="val -56107"/>
              <a:gd name="adj2" fmla="val 149081"/>
            </a:avLst>
          </a:prstGeom>
          <a:solidFill>
            <a:schemeClr val="accent6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11 Llamada de nube"/>
          <p:cNvSpPr/>
          <p:nvPr/>
        </p:nvSpPr>
        <p:spPr>
          <a:xfrm>
            <a:off x="7740352" y="260648"/>
            <a:ext cx="432048" cy="288032"/>
          </a:xfrm>
          <a:prstGeom prst="cloudCallout">
            <a:avLst>
              <a:gd name="adj1" fmla="val -56107"/>
              <a:gd name="adj2" fmla="val 149081"/>
            </a:avLst>
          </a:prstGeom>
          <a:solidFill>
            <a:schemeClr val="accent6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15 Llamada de nube"/>
          <p:cNvSpPr/>
          <p:nvPr/>
        </p:nvSpPr>
        <p:spPr>
          <a:xfrm>
            <a:off x="8460432" y="404664"/>
            <a:ext cx="432048" cy="288032"/>
          </a:xfrm>
          <a:prstGeom prst="cloudCallout">
            <a:avLst>
              <a:gd name="adj1" fmla="val -56107"/>
              <a:gd name="adj2" fmla="val 149081"/>
            </a:avLst>
          </a:prstGeom>
          <a:solidFill>
            <a:schemeClr val="accent6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16 Llamada de nube"/>
          <p:cNvSpPr/>
          <p:nvPr/>
        </p:nvSpPr>
        <p:spPr>
          <a:xfrm>
            <a:off x="8532440" y="1124744"/>
            <a:ext cx="432048" cy="288032"/>
          </a:xfrm>
          <a:prstGeom prst="cloudCallout">
            <a:avLst>
              <a:gd name="adj1" fmla="val -56107"/>
              <a:gd name="adj2" fmla="val 149081"/>
            </a:avLst>
          </a:prstGeom>
          <a:solidFill>
            <a:schemeClr val="accent6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" name="17 Llamada de nube"/>
          <p:cNvSpPr/>
          <p:nvPr/>
        </p:nvSpPr>
        <p:spPr>
          <a:xfrm>
            <a:off x="6948264" y="1268760"/>
            <a:ext cx="432048" cy="288032"/>
          </a:xfrm>
          <a:prstGeom prst="cloudCallout">
            <a:avLst>
              <a:gd name="adj1" fmla="val -56107"/>
              <a:gd name="adj2" fmla="val 149081"/>
            </a:avLst>
          </a:prstGeom>
          <a:solidFill>
            <a:schemeClr val="accent6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9" name="18 Llamada de nube"/>
          <p:cNvSpPr/>
          <p:nvPr/>
        </p:nvSpPr>
        <p:spPr>
          <a:xfrm>
            <a:off x="7668344" y="1268760"/>
            <a:ext cx="432048" cy="288032"/>
          </a:xfrm>
          <a:prstGeom prst="cloudCallout">
            <a:avLst>
              <a:gd name="adj1" fmla="val -56107"/>
              <a:gd name="adj2" fmla="val 149081"/>
            </a:avLst>
          </a:prstGeom>
          <a:solidFill>
            <a:schemeClr val="accent6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" name="19 Llamada de nube"/>
          <p:cNvSpPr/>
          <p:nvPr/>
        </p:nvSpPr>
        <p:spPr>
          <a:xfrm>
            <a:off x="7236296" y="2564904"/>
            <a:ext cx="432048" cy="288032"/>
          </a:xfrm>
          <a:prstGeom prst="cloudCallout">
            <a:avLst>
              <a:gd name="adj1" fmla="val -56107"/>
              <a:gd name="adj2" fmla="val 149081"/>
            </a:avLst>
          </a:prstGeom>
          <a:solidFill>
            <a:schemeClr val="accent6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2" name="21 Llamada de nube"/>
          <p:cNvSpPr/>
          <p:nvPr/>
        </p:nvSpPr>
        <p:spPr>
          <a:xfrm>
            <a:off x="7740352" y="2708920"/>
            <a:ext cx="432048" cy="288032"/>
          </a:xfrm>
          <a:prstGeom prst="cloudCallout">
            <a:avLst>
              <a:gd name="adj1" fmla="val -56107"/>
              <a:gd name="adj2" fmla="val 149081"/>
            </a:avLst>
          </a:prstGeom>
          <a:solidFill>
            <a:schemeClr val="accent6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3" name="22 Llamada de nube"/>
          <p:cNvSpPr/>
          <p:nvPr/>
        </p:nvSpPr>
        <p:spPr>
          <a:xfrm>
            <a:off x="8532440" y="2708920"/>
            <a:ext cx="432048" cy="288032"/>
          </a:xfrm>
          <a:prstGeom prst="cloudCallout">
            <a:avLst>
              <a:gd name="adj1" fmla="val -56107"/>
              <a:gd name="adj2" fmla="val 149081"/>
            </a:avLst>
          </a:prstGeom>
          <a:solidFill>
            <a:schemeClr val="accent6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4" name="23 Llamada de nube"/>
          <p:cNvSpPr/>
          <p:nvPr/>
        </p:nvSpPr>
        <p:spPr>
          <a:xfrm>
            <a:off x="8388424" y="3429000"/>
            <a:ext cx="432048" cy="288032"/>
          </a:xfrm>
          <a:prstGeom prst="cloudCallout">
            <a:avLst>
              <a:gd name="adj1" fmla="val -56107"/>
              <a:gd name="adj2" fmla="val 149081"/>
            </a:avLst>
          </a:prstGeom>
          <a:solidFill>
            <a:schemeClr val="accent6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5" name="24 Llamada de nube"/>
          <p:cNvSpPr/>
          <p:nvPr/>
        </p:nvSpPr>
        <p:spPr>
          <a:xfrm>
            <a:off x="6732240" y="3501008"/>
            <a:ext cx="432048" cy="288032"/>
          </a:xfrm>
          <a:prstGeom prst="cloudCallout">
            <a:avLst>
              <a:gd name="adj1" fmla="val 30474"/>
              <a:gd name="adj2" fmla="val 149081"/>
            </a:avLst>
          </a:prstGeom>
          <a:solidFill>
            <a:schemeClr val="accent6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8" name="27 Llamada de nube"/>
          <p:cNvSpPr/>
          <p:nvPr/>
        </p:nvSpPr>
        <p:spPr>
          <a:xfrm>
            <a:off x="2411760" y="332656"/>
            <a:ext cx="432048" cy="288032"/>
          </a:xfrm>
          <a:prstGeom prst="cloudCallout">
            <a:avLst>
              <a:gd name="adj1" fmla="val -56107"/>
              <a:gd name="adj2" fmla="val 149081"/>
            </a:avLst>
          </a:prstGeom>
          <a:solidFill>
            <a:schemeClr val="accent6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9" name="28 Llamada de nube"/>
          <p:cNvSpPr/>
          <p:nvPr/>
        </p:nvSpPr>
        <p:spPr>
          <a:xfrm>
            <a:off x="1403648" y="260648"/>
            <a:ext cx="432048" cy="288032"/>
          </a:xfrm>
          <a:prstGeom prst="cloudCallout">
            <a:avLst>
              <a:gd name="adj1" fmla="val -56107"/>
              <a:gd name="adj2" fmla="val 149081"/>
            </a:avLst>
          </a:prstGeom>
          <a:solidFill>
            <a:schemeClr val="accent6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0" name="29 Llamada de nube"/>
          <p:cNvSpPr/>
          <p:nvPr/>
        </p:nvSpPr>
        <p:spPr>
          <a:xfrm>
            <a:off x="2339752" y="980728"/>
            <a:ext cx="432048" cy="288032"/>
          </a:xfrm>
          <a:prstGeom prst="cloudCallout">
            <a:avLst>
              <a:gd name="adj1" fmla="val -56107"/>
              <a:gd name="adj2" fmla="val 149081"/>
            </a:avLst>
          </a:prstGeom>
          <a:solidFill>
            <a:schemeClr val="accent6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30 Llamada de nube"/>
          <p:cNvSpPr/>
          <p:nvPr/>
        </p:nvSpPr>
        <p:spPr>
          <a:xfrm>
            <a:off x="1547664" y="1268760"/>
            <a:ext cx="432048" cy="288032"/>
          </a:xfrm>
          <a:prstGeom prst="cloudCallout">
            <a:avLst>
              <a:gd name="adj1" fmla="val -56107"/>
              <a:gd name="adj2" fmla="val 149081"/>
            </a:avLst>
          </a:prstGeom>
          <a:solidFill>
            <a:schemeClr val="accent6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" name="31 Llamada de nube"/>
          <p:cNvSpPr/>
          <p:nvPr/>
        </p:nvSpPr>
        <p:spPr>
          <a:xfrm>
            <a:off x="2987824" y="1988840"/>
            <a:ext cx="432048" cy="288032"/>
          </a:xfrm>
          <a:prstGeom prst="cloudCallout">
            <a:avLst>
              <a:gd name="adj1" fmla="val -56107"/>
              <a:gd name="adj2" fmla="val 149081"/>
            </a:avLst>
          </a:prstGeom>
          <a:solidFill>
            <a:schemeClr val="accent6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3" name="32 Llamada de nube"/>
          <p:cNvSpPr/>
          <p:nvPr/>
        </p:nvSpPr>
        <p:spPr>
          <a:xfrm>
            <a:off x="1979712" y="2204864"/>
            <a:ext cx="432048" cy="288032"/>
          </a:xfrm>
          <a:prstGeom prst="cloudCallout">
            <a:avLst>
              <a:gd name="adj1" fmla="val -56107"/>
              <a:gd name="adj2" fmla="val 149081"/>
            </a:avLst>
          </a:prstGeom>
          <a:solidFill>
            <a:schemeClr val="accent6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4" name="33 Llamada de nube"/>
          <p:cNvSpPr/>
          <p:nvPr/>
        </p:nvSpPr>
        <p:spPr>
          <a:xfrm>
            <a:off x="1331640" y="2276872"/>
            <a:ext cx="432048" cy="288032"/>
          </a:xfrm>
          <a:prstGeom prst="cloudCallout">
            <a:avLst>
              <a:gd name="adj1" fmla="val -56107"/>
              <a:gd name="adj2" fmla="val 149081"/>
            </a:avLst>
          </a:prstGeom>
          <a:solidFill>
            <a:schemeClr val="accent6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5" name="34 Llamada de nube"/>
          <p:cNvSpPr/>
          <p:nvPr/>
        </p:nvSpPr>
        <p:spPr>
          <a:xfrm>
            <a:off x="3131840" y="2708920"/>
            <a:ext cx="432048" cy="288032"/>
          </a:xfrm>
          <a:prstGeom prst="cloudCallout">
            <a:avLst>
              <a:gd name="adj1" fmla="val -56107"/>
              <a:gd name="adj2" fmla="val 149081"/>
            </a:avLst>
          </a:prstGeom>
          <a:solidFill>
            <a:schemeClr val="accent6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6" name="35 Llamada de nube"/>
          <p:cNvSpPr/>
          <p:nvPr/>
        </p:nvSpPr>
        <p:spPr>
          <a:xfrm>
            <a:off x="2051720" y="2924944"/>
            <a:ext cx="432048" cy="288032"/>
          </a:xfrm>
          <a:prstGeom prst="cloudCallout">
            <a:avLst>
              <a:gd name="adj1" fmla="val -56107"/>
              <a:gd name="adj2" fmla="val 149081"/>
            </a:avLst>
          </a:prstGeom>
          <a:solidFill>
            <a:schemeClr val="accent6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7" name="36 Llamada de nube"/>
          <p:cNvSpPr/>
          <p:nvPr/>
        </p:nvSpPr>
        <p:spPr>
          <a:xfrm>
            <a:off x="971600" y="2996952"/>
            <a:ext cx="432048" cy="288032"/>
          </a:xfrm>
          <a:prstGeom prst="cloudCallout">
            <a:avLst>
              <a:gd name="adj1" fmla="val -56107"/>
              <a:gd name="adj2" fmla="val 149081"/>
            </a:avLst>
          </a:prstGeom>
          <a:solidFill>
            <a:schemeClr val="accent6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8" name="37 Llamada de nube"/>
          <p:cNvSpPr/>
          <p:nvPr/>
        </p:nvSpPr>
        <p:spPr>
          <a:xfrm>
            <a:off x="3203848" y="3501008"/>
            <a:ext cx="432048" cy="288032"/>
          </a:xfrm>
          <a:prstGeom prst="cloudCallout">
            <a:avLst>
              <a:gd name="adj1" fmla="val -56107"/>
              <a:gd name="adj2" fmla="val 149081"/>
            </a:avLst>
          </a:prstGeom>
          <a:solidFill>
            <a:schemeClr val="accent6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9" name="38 Llamada de nube"/>
          <p:cNvSpPr/>
          <p:nvPr/>
        </p:nvSpPr>
        <p:spPr>
          <a:xfrm>
            <a:off x="2123728" y="3645024"/>
            <a:ext cx="432048" cy="288032"/>
          </a:xfrm>
          <a:prstGeom prst="cloudCallout">
            <a:avLst>
              <a:gd name="adj1" fmla="val -56107"/>
              <a:gd name="adj2" fmla="val 149081"/>
            </a:avLst>
          </a:prstGeom>
          <a:solidFill>
            <a:schemeClr val="accent6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0" name="39 Llamada de nube"/>
          <p:cNvSpPr/>
          <p:nvPr/>
        </p:nvSpPr>
        <p:spPr>
          <a:xfrm>
            <a:off x="1259632" y="3501008"/>
            <a:ext cx="432048" cy="288032"/>
          </a:xfrm>
          <a:prstGeom prst="cloudCallout">
            <a:avLst>
              <a:gd name="adj1" fmla="val -56107"/>
              <a:gd name="adj2" fmla="val 149081"/>
            </a:avLst>
          </a:prstGeom>
          <a:solidFill>
            <a:schemeClr val="accent6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1" name="40 Llamada de nube"/>
          <p:cNvSpPr/>
          <p:nvPr/>
        </p:nvSpPr>
        <p:spPr>
          <a:xfrm>
            <a:off x="3059832" y="4149080"/>
            <a:ext cx="432048" cy="288032"/>
          </a:xfrm>
          <a:prstGeom prst="cloudCallout">
            <a:avLst>
              <a:gd name="adj1" fmla="val -56107"/>
              <a:gd name="adj2" fmla="val 149081"/>
            </a:avLst>
          </a:prstGeom>
          <a:solidFill>
            <a:schemeClr val="accent6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2" name="41 Llamada de nube"/>
          <p:cNvSpPr/>
          <p:nvPr/>
        </p:nvSpPr>
        <p:spPr>
          <a:xfrm>
            <a:off x="7100664" y="341040"/>
            <a:ext cx="432048" cy="288032"/>
          </a:xfrm>
          <a:prstGeom prst="cloudCallout">
            <a:avLst>
              <a:gd name="adj1" fmla="val -56107"/>
              <a:gd name="adj2" fmla="val 149081"/>
            </a:avLst>
          </a:prstGeom>
          <a:solidFill>
            <a:schemeClr val="accent6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3" name="42 Llamada de nube"/>
          <p:cNvSpPr/>
          <p:nvPr/>
        </p:nvSpPr>
        <p:spPr>
          <a:xfrm>
            <a:off x="2051720" y="4005064"/>
            <a:ext cx="432048" cy="288032"/>
          </a:xfrm>
          <a:prstGeom prst="cloudCallout">
            <a:avLst>
              <a:gd name="adj1" fmla="val -56107"/>
              <a:gd name="adj2" fmla="val 149081"/>
            </a:avLst>
          </a:prstGeom>
          <a:solidFill>
            <a:schemeClr val="accent6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4" name="43 Llamada de nube"/>
          <p:cNvSpPr/>
          <p:nvPr/>
        </p:nvSpPr>
        <p:spPr>
          <a:xfrm>
            <a:off x="1187624" y="4221088"/>
            <a:ext cx="432048" cy="288032"/>
          </a:xfrm>
          <a:prstGeom prst="cloudCallout">
            <a:avLst>
              <a:gd name="adj1" fmla="val -56107"/>
              <a:gd name="adj2" fmla="val 149081"/>
            </a:avLst>
          </a:prstGeom>
          <a:solidFill>
            <a:schemeClr val="accent6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5" name="44 Llamada de nube"/>
          <p:cNvSpPr/>
          <p:nvPr/>
        </p:nvSpPr>
        <p:spPr>
          <a:xfrm>
            <a:off x="5220072" y="1196752"/>
            <a:ext cx="720080" cy="864096"/>
          </a:xfrm>
          <a:prstGeom prst="cloudCallout">
            <a:avLst>
              <a:gd name="adj1" fmla="val -83043"/>
              <a:gd name="adj2" fmla="val 43259"/>
            </a:avLst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6" name="45 Llamada de nube"/>
          <p:cNvSpPr/>
          <p:nvPr/>
        </p:nvSpPr>
        <p:spPr>
          <a:xfrm>
            <a:off x="5220072" y="2492896"/>
            <a:ext cx="792088" cy="648072"/>
          </a:xfrm>
          <a:prstGeom prst="cloudCallout">
            <a:avLst>
              <a:gd name="adj1" fmla="val -113828"/>
              <a:gd name="adj2" fmla="val 43259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6" name="5 Llamada de nube"/>
          <p:cNvSpPr/>
          <p:nvPr/>
        </p:nvSpPr>
        <p:spPr>
          <a:xfrm>
            <a:off x="1259632" y="188640"/>
            <a:ext cx="6840760" cy="475252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800" dirty="0" smtClean="0">
                <a:latin typeface="Arial Black" pitchFamily="34" charset="0"/>
              </a:rPr>
              <a:t>Cuidar</a:t>
            </a:r>
          </a:p>
          <a:p>
            <a:pPr algn="ctr"/>
            <a:r>
              <a:rPr lang="es-MX" sz="4800" dirty="0" smtClean="0">
                <a:latin typeface="Arial Black" pitchFamily="34" charset="0"/>
              </a:rPr>
              <a:t>con Humildad y Sinceridad</a:t>
            </a:r>
            <a:endParaRPr lang="es-MX" sz="48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48072" y="404664"/>
            <a:ext cx="8964488" cy="432048"/>
          </a:xfrm>
        </p:spPr>
        <p:txBody>
          <a:bodyPr>
            <a:normAutofit fontScale="92500" lnSpcReduction="20000"/>
          </a:bodyPr>
          <a:lstStyle/>
          <a:p>
            <a:r>
              <a:rPr lang="es-MX" b="1" dirty="0" smtClean="0"/>
              <a:t>Unidad 10, Lección 2. TAREA #2</a:t>
            </a:r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251520" y="1772816"/>
            <a:ext cx="3528392" cy="453650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>
                <a:solidFill>
                  <a:srgbClr val="FF0000"/>
                </a:solidFill>
              </a:rPr>
              <a:t>Unidades 10, 11 y 12</a:t>
            </a:r>
          </a:p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/>
              <a:t>Leer uno de estos dos libros: </a:t>
            </a:r>
          </a:p>
          <a:p>
            <a:pPr marL="457200" lvl="0" indent="-457200">
              <a:spcBef>
                <a:spcPts val="700"/>
              </a:spcBef>
              <a:buSzPct val="60000"/>
              <a:buAutoNum type="alphaLcPeriod"/>
              <a:defRPr/>
            </a:pPr>
            <a:r>
              <a:rPr lang="es-MX" sz="2400" b="1" i="1" dirty="0" smtClean="0"/>
              <a:t>Edificando Damas Cristianas</a:t>
            </a:r>
            <a:r>
              <a:rPr lang="es-MX" sz="2400" b="1" dirty="0" smtClean="0"/>
              <a:t>; Frederick T. Allen (1998). 145 páginas.</a:t>
            </a:r>
          </a:p>
          <a:p>
            <a:pPr marL="457200" lvl="0" indent="-457200">
              <a:spcBef>
                <a:spcPts val="700"/>
              </a:spcBef>
              <a:buSzPct val="60000"/>
              <a:buAutoNum type="alphaLcPeriod"/>
              <a:defRPr/>
            </a:pPr>
            <a:r>
              <a:rPr lang="es-MX" sz="2400" b="1" i="1" dirty="0" smtClean="0"/>
              <a:t>Mujeres, Un Perfil Bíblico</a:t>
            </a:r>
            <a:r>
              <a:rPr lang="es-MX" sz="2400" b="1" dirty="0" smtClean="0"/>
              <a:t>; </a:t>
            </a:r>
            <a:r>
              <a:rPr lang="es-MX" sz="2400" b="1" dirty="0" err="1" smtClean="0"/>
              <a:t>Harvestime</a:t>
            </a:r>
            <a:r>
              <a:rPr lang="es-MX" sz="2400" b="1" dirty="0" smtClean="0"/>
              <a:t> International </a:t>
            </a:r>
            <a:r>
              <a:rPr lang="es-MX" sz="2400" b="1" dirty="0" err="1" smtClean="0"/>
              <a:t>Institute</a:t>
            </a:r>
            <a:r>
              <a:rPr lang="es-MX" sz="2400" b="1" dirty="0" smtClean="0"/>
              <a:t>. 146 páginas.</a:t>
            </a:r>
          </a:p>
          <a:p>
            <a:pPr marL="457200" lvl="0" indent="-457200">
              <a:spcBef>
                <a:spcPts val="700"/>
              </a:spcBef>
              <a:buSzPct val="60000"/>
              <a:buAutoNum type="alphaLcPeriod"/>
              <a:defRPr/>
            </a:pPr>
            <a:endParaRPr lang="es-MX" sz="2400" b="1" dirty="0" smtClean="0"/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lang="es-MX" sz="2400" b="1" dirty="0" smtClean="0">
              <a:solidFill>
                <a:schemeClr val="accent1"/>
              </a:solidFill>
            </a:endParaRPr>
          </a:p>
        </p:txBody>
      </p:sp>
      <p:pic>
        <p:nvPicPr>
          <p:cNvPr id="375810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904" y="1916831"/>
            <a:ext cx="5118745" cy="450021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5259</TotalTime>
  <Words>211</Words>
  <Application>Microsoft Office PowerPoint</Application>
  <PresentationFormat>Presentación en pantalla (4:3)</PresentationFormat>
  <Paragraphs>50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Intermedio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Gabriela Tijerina</cp:lastModifiedBy>
  <cp:revision>460</cp:revision>
  <dcterms:created xsi:type="dcterms:W3CDTF">2017-08-22T02:13:51Z</dcterms:created>
  <dcterms:modified xsi:type="dcterms:W3CDTF">2017-11-27T19:31:17Z</dcterms:modified>
</cp:coreProperties>
</file>