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3" r:id="rId5"/>
    <p:sldId id="264" r:id="rId6"/>
    <p:sldId id="265" r:id="rId7"/>
    <p:sldId id="269" r:id="rId8"/>
    <p:sldId id="270" r:id="rId9"/>
    <p:sldId id="271" r:id="rId10"/>
    <p:sldId id="272" r:id="rId11"/>
    <p:sldId id="273" r:id="rId12"/>
    <p:sldId id="274" r:id="rId13"/>
    <p:sldId id="275" r:id="rId14"/>
    <p:sldId id="277" r:id="rId15"/>
    <p:sldId id="278" r:id="rId16"/>
    <p:sldId id="279" r:id="rId17"/>
    <p:sldId id="280" r:id="rId18"/>
    <p:sldId id="282" r:id="rId19"/>
    <p:sldId id="283" r:id="rId20"/>
    <p:sldId id="284" r:id="rId21"/>
    <p:sldId id="285" r:id="rId22"/>
    <p:sldId id="286" r:id="rId23"/>
    <p:sldId id="287" r:id="rId24"/>
    <p:sldId id="289" r:id="rId25"/>
    <p:sldId id="290" r:id="rId26"/>
  </p:sldIdLst>
  <p:sldSz cx="9144000" cy="6858000" type="screen4x3"/>
  <p:notesSz cx="6858000" cy="9144000"/>
  <p:defaultTextStyle>
    <a:defPPr>
      <a:defRPr lang="u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514" autoAdjust="0"/>
  </p:normalViewPr>
  <p:slideViewPr>
    <p:cSldViewPr>
      <p:cViewPr varScale="1">
        <p:scale>
          <a:sx n="107" d="100"/>
          <a:sy n="107" d="100"/>
        </p:scale>
        <p:origin x="1734"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a:t>Образец заголовка</a:t>
            </a:r>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8F23A4D7-3801-47F8-BDA9-75FBD5C5F2EF}" type="datetimeFigureOut">
              <a:rPr lang="ru-RU" smtClean="0"/>
              <a:t>30.12.2022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804A519-E9FF-4972-9CC8-317F8890510D}" type="slidenum">
              <a:rPr lang="ru-RU" smtClean="0"/>
              <a:t>‹#›</a:t>
            </a:fld>
            <a:endParaRPr lang="ru-RU"/>
          </a:p>
        </p:txBody>
      </p:sp>
    </p:spTree>
    <p:extLst>
      <p:ext uri="{BB962C8B-B14F-4D97-AF65-F5344CB8AC3E}">
        <p14:creationId xmlns:p14="http://schemas.microsoft.com/office/powerpoint/2010/main" val="42937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8F23A4D7-3801-47F8-BDA9-75FBD5C5F2EF}" type="datetimeFigureOut">
              <a:rPr lang="ru-RU" smtClean="0"/>
              <a:t>30.12.2022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804A519-E9FF-4972-9CC8-317F8890510D}" type="slidenum">
              <a:rPr lang="ru-RU" smtClean="0"/>
              <a:t>‹#›</a:t>
            </a:fld>
            <a:endParaRPr lang="ru-RU"/>
          </a:p>
        </p:txBody>
      </p:sp>
    </p:spTree>
    <p:extLst>
      <p:ext uri="{BB962C8B-B14F-4D97-AF65-F5344CB8AC3E}">
        <p14:creationId xmlns:p14="http://schemas.microsoft.com/office/powerpoint/2010/main" val="7218972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8F23A4D7-3801-47F8-BDA9-75FBD5C5F2EF}" type="datetimeFigureOut">
              <a:rPr lang="ru-RU" smtClean="0"/>
              <a:t>30.12.2022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804A519-E9FF-4972-9CC8-317F8890510D}" type="slidenum">
              <a:rPr lang="ru-RU" smtClean="0"/>
              <a:t>‹#›</a:t>
            </a:fld>
            <a:endParaRPr lang="ru-RU"/>
          </a:p>
        </p:txBody>
      </p:sp>
    </p:spTree>
    <p:extLst>
      <p:ext uri="{BB962C8B-B14F-4D97-AF65-F5344CB8AC3E}">
        <p14:creationId xmlns:p14="http://schemas.microsoft.com/office/powerpoint/2010/main" val="7215795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8F23A4D7-3801-47F8-BDA9-75FBD5C5F2EF}" type="datetimeFigureOut">
              <a:rPr lang="ru-RU" smtClean="0"/>
              <a:t>30.12.2022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804A519-E9FF-4972-9CC8-317F8890510D}" type="slidenum">
              <a:rPr lang="ru-RU" smtClean="0"/>
              <a:t>‹#›</a:t>
            </a:fld>
            <a:endParaRPr lang="ru-RU"/>
          </a:p>
        </p:txBody>
      </p:sp>
    </p:spTree>
    <p:extLst>
      <p:ext uri="{BB962C8B-B14F-4D97-AF65-F5344CB8AC3E}">
        <p14:creationId xmlns:p14="http://schemas.microsoft.com/office/powerpoint/2010/main" val="10831182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8F23A4D7-3801-47F8-BDA9-75FBD5C5F2EF}" type="datetimeFigureOut">
              <a:rPr lang="ru-RU" smtClean="0"/>
              <a:t>30.12.2022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804A519-E9FF-4972-9CC8-317F8890510D}" type="slidenum">
              <a:rPr lang="ru-RU" smtClean="0"/>
              <a:t>‹#›</a:t>
            </a:fld>
            <a:endParaRPr lang="ru-RU"/>
          </a:p>
        </p:txBody>
      </p:sp>
    </p:spTree>
    <p:extLst>
      <p:ext uri="{BB962C8B-B14F-4D97-AF65-F5344CB8AC3E}">
        <p14:creationId xmlns:p14="http://schemas.microsoft.com/office/powerpoint/2010/main" val="18485398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8F23A4D7-3801-47F8-BDA9-75FBD5C5F2EF}" type="datetimeFigureOut">
              <a:rPr lang="ru-RU" smtClean="0"/>
              <a:t>30.12.2022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804A519-E9FF-4972-9CC8-317F8890510D}" type="slidenum">
              <a:rPr lang="ru-RU" smtClean="0"/>
              <a:t>‹#›</a:t>
            </a:fld>
            <a:endParaRPr lang="ru-RU"/>
          </a:p>
        </p:txBody>
      </p:sp>
    </p:spTree>
    <p:extLst>
      <p:ext uri="{BB962C8B-B14F-4D97-AF65-F5344CB8AC3E}">
        <p14:creationId xmlns:p14="http://schemas.microsoft.com/office/powerpoint/2010/main" val="42645975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8F23A4D7-3801-47F8-BDA9-75FBD5C5F2EF}" type="datetimeFigureOut">
              <a:rPr lang="ru-RU" smtClean="0"/>
              <a:t>30.12.2022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A804A519-E9FF-4972-9CC8-317F8890510D}" type="slidenum">
              <a:rPr lang="ru-RU" smtClean="0"/>
              <a:t>‹#›</a:t>
            </a:fld>
            <a:endParaRPr lang="ru-RU"/>
          </a:p>
        </p:txBody>
      </p:sp>
    </p:spTree>
    <p:extLst>
      <p:ext uri="{BB962C8B-B14F-4D97-AF65-F5344CB8AC3E}">
        <p14:creationId xmlns:p14="http://schemas.microsoft.com/office/powerpoint/2010/main" val="27646938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8F23A4D7-3801-47F8-BDA9-75FBD5C5F2EF}" type="datetimeFigureOut">
              <a:rPr lang="ru-RU" smtClean="0"/>
              <a:t>30.12.2022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A804A519-E9FF-4972-9CC8-317F8890510D}" type="slidenum">
              <a:rPr lang="ru-RU" smtClean="0"/>
              <a:t>‹#›</a:t>
            </a:fld>
            <a:endParaRPr lang="ru-RU"/>
          </a:p>
        </p:txBody>
      </p:sp>
    </p:spTree>
    <p:extLst>
      <p:ext uri="{BB962C8B-B14F-4D97-AF65-F5344CB8AC3E}">
        <p14:creationId xmlns:p14="http://schemas.microsoft.com/office/powerpoint/2010/main" val="39891366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8F23A4D7-3801-47F8-BDA9-75FBD5C5F2EF}" type="datetimeFigureOut">
              <a:rPr lang="ru-RU" smtClean="0"/>
              <a:t>30.12.2022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A804A519-E9FF-4972-9CC8-317F8890510D}" type="slidenum">
              <a:rPr lang="ru-RU" smtClean="0"/>
              <a:t>‹#›</a:t>
            </a:fld>
            <a:endParaRPr lang="ru-RU"/>
          </a:p>
        </p:txBody>
      </p:sp>
    </p:spTree>
    <p:extLst>
      <p:ext uri="{BB962C8B-B14F-4D97-AF65-F5344CB8AC3E}">
        <p14:creationId xmlns:p14="http://schemas.microsoft.com/office/powerpoint/2010/main" val="26235257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8F23A4D7-3801-47F8-BDA9-75FBD5C5F2EF}" type="datetimeFigureOut">
              <a:rPr lang="ru-RU" smtClean="0"/>
              <a:t>30.12.2022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804A519-E9FF-4972-9CC8-317F8890510D}" type="slidenum">
              <a:rPr lang="ru-RU" smtClean="0"/>
              <a:t>‹#›</a:t>
            </a:fld>
            <a:endParaRPr lang="ru-RU"/>
          </a:p>
        </p:txBody>
      </p:sp>
    </p:spTree>
    <p:extLst>
      <p:ext uri="{BB962C8B-B14F-4D97-AF65-F5344CB8AC3E}">
        <p14:creationId xmlns:p14="http://schemas.microsoft.com/office/powerpoint/2010/main" val="18979910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8F23A4D7-3801-47F8-BDA9-75FBD5C5F2EF}" type="datetimeFigureOut">
              <a:rPr lang="ru-RU" smtClean="0"/>
              <a:t>30.12.2022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804A519-E9FF-4972-9CC8-317F8890510D}" type="slidenum">
              <a:rPr lang="ru-RU" smtClean="0"/>
              <a:t>‹#›</a:t>
            </a:fld>
            <a:endParaRPr lang="ru-RU"/>
          </a:p>
        </p:txBody>
      </p:sp>
    </p:spTree>
    <p:extLst>
      <p:ext uri="{BB962C8B-B14F-4D97-AF65-F5344CB8AC3E}">
        <p14:creationId xmlns:p14="http://schemas.microsoft.com/office/powerpoint/2010/main" val="8739983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uk"/>
              <a:t>Зразок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uk"/>
              <a:t>Зразок тексту</a:t>
            </a:r>
          </a:p>
          <a:p>
            <a:pPr lvl="1"/>
            <a:r>
              <a:rPr lang="uk"/>
              <a:t>Другий рівень</a:t>
            </a:r>
          </a:p>
          <a:p>
            <a:pPr lvl="2"/>
            <a:r>
              <a:rPr lang="uk"/>
              <a:t>Третій рівень</a:t>
            </a:r>
          </a:p>
          <a:p>
            <a:pPr lvl="3"/>
            <a:r>
              <a:rPr lang="uk"/>
              <a:t>Четвертий рівень</a:t>
            </a:r>
          </a:p>
          <a:p>
            <a:pPr lvl="4"/>
            <a:r>
              <a:rPr lang="uk"/>
              <a:t>П'ятий рівень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23A4D7-3801-47F8-BDA9-75FBD5C5F2EF}" type="datetimeFigureOut">
              <a:rPr lang="ru-RU" smtClean="0"/>
              <a:t>30.12.2022</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04A519-E9FF-4972-9CC8-317F8890510D}" type="slidenum">
              <a:rPr lang="ru-RU" smtClean="0"/>
              <a:t>‹#›</a:t>
            </a:fld>
            <a:endParaRPr lang="ru-RU"/>
          </a:p>
        </p:txBody>
      </p:sp>
    </p:spTree>
    <p:extLst>
      <p:ext uri="{BB962C8B-B14F-4D97-AF65-F5344CB8AC3E}">
        <p14:creationId xmlns:p14="http://schemas.microsoft.com/office/powerpoint/2010/main" val="18682676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11560" y="260648"/>
            <a:ext cx="7772400" cy="1470025"/>
          </a:xfrm>
        </p:spPr>
        <p:txBody>
          <a:bodyPr/>
          <a:lstStyle/>
          <a:p>
            <a:r>
              <a:rPr lang="uk" b="1" dirty="0"/>
              <a:t>Запобіжні заходи проти воскресіння</a:t>
            </a:r>
            <a:endParaRPr lang="ru-RU" dirty="0"/>
          </a:p>
        </p:txBody>
      </p:sp>
      <p:sp>
        <p:nvSpPr>
          <p:cNvPr id="3" name="Подзаголовок 2"/>
          <p:cNvSpPr>
            <a:spLocks noGrp="1"/>
          </p:cNvSpPr>
          <p:nvPr>
            <p:ph type="subTitle" idx="1"/>
          </p:nvPr>
        </p:nvSpPr>
        <p:spPr>
          <a:xfrm>
            <a:off x="118247" y="2060848"/>
            <a:ext cx="8712968" cy="4643275"/>
          </a:xfrm>
        </p:spPr>
        <p:txBody>
          <a:bodyPr>
            <a:normAutofit fontScale="62500" lnSpcReduction="20000"/>
          </a:bodyPr>
          <a:lstStyle/>
          <a:p>
            <a:pPr marL="914400" indent="-914400" algn="l">
              <a:buAutoNum type="arabicPeriod"/>
            </a:pPr>
            <a:r>
              <a:rPr lang="uk" sz="4500" b="1" dirty="0">
                <a:solidFill>
                  <a:schemeClr val="tx1"/>
                </a:solidFill>
              </a:rPr>
              <a:t>Суд</a:t>
            </a:r>
          </a:p>
          <a:p>
            <a:pPr marL="914400" indent="-914400" algn="l">
              <a:buAutoNum type="arabicPeriod"/>
            </a:pPr>
            <a:endParaRPr lang="ru-RU" sz="4500" dirty="0">
              <a:solidFill>
                <a:schemeClr val="tx1"/>
              </a:solidFill>
            </a:endParaRPr>
          </a:p>
          <a:p>
            <a:pPr marL="685800" indent="-685800" algn="l">
              <a:buFont typeface="Arial" panose="020B0604020202020204" pitchFamily="34" charset="0"/>
              <a:buChar char="•"/>
            </a:pPr>
            <a:r>
              <a:rPr lang="uk" sz="4000" dirty="0">
                <a:solidFill>
                  <a:schemeClr val="tx1"/>
                </a:solidFill>
              </a:rPr>
              <a:t>Археологічні підтвердження існування Пілату</a:t>
            </a:r>
          </a:p>
          <a:p>
            <a:pPr lvl="0" algn="l"/>
            <a:endParaRPr lang="ru-RU" sz="4500" dirty="0">
              <a:solidFill>
                <a:schemeClr val="tx1"/>
              </a:solidFill>
            </a:endParaRPr>
          </a:p>
          <a:p>
            <a:pPr marL="685800" lvl="0" indent="-685800" algn="l">
              <a:buFont typeface="Arial" panose="020B0604020202020204" pitchFamily="34" charset="0"/>
              <a:buChar char="•"/>
            </a:pPr>
            <a:endParaRPr lang="ru-RU" sz="4500" dirty="0">
              <a:solidFill>
                <a:schemeClr val="tx1"/>
              </a:solidFill>
            </a:endParaRPr>
          </a:p>
          <a:p>
            <a:pPr marL="685800" lvl="0" indent="-685800" algn="l">
              <a:buFont typeface="Arial" panose="020B0604020202020204" pitchFamily="34" charset="0"/>
              <a:buChar char="•"/>
            </a:pPr>
            <a:endParaRPr lang="ru-RU" sz="4500" dirty="0">
              <a:solidFill>
                <a:schemeClr val="tx1"/>
              </a:solidFill>
            </a:endParaRPr>
          </a:p>
          <a:p>
            <a:pPr marL="685800" lvl="0" indent="-685800" algn="l">
              <a:buFont typeface="Arial" panose="020B0604020202020204" pitchFamily="34" charset="0"/>
              <a:buChar char="•"/>
            </a:pPr>
            <a:endParaRPr lang="ru-RU" sz="4500" dirty="0">
              <a:solidFill>
                <a:schemeClr val="tx1"/>
              </a:solidFill>
            </a:endParaRPr>
          </a:p>
          <a:p>
            <a:pPr marL="685800" lvl="0" indent="-685800" algn="l">
              <a:buFont typeface="Arial" panose="020B0604020202020204" pitchFamily="34" charset="0"/>
              <a:buChar char="•"/>
            </a:pPr>
            <a:endParaRPr lang="ru-RU" sz="4500" dirty="0">
              <a:solidFill>
                <a:schemeClr val="tx1"/>
              </a:solidFill>
            </a:endParaRPr>
          </a:p>
          <a:p>
            <a:pPr marL="685800" lvl="0" indent="-685800" algn="l">
              <a:buFont typeface="Arial" panose="020B0604020202020204" pitchFamily="34" charset="0"/>
              <a:buChar char="•"/>
            </a:pPr>
            <a:endParaRPr lang="ru-RU" sz="4500" dirty="0">
              <a:solidFill>
                <a:schemeClr val="tx1"/>
              </a:solidFill>
            </a:endParaRPr>
          </a:p>
          <a:p>
            <a:pPr algn="l"/>
            <a:r>
              <a:rPr lang="uk" sz="4500" dirty="0">
                <a:solidFill>
                  <a:schemeClr val="tx1"/>
                </a:solidFill>
              </a:rPr>
              <a:t> </a:t>
            </a:r>
          </a:p>
          <a:p>
            <a:endParaRPr lang="ru-RU" dirty="0"/>
          </a:p>
        </p:txBody>
      </p:sp>
      <p:sp>
        <p:nvSpPr>
          <p:cNvPr id="5" name="TextBox 4"/>
          <p:cNvSpPr txBox="1"/>
          <p:nvPr/>
        </p:nvSpPr>
        <p:spPr>
          <a:xfrm>
            <a:off x="865409" y="3315526"/>
            <a:ext cx="8134285" cy="3139321"/>
          </a:xfrm>
          <a:prstGeom prst="rect">
            <a:avLst/>
          </a:prstGeom>
          <a:noFill/>
        </p:spPr>
        <p:txBody>
          <a:bodyPr wrap="square" rtlCol="0">
            <a:spAutoFit/>
          </a:bodyPr>
          <a:lstStyle/>
          <a:p>
            <a:r>
              <a:rPr lang="uk-UA" sz="2200" dirty="0"/>
              <a:t>До 1961 року були відомі тільки літературні джерела, які згадують </a:t>
            </a:r>
            <a:r>
              <a:rPr lang="uk-UA" sz="2200" dirty="0" err="1"/>
              <a:t>Пилата</a:t>
            </a:r>
            <a:r>
              <a:rPr lang="uk-UA" sz="2200" dirty="0"/>
              <a:t>. І ось 1961 року два італійських археологи почали розкопки в середземноморському порту </a:t>
            </a:r>
            <a:r>
              <a:rPr lang="uk-UA" sz="2200" dirty="0" err="1"/>
              <a:t>Кесарії</a:t>
            </a:r>
            <a:r>
              <a:rPr lang="uk-UA" sz="2200" dirty="0"/>
              <a:t>, що колись була давньоримською столицею Палестини. І ось серед багатьох археологічних артефактів вони знайшли латинський напис. Це була табличка, приблизно </a:t>
            </a:r>
            <a:r>
              <a:rPr lang="uk" sz="2200" dirty="0">
                <a:solidFill>
                  <a:schemeClr val="tx1"/>
                </a:solidFill>
              </a:rPr>
              <a:t>70 на 100 см. Антоніа Фрова зумів відновити її і, на здивування прочитав: "Понтій Пилат, префект Юдеї, представляв Тіберія кесарійцям". Це була перша історична знахідка, що підтверджувала існування Пілата.</a:t>
            </a:r>
            <a:endParaRPr lang="ru-RU" sz="2200" dirty="0">
              <a:solidFill>
                <a:schemeClr val="tx1"/>
              </a:solidFill>
            </a:endParaRPr>
          </a:p>
        </p:txBody>
      </p:sp>
    </p:spTree>
    <p:extLst>
      <p:ext uri="{BB962C8B-B14F-4D97-AF65-F5344CB8AC3E}">
        <p14:creationId xmlns:p14="http://schemas.microsoft.com/office/powerpoint/2010/main" val="1920831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11560" y="260648"/>
            <a:ext cx="7772400" cy="1470025"/>
          </a:xfrm>
        </p:spPr>
        <p:txBody>
          <a:bodyPr/>
          <a:lstStyle/>
          <a:p>
            <a:r>
              <a:rPr lang="uk" b="1" dirty="0"/>
              <a:t>Запобіжні заходи проти воскресіння</a:t>
            </a:r>
            <a:endParaRPr lang="ru-RU" dirty="0"/>
          </a:p>
        </p:txBody>
      </p:sp>
      <p:sp>
        <p:nvSpPr>
          <p:cNvPr id="3" name="Подзаголовок 2"/>
          <p:cNvSpPr>
            <a:spLocks noGrp="1"/>
          </p:cNvSpPr>
          <p:nvPr>
            <p:ph type="subTitle" idx="1"/>
          </p:nvPr>
        </p:nvSpPr>
        <p:spPr>
          <a:xfrm>
            <a:off x="197514" y="2132856"/>
            <a:ext cx="8748972" cy="4464496"/>
          </a:xfrm>
        </p:spPr>
        <p:txBody>
          <a:bodyPr>
            <a:normAutofit fontScale="40000" lnSpcReduction="20000"/>
          </a:bodyPr>
          <a:lstStyle/>
          <a:p>
            <a:pPr algn="l"/>
            <a:r>
              <a:rPr lang="uk" sz="7000" b="1" dirty="0">
                <a:solidFill>
                  <a:schemeClr val="tx1"/>
                </a:solidFill>
              </a:rPr>
              <a:t>2. Смерть на хресті</a:t>
            </a:r>
            <a:endParaRPr lang="ru-RU" sz="8000" dirty="0">
              <a:solidFill>
                <a:schemeClr val="tx1"/>
              </a:solidFill>
            </a:endParaRPr>
          </a:p>
          <a:p>
            <a:pPr marL="457200" indent="-457200" algn="l">
              <a:buFont typeface="Arial" panose="020B0604020202020204" pitchFamily="34" charset="0"/>
              <a:buChar char="•"/>
            </a:pPr>
            <a:endParaRPr lang="ru-RU" sz="4300" dirty="0"/>
          </a:p>
          <a:p>
            <a:pPr algn="l"/>
            <a:r>
              <a:rPr lang="uk-UA" sz="5500" b="1" dirty="0">
                <a:solidFill>
                  <a:schemeClr val="tx1"/>
                </a:solidFill>
              </a:rPr>
              <a:t>Римський закон </a:t>
            </a:r>
            <a:r>
              <a:rPr lang="uk-UA" sz="5500" dirty="0">
                <a:solidFill>
                  <a:schemeClr val="tx1"/>
                </a:solidFill>
              </a:rPr>
              <a:t>також вимагав того, щоб перед процесією йшов офіційний свідок, який пізніше мав підтвердити смерть засудженого. При виконанні страти були присутні не менше чотирьох вояків. Якщо очікували на заворушення у натовпі, то до рішучих дій могли задіяти цілу роту вояків. Приречений сам повинен був бути нести хреста до місця страти. Римський закон вимагав, щоб у процесії хтось ніс табличку, що інформувала про провину осудженого. На табличці було вказано ім’я злочинця, місце народження, і вирок. </a:t>
            </a:r>
            <a:endParaRPr lang="ru-RU" sz="5500" dirty="0">
              <a:solidFill>
                <a:schemeClr val="tx1"/>
              </a:solidFill>
            </a:endParaRPr>
          </a:p>
          <a:p>
            <a:pPr lvl="0" algn="l"/>
            <a:endParaRPr lang="ru-RU" sz="4500" dirty="0">
              <a:solidFill>
                <a:schemeClr val="tx1"/>
              </a:solidFill>
            </a:endParaRPr>
          </a:p>
          <a:p>
            <a:pPr marL="685800" lvl="0" indent="-685800" algn="l">
              <a:buFont typeface="Arial" panose="020B0604020202020204" pitchFamily="34" charset="0"/>
              <a:buChar char="•"/>
            </a:pPr>
            <a:endParaRPr lang="ru-RU" sz="4500" dirty="0">
              <a:solidFill>
                <a:schemeClr val="tx1"/>
              </a:solidFill>
            </a:endParaRPr>
          </a:p>
          <a:p>
            <a:pPr marL="685800" lvl="0" indent="-685800" algn="l">
              <a:buFont typeface="Arial" panose="020B0604020202020204" pitchFamily="34" charset="0"/>
              <a:buChar char="•"/>
            </a:pPr>
            <a:endParaRPr lang="ru-RU" sz="4500" dirty="0">
              <a:solidFill>
                <a:schemeClr val="tx1"/>
              </a:solidFill>
            </a:endParaRPr>
          </a:p>
          <a:p>
            <a:pPr algn="l"/>
            <a:r>
              <a:rPr lang="uk" sz="4500" dirty="0">
                <a:solidFill>
                  <a:schemeClr val="tx1"/>
                </a:solidFill>
              </a:rPr>
              <a:t> </a:t>
            </a:r>
          </a:p>
          <a:p>
            <a:endParaRPr lang="ru-RU" dirty="0"/>
          </a:p>
        </p:txBody>
      </p:sp>
    </p:spTree>
    <p:extLst>
      <p:ext uri="{BB962C8B-B14F-4D97-AF65-F5344CB8AC3E}">
        <p14:creationId xmlns:p14="http://schemas.microsoft.com/office/powerpoint/2010/main" val="17781732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11560" y="260648"/>
            <a:ext cx="7772400" cy="1470025"/>
          </a:xfrm>
        </p:spPr>
        <p:txBody>
          <a:bodyPr/>
          <a:lstStyle/>
          <a:p>
            <a:r>
              <a:rPr lang="uk" b="1" dirty="0"/>
              <a:t>Запобіжні заходи проти воскресіння</a:t>
            </a:r>
            <a:endParaRPr lang="ru-RU" dirty="0"/>
          </a:p>
        </p:txBody>
      </p:sp>
      <p:sp>
        <p:nvSpPr>
          <p:cNvPr id="3" name="Подзаголовок 2"/>
          <p:cNvSpPr>
            <a:spLocks noGrp="1"/>
          </p:cNvSpPr>
          <p:nvPr>
            <p:ph type="subTitle" idx="1"/>
          </p:nvPr>
        </p:nvSpPr>
        <p:spPr>
          <a:xfrm>
            <a:off x="197514" y="2132856"/>
            <a:ext cx="8748972" cy="4464496"/>
          </a:xfrm>
        </p:spPr>
        <p:txBody>
          <a:bodyPr>
            <a:normAutofit fontScale="32500" lnSpcReduction="20000"/>
          </a:bodyPr>
          <a:lstStyle/>
          <a:p>
            <a:pPr algn="l"/>
            <a:r>
              <a:rPr lang="uk" sz="8600" b="1" dirty="0">
                <a:solidFill>
                  <a:schemeClr val="tx1"/>
                </a:solidFill>
              </a:rPr>
              <a:t>2. Смерть на хресті</a:t>
            </a:r>
          </a:p>
          <a:p>
            <a:pPr algn="l"/>
            <a:endParaRPr lang="ru-RU" sz="3600" dirty="0"/>
          </a:p>
          <a:p>
            <a:pPr algn="l"/>
            <a:r>
              <a:rPr lang="uk-UA" sz="7400" dirty="0">
                <a:solidFill>
                  <a:schemeClr val="tx1"/>
                </a:solidFill>
              </a:rPr>
              <a:t>І на підставі Талмуду, і на підставі римського закону, як юдеї, так і римляни, повинні були виголосити </a:t>
            </a:r>
            <a:r>
              <a:rPr lang="uk-UA" sz="7400" dirty="0" err="1">
                <a:solidFill>
                  <a:schemeClr val="tx1"/>
                </a:solidFill>
              </a:rPr>
              <a:t>присягальне</a:t>
            </a:r>
            <a:r>
              <a:rPr lang="uk-UA" sz="7400" dirty="0">
                <a:solidFill>
                  <a:schemeClr val="tx1"/>
                </a:solidFill>
              </a:rPr>
              <a:t> засвідчення, відповідне правовим нормам при виконанні </a:t>
            </a:r>
            <a:r>
              <a:rPr lang="uk-UA" sz="7400" dirty="0" err="1">
                <a:solidFill>
                  <a:schemeClr val="tx1"/>
                </a:solidFill>
              </a:rPr>
              <a:t>вироку</a:t>
            </a:r>
            <a:r>
              <a:rPr lang="uk-UA" sz="7400" dirty="0">
                <a:solidFill>
                  <a:schemeClr val="tx1"/>
                </a:solidFill>
              </a:rPr>
              <a:t>. Тобто, саме з цієї причини сотник наказав одному вояків проколоти бік Ісуса Христа, щоб переконатися, що Він помер, щоб потім засвідчити під присягою, що він переконаний, що він справді свідок, що злочинець помер.</a:t>
            </a:r>
            <a:endParaRPr lang="ru-RU" sz="7400" dirty="0">
              <a:solidFill>
                <a:schemeClr val="tx1"/>
              </a:solidFill>
            </a:endParaRPr>
          </a:p>
          <a:p>
            <a:pPr marL="685800" lvl="0" indent="-685800" algn="l">
              <a:buFont typeface="Arial" panose="020B0604020202020204" pitchFamily="34" charset="0"/>
              <a:buChar char="•"/>
            </a:pPr>
            <a:endParaRPr lang="ru-RU" sz="4600" dirty="0">
              <a:solidFill>
                <a:schemeClr val="tx1"/>
              </a:solidFill>
            </a:endParaRPr>
          </a:p>
          <a:p>
            <a:pPr marL="685800" lvl="0" indent="-685800" algn="l">
              <a:buFont typeface="Arial" panose="020B0604020202020204" pitchFamily="34" charset="0"/>
              <a:buChar char="•"/>
            </a:pPr>
            <a:endParaRPr lang="ru-RU" sz="4500" dirty="0">
              <a:solidFill>
                <a:schemeClr val="tx1"/>
              </a:solidFill>
            </a:endParaRPr>
          </a:p>
          <a:p>
            <a:pPr marL="685800" lvl="0" indent="-685800" algn="l">
              <a:buFont typeface="Arial" panose="020B0604020202020204" pitchFamily="34" charset="0"/>
              <a:buChar char="•"/>
            </a:pPr>
            <a:endParaRPr lang="ru-RU" sz="4500" dirty="0">
              <a:solidFill>
                <a:schemeClr val="tx1"/>
              </a:solidFill>
            </a:endParaRPr>
          </a:p>
          <a:p>
            <a:pPr algn="l"/>
            <a:r>
              <a:rPr lang="uk" sz="4500" dirty="0">
                <a:solidFill>
                  <a:schemeClr val="tx1"/>
                </a:solidFill>
              </a:rPr>
              <a:t> </a:t>
            </a:r>
          </a:p>
          <a:p>
            <a:endParaRPr lang="ru-RU" dirty="0"/>
          </a:p>
        </p:txBody>
      </p:sp>
    </p:spTree>
    <p:extLst>
      <p:ext uri="{BB962C8B-B14F-4D97-AF65-F5344CB8AC3E}">
        <p14:creationId xmlns:p14="http://schemas.microsoft.com/office/powerpoint/2010/main" val="26121986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11560" y="260648"/>
            <a:ext cx="7772400" cy="1470025"/>
          </a:xfrm>
        </p:spPr>
        <p:txBody>
          <a:bodyPr/>
          <a:lstStyle/>
          <a:p>
            <a:r>
              <a:rPr lang="uk" b="1" dirty="0"/>
              <a:t>Запобіжні заходи проти воскресіння</a:t>
            </a:r>
            <a:endParaRPr lang="ru-RU" dirty="0"/>
          </a:p>
        </p:txBody>
      </p:sp>
      <p:sp>
        <p:nvSpPr>
          <p:cNvPr id="3" name="Подзаголовок 2"/>
          <p:cNvSpPr>
            <a:spLocks noGrp="1"/>
          </p:cNvSpPr>
          <p:nvPr>
            <p:ph type="subTitle" idx="1"/>
          </p:nvPr>
        </p:nvSpPr>
        <p:spPr>
          <a:xfrm>
            <a:off x="197514" y="2132856"/>
            <a:ext cx="8748972" cy="4464496"/>
          </a:xfrm>
        </p:spPr>
        <p:txBody>
          <a:bodyPr>
            <a:normAutofit/>
          </a:bodyPr>
          <a:lstStyle/>
          <a:p>
            <a:pPr algn="l"/>
            <a:r>
              <a:rPr lang="uk" sz="3000" b="1" dirty="0">
                <a:solidFill>
                  <a:schemeClr val="tx1"/>
                </a:solidFill>
              </a:rPr>
              <a:t>2. Смерть на хресті</a:t>
            </a:r>
            <a:endParaRPr lang="ru-RU" sz="2300" dirty="0">
              <a:solidFill>
                <a:schemeClr val="tx1"/>
              </a:solidFill>
            </a:endParaRPr>
          </a:p>
          <a:p>
            <a:pPr marL="457200" indent="-457200" algn="l">
              <a:buFont typeface="Arial" panose="020B0604020202020204" pitchFamily="34" charset="0"/>
              <a:buChar char="•"/>
            </a:pPr>
            <a:endParaRPr lang="ru-RU" sz="100" dirty="0"/>
          </a:p>
          <a:p>
            <a:pPr algn="l"/>
            <a:r>
              <a:rPr lang="uk" sz="2000" dirty="0">
                <a:solidFill>
                  <a:schemeClr val="tx1"/>
                </a:solidFill>
                <a:effectLst>
                  <a:outerShdw blurRad="38100" dist="38100" dir="2700000" algn="tl">
                    <a:srgbClr val="000000">
                      <a:alpha val="43137"/>
                    </a:srgbClr>
                  </a:outerShdw>
                </a:effectLst>
              </a:rPr>
              <a:t>       Зовнішні ознаки, що свідчать про смерть</a:t>
            </a:r>
            <a:endParaRPr lang="ru-RU" sz="4800" dirty="0">
              <a:solidFill>
                <a:schemeClr val="tx1"/>
              </a:solidFill>
              <a:effectLst>
                <a:outerShdw blurRad="38100" dist="38100" dir="2700000" algn="tl">
                  <a:srgbClr val="000000">
                    <a:alpha val="43137"/>
                  </a:srgbClr>
                </a:outerShdw>
              </a:effectLst>
            </a:endParaRPr>
          </a:p>
          <a:p>
            <a:pPr marL="685800" lvl="0" indent="-685800" algn="l">
              <a:buFont typeface="Arial" panose="020B0604020202020204" pitchFamily="34" charset="0"/>
              <a:buChar char="•"/>
            </a:pPr>
            <a:endParaRPr lang="ru-RU" sz="4500" dirty="0">
              <a:solidFill>
                <a:schemeClr val="tx1"/>
              </a:solidFill>
            </a:endParaRPr>
          </a:p>
          <a:p>
            <a:pPr marL="685800" lvl="0" indent="-685800" algn="l">
              <a:buFont typeface="Arial" panose="020B0604020202020204" pitchFamily="34" charset="0"/>
              <a:buChar char="•"/>
            </a:pPr>
            <a:endParaRPr lang="ru-RU" sz="4500" dirty="0">
              <a:solidFill>
                <a:schemeClr val="tx1"/>
              </a:solidFill>
            </a:endParaRPr>
          </a:p>
          <a:p>
            <a:pPr marL="685800" lvl="0" indent="-685800" algn="l">
              <a:buFont typeface="Arial" panose="020B0604020202020204" pitchFamily="34" charset="0"/>
              <a:buChar char="•"/>
            </a:pPr>
            <a:endParaRPr lang="ru-RU" sz="4500" dirty="0">
              <a:solidFill>
                <a:schemeClr val="tx1"/>
              </a:solidFill>
            </a:endParaRPr>
          </a:p>
          <a:p>
            <a:pPr algn="l"/>
            <a:r>
              <a:rPr lang="uk" sz="4500" dirty="0">
                <a:solidFill>
                  <a:schemeClr val="tx1"/>
                </a:solidFill>
              </a:rPr>
              <a:t> </a:t>
            </a:r>
          </a:p>
          <a:p>
            <a:endParaRPr lang="ru-RU" dirty="0"/>
          </a:p>
        </p:txBody>
      </p:sp>
      <p:sp>
        <p:nvSpPr>
          <p:cNvPr id="5" name="TextBox 4"/>
          <p:cNvSpPr txBox="1"/>
          <p:nvPr/>
        </p:nvSpPr>
        <p:spPr>
          <a:xfrm>
            <a:off x="623936" y="3140968"/>
            <a:ext cx="8240332" cy="3139321"/>
          </a:xfrm>
          <a:prstGeom prst="rect">
            <a:avLst/>
          </a:prstGeom>
          <a:noFill/>
        </p:spPr>
        <p:txBody>
          <a:bodyPr wrap="square" rtlCol="0">
            <a:spAutoFit/>
          </a:bodyPr>
          <a:lstStyle/>
          <a:p>
            <a:r>
              <a:rPr lang="uk" dirty="0"/>
              <a:t>Існує безліч зовнішніх ознак, що стосуються смерті та воскресіння, які згодом отримали духовне тлумачення очима віри.</a:t>
            </a:r>
          </a:p>
          <a:p>
            <a:r>
              <a:rPr lang="uk" dirty="0"/>
              <a:t> </a:t>
            </a:r>
          </a:p>
          <a:p>
            <a:r>
              <a:rPr lang="uk" dirty="0"/>
              <a:t>Близько 9 години Ісус був розіп'ятий (Мк. 15:25). З 12 до 15 години на землю спустилась незвична темрява (Мт. 27:45-46). Цю темряву не можна пояснити інакше. Наприклад, як наслідок піщаної бурі, які траплялися на той час. Історик Фаллус, який за своїм походженням був самарянином і працював у 52 р. за Р.Х., також посилається на цю подію. На момент смерті Ісуса, о третій годині по опівдню, сталося чудо, яке описане всіма синоптичними Євангеліями (Мт. 27:51; Мк. 15:38; Лк. 23:45):</a:t>
            </a:r>
          </a:p>
          <a:p>
            <a:endParaRPr lang="ru-RU" dirty="0"/>
          </a:p>
        </p:txBody>
      </p:sp>
    </p:spTree>
    <p:extLst>
      <p:ext uri="{BB962C8B-B14F-4D97-AF65-F5344CB8AC3E}">
        <p14:creationId xmlns:p14="http://schemas.microsoft.com/office/powerpoint/2010/main" val="25849767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11560" y="260648"/>
            <a:ext cx="7772400" cy="1470025"/>
          </a:xfrm>
        </p:spPr>
        <p:txBody>
          <a:bodyPr/>
          <a:lstStyle/>
          <a:p>
            <a:r>
              <a:rPr lang="uk" b="1" dirty="0"/>
              <a:t>Запобіжні заходи проти воскресіння</a:t>
            </a:r>
            <a:endParaRPr lang="ru-RU" dirty="0"/>
          </a:p>
        </p:txBody>
      </p:sp>
      <p:sp>
        <p:nvSpPr>
          <p:cNvPr id="3" name="Подзаголовок 2"/>
          <p:cNvSpPr>
            <a:spLocks noGrp="1"/>
          </p:cNvSpPr>
          <p:nvPr>
            <p:ph type="subTitle" idx="1"/>
          </p:nvPr>
        </p:nvSpPr>
        <p:spPr>
          <a:xfrm>
            <a:off x="197514" y="2132856"/>
            <a:ext cx="8748972" cy="4464496"/>
          </a:xfrm>
        </p:spPr>
        <p:txBody>
          <a:bodyPr>
            <a:normAutofit/>
          </a:bodyPr>
          <a:lstStyle/>
          <a:p>
            <a:pPr algn="l"/>
            <a:r>
              <a:rPr lang="uk" sz="2800" b="1" dirty="0">
                <a:solidFill>
                  <a:schemeClr val="tx1"/>
                </a:solidFill>
              </a:rPr>
              <a:t>2. Смерть на хресті</a:t>
            </a:r>
            <a:endParaRPr lang="ru-RU" sz="2300" dirty="0">
              <a:solidFill>
                <a:schemeClr val="tx1"/>
              </a:solidFill>
            </a:endParaRPr>
          </a:p>
          <a:p>
            <a:pPr marL="457200" indent="-457200" algn="l">
              <a:buFont typeface="Arial" panose="020B0604020202020204" pitchFamily="34" charset="0"/>
              <a:buChar char="•"/>
            </a:pPr>
            <a:endParaRPr lang="ru-RU" sz="100" dirty="0"/>
          </a:p>
          <a:p>
            <a:pPr algn="l"/>
            <a:r>
              <a:rPr lang="uk" sz="2200" dirty="0">
                <a:solidFill>
                  <a:schemeClr val="tx1"/>
                </a:solidFill>
                <a:effectLst>
                  <a:outerShdw blurRad="38100" dist="38100" dir="2700000" algn="tl">
                    <a:srgbClr val="000000">
                      <a:alpha val="43137"/>
                    </a:srgbClr>
                  </a:outerShdw>
                </a:effectLst>
              </a:rPr>
              <a:t>      Зовнішні ознаки, що свідчать про смерть</a:t>
            </a:r>
            <a:endParaRPr lang="ru-RU" sz="5200" dirty="0">
              <a:solidFill>
                <a:schemeClr val="tx1"/>
              </a:solidFill>
              <a:effectLst>
                <a:outerShdw blurRad="38100" dist="38100" dir="2700000" algn="tl">
                  <a:srgbClr val="000000">
                    <a:alpha val="43137"/>
                  </a:srgbClr>
                </a:outerShdw>
              </a:effectLst>
            </a:endParaRPr>
          </a:p>
          <a:p>
            <a:pPr lvl="0" algn="l"/>
            <a:endParaRPr lang="ru-RU" sz="4500" dirty="0">
              <a:solidFill>
                <a:schemeClr val="tx1"/>
              </a:solidFill>
            </a:endParaRPr>
          </a:p>
          <a:p>
            <a:pPr marL="685800" lvl="0" indent="-685800" algn="l">
              <a:buFont typeface="Arial" panose="020B0604020202020204" pitchFamily="34" charset="0"/>
              <a:buChar char="•"/>
            </a:pPr>
            <a:endParaRPr lang="ru-RU" sz="4500" dirty="0">
              <a:solidFill>
                <a:schemeClr val="tx1"/>
              </a:solidFill>
            </a:endParaRPr>
          </a:p>
          <a:p>
            <a:pPr marL="685800" lvl="0" indent="-685800" algn="l">
              <a:buFont typeface="Arial" panose="020B0604020202020204" pitchFamily="34" charset="0"/>
              <a:buChar char="•"/>
            </a:pPr>
            <a:endParaRPr lang="ru-RU" sz="4500" dirty="0">
              <a:solidFill>
                <a:schemeClr val="tx1"/>
              </a:solidFill>
            </a:endParaRPr>
          </a:p>
          <a:p>
            <a:pPr algn="l"/>
            <a:r>
              <a:rPr lang="uk" sz="4500" dirty="0">
                <a:solidFill>
                  <a:schemeClr val="tx1"/>
                </a:solidFill>
              </a:rPr>
              <a:t> </a:t>
            </a:r>
          </a:p>
          <a:p>
            <a:endParaRPr lang="ru-RU" dirty="0"/>
          </a:p>
        </p:txBody>
      </p:sp>
      <p:sp>
        <p:nvSpPr>
          <p:cNvPr id="5" name="TextBox 4"/>
          <p:cNvSpPr txBox="1"/>
          <p:nvPr/>
        </p:nvSpPr>
        <p:spPr>
          <a:xfrm>
            <a:off x="611560" y="3164681"/>
            <a:ext cx="8334926" cy="3447098"/>
          </a:xfrm>
          <a:prstGeom prst="rect">
            <a:avLst/>
          </a:prstGeom>
          <a:noFill/>
        </p:spPr>
        <p:txBody>
          <a:bodyPr wrap="square" rtlCol="0">
            <a:spAutoFit/>
          </a:bodyPr>
          <a:lstStyle/>
          <a:p>
            <a:r>
              <a:rPr lang="uk-UA" sz="2000" dirty="0"/>
              <a:t>«І ось завіса у храмі роздерлась надвоє від верху аж додолу, і земля потряслася, і зачали розпадатися скелі, і повідкривались гроби, і повставало багато тіл спочилих святих, а з гробів повиходивши, по Його </a:t>
            </a:r>
            <a:r>
              <a:rPr lang="uk-UA" sz="2000" dirty="0" err="1"/>
              <a:t>воскресенні</a:t>
            </a:r>
            <a:r>
              <a:rPr lang="uk-UA" sz="2000" dirty="0"/>
              <a:t>, до міста святого ввійшли, і багатьом </a:t>
            </a:r>
            <a:r>
              <a:rPr lang="uk-UA" sz="2000" dirty="0" err="1"/>
              <a:t>із'явились</a:t>
            </a:r>
            <a:r>
              <a:rPr lang="uk-UA" sz="2000" dirty="0"/>
              <a:t>.</a:t>
            </a:r>
            <a:r>
              <a:rPr lang="uk" sz="2000" dirty="0"/>
              <a:t> »</a:t>
            </a:r>
          </a:p>
          <a:p>
            <a:endParaRPr lang="uk" sz="2000" dirty="0"/>
          </a:p>
          <a:p>
            <a:r>
              <a:rPr lang="uk" sz="2000" dirty="0"/>
              <a:t>Приголомшливі явища, які супроводжували момент смерті Ісуса, неможливо заперечувати, оскільки при цьому була величезна кількість людей. Але що означає згадка про розрив завіси у Храмі? Вітер, який зазвичай передує піщаній бурі, навряд чи міг розірвати завісу, товщина якої складала близько 10 см. </a:t>
            </a:r>
          </a:p>
          <a:p>
            <a:endParaRPr lang="ru-RU" sz="2000" dirty="0"/>
          </a:p>
        </p:txBody>
      </p:sp>
    </p:spTree>
    <p:extLst>
      <p:ext uri="{BB962C8B-B14F-4D97-AF65-F5344CB8AC3E}">
        <p14:creationId xmlns:p14="http://schemas.microsoft.com/office/powerpoint/2010/main" val="26322281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11560" y="260648"/>
            <a:ext cx="7772400" cy="1470025"/>
          </a:xfrm>
        </p:spPr>
        <p:txBody>
          <a:bodyPr/>
          <a:lstStyle/>
          <a:p>
            <a:r>
              <a:rPr lang="uk" b="1" dirty="0"/>
              <a:t>Запобіжні заходи проти воскресіння</a:t>
            </a:r>
            <a:endParaRPr lang="ru-RU" dirty="0"/>
          </a:p>
        </p:txBody>
      </p:sp>
      <p:sp>
        <p:nvSpPr>
          <p:cNvPr id="3" name="Подзаголовок 2"/>
          <p:cNvSpPr>
            <a:spLocks noGrp="1"/>
          </p:cNvSpPr>
          <p:nvPr>
            <p:ph type="subTitle" idx="1"/>
          </p:nvPr>
        </p:nvSpPr>
        <p:spPr>
          <a:xfrm>
            <a:off x="197514" y="2132856"/>
            <a:ext cx="8748972" cy="4464496"/>
          </a:xfrm>
        </p:spPr>
        <p:txBody>
          <a:bodyPr>
            <a:normAutofit fontScale="92500" lnSpcReduction="10000"/>
          </a:bodyPr>
          <a:lstStyle/>
          <a:p>
            <a:pPr algn="l"/>
            <a:r>
              <a:rPr lang="uk" sz="3600" b="1" dirty="0">
                <a:solidFill>
                  <a:schemeClr val="tx1"/>
                </a:solidFill>
              </a:rPr>
              <a:t>2. Смерть на хресті</a:t>
            </a:r>
          </a:p>
          <a:p>
            <a:pPr algn="l"/>
            <a:endParaRPr lang="ru-RU" sz="2300" dirty="0">
              <a:solidFill>
                <a:schemeClr val="tx1"/>
              </a:solidFill>
            </a:endParaRPr>
          </a:p>
          <a:p>
            <a:pPr marL="457200" indent="-457200" algn="l">
              <a:buFont typeface="Arial" panose="020B0604020202020204" pitchFamily="34" charset="0"/>
              <a:buChar char="•"/>
            </a:pPr>
            <a:endParaRPr lang="ru-RU" sz="100" dirty="0"/>
          </a:p>
          <a:p>
            <a:pPr algn="l"/>
            <a:r>
              <a:rPr lang="uk" sz="3000" dirty="0">
                <a:solidFill>
                  <a:schemeClr val="tx1"/>
                </a:solidFill>
                <a:effectLst>
                  <a:outerShdw blurRad="38100" dist="38100" dir="2700000" algn="tl">
                    <a:srgbClr val="000000">
                      <a:alpha val="43137"/>
                    </a:srgbClr>
                  </a:outerShdw>
                </a:effectLst>
              </a:rPr>
              <a:t>     Зовнішні ознаки, що свідчать про смерть</a:t>
            </a:r>
            <a:endParaRPr lang="ru-RU" sz="6500" dirty="0">
              <a:solidFill>
                <a:schemeClr val="tx1"/>
              </a:solidFill>
              <a:effectLst>
                <a:outerShdw blurRad="38100" dist="38100" dir="2700000" algn="tl">
                  <a:srgbClr val="000000">
                    <a:alpha val="43137"/>
                  </a:srgbClr>
                </a:outerShdw>
              </a:effectLst>
            </a:endParaRPr>
          </a:p>
          <a:p>
            <a:pPr marL="685800" lvl="0" indent="-685800" algn="l">
              <a:buFont typeface="Arial" panose="020B0604020202020204" pitchFamily="34" charset="0"/>
              <a:buChar char="•"/>
            </a:pPr>
            <a:endParaRPr lang="ru-RU" sz="4500" dirty="0">
              <a:solidFill>
                <a:schemeClr val="tx1"/>
              </a:solidFill>
            </a:endParaRPr>
          </a:p>
          <a:p>
            <a:pPr marL="685800" lvl="0" indent="-685800" algn="l">
              <a:buFont typeface="Arial" panose="020B0604020202020204" pitchFamily="34" charset="0"/>
              <a:buChar char="•"/>
            </a:pPr>
            <a:endParaRPr lang="ru-RU" sz="4500" dirty="0">
              <a:solidFill>
                <a:schemeClr val="tx1"/>
              </a:solidFill>
            </a:endParaRPr>
          </a:p>
          <a:p>
            <a:pPr marL="685800" lvl="0" indent="-685800" algn="l">
              <a:buFont typeface="Arial" panose="020B0604020202020204" pitchFamily="34" charset="0"/>
              <a:buChar char="•"/>
            </a:pPr>
            <a:endParaRPr lang="ru-RU" sz="4500" dirty="0">
              <a:solidFill>
                <a:schemeClr val="tx1"/>
              </a:solidFill>
            </a:endParaRPr>
          </a:p>
          <a:p>
            <a:pPr algn="l"/>
            <a:r>
              <a:rPr lang="uk" sz="4500" dirty="0">
                <a:solidFill>
                  <a:schemeClr val="tx1"/>
                </a:solidFill>
              </a:rPr>
              <a:t> </a:t>
            </a:r>
          </a:p>
          <a:p>
            <a:endParaRPr lang="ru-RU" dirty="0"/>
          </a:p>
        </p:txBody>
      </p:sp>
      <p:sp>
        <p:nvSpPr>
          <p:cNvPr id="5" name="TextBox 4"/>
          <p:cNvSpPr txBox="1"/>
          <p:nvPr/>
        </p:nvSpPr>
        <p:spPr>
          <a:xfrm>
            <a:off x="640414" y="3573016"/>
            <a:ext cx="8496941" cy="2831544"/>
          </a:xfrm>
          <a:prstGeom prst="rect">
            <a:avLst/>
          </a:prstGeom>
          <a:noFill/>
        </p:spPr>
        <p:txBody>
          <a:bodyPr wrap="square" rtlCol="0">
            <a:spAutoFit/>
          </a:bodyPr>
          <a:lstStyle/>
          <a:p>
            <a:r>
              <a:rPr lang="uk-UA" sz="2000" b="1" dirty="0"/>
              <a:t>«За сорок років до зруйнування храму його західний світильник </a:t>
            </a:r>
            <a:r>
              <a:rPr lang="uk-UA" sz="2000" b="1" dirty="0" err="1"/>
              <a:t>погас</a:t>
            </a:r>
            <a:r>
              <a:rPr lang="uk-UA" sz="2000" b="1" dirty="0"/>
              <a:t> і брами храму відчинились самі собою. На це рабин Бен-</a:t>
            </a:r>
            <a:r>
              <a:rPr lang="uk-UA" sz="2000" b="1" dirty="0" err="1"/>
              <a:t>Закхей</a:t>
            </a:r>
            <a:r>
              <a:rPr lang="uk-UA" sz="2000" b="1" dirty="0"/>
              <a:t> сказав з докором: «О, храме, храме, чим ти так засмучений? Я знаю, що вони прийдуть зруйнувати тебе, бо пророк Захарія провістив про тебе!» </a:t>
            </a:r>
            <a:r>
              <a:rPr lang="uk" sz="2000" b="1" dirty="0"/>
              <a:t> </a:t>
            </a:r>
          </a:p>
          <a:p>
            <a:endParaRPr lang="uk" sz="2000" dirty="0"/>
          </a:p>
          <a:p>
            <a:r>
              <a:rPr lang="uk" sz="2000" dirty="0"/>
              <a:t>Сотник, який виконував роль спостерігача, і мав стояти біля хреста до кінця, зробив із цієї події свої висновки. Він та всі, хто був поруч з ним, промовили: «Справді, Він був Син Божий" (Мт. 27:54).</a:t>
            </a:r>
          </a:p>
          <a:p>
            <a:endParaRPr lang="ru-RU" dirty="0"/>
          </a:p>
        </p:txBody>
      </p:sp>
    </p:spTree>
    <p:extLst>
      <p:ext uri="{BB962C8B-B14F-4D97-AF65-F5344CB8AC3E}">
        <p14:creationId xmlns:p14="http://schemas.microsoft.com/office/powerpoint/2010/main" val="6108695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11560" y="260648"/>
            <a:ext cx="7772400" cy="1470025"/>
          </a:xfrm>
        </p:spPr>
        <p:txBody>
          <a:bodyPr/>
          <a:lstStyle/>
          <a:p>
            <a:r>
              <a:rPr lang="uk" b="1" dirty="0"/>
              <a:t>Запобіжні заходи проти воскресіння</a:t>
            </a:r>
            <a:endParaRPr lang="ru-RU" dirty="0"/>
          </a:p>
        </p:txBody>
      </p:sp>
      <p:sp>
        <p:nvSpPr>
          <p:cNvPr id="3" name="Подзаголовок 2"/>
          <p:cNvSpPr>
            <a:spLocks noGrp="1"/>
          </p:cNvSpPr>
          <p:nvPr>
            <p:ph type="subTitle" idx="1"/>
          </p:nvPr>
        </p:nvSpPr>
        <p:spPr>
          <a:xfrm>
            <a:off x="323528" y="2132856"/>
            <a:ext cx="8622958" cy="4464496"/>
          </a:xfrm>
        </p:spPr>
        <p:txBody>
          <a:bodyPr>
            <a:normAutofit fontScale="32500" lnSpcReduction="20000"/>
          </a:bodyPr>
          <a:lstStyle/>
          <a:p>
            <a:pPr algn="l"/>
            <a:r>
              <a:rPr lang="uk" sz="9800" b="1" dirty="0">
                <a:solidFill>
                  <a:schemeClr val="tx1"/>
                </a:solidFill>
              </a:rPr>
              <a:t>3. Кам'яна гробниця</a:t>
            </a:r>
            <a:endParaRPr lang="ru-RU" sz="4900" dirty="0">
              <a:solidFill>
                <a:schemeClr val="tx1"/>
              </a:solidFill>
            </a:endParaRPr>
          </a:p>
          <a:p>
            <a:pPr marL="457200" indent="-457200" algn="l">
              <a:buFont typeface="Arial" panose="020B0604020202020204" pitchFamily="34" charset="0"/>
              <a:buChar char="•"/>
            </a:pPr>
            <a:endParaRPr lang="ru-RU" sz="100" dirty="0"/>
          </a:p>
          <a:p>
            <a:pPr lvl="0" algn="l"/>
            <a:endParaRPr lang="en-US" sz="4500" dirty="0">
              <a:solidFill>
                <a:schemeClr val="tx1"/>
              </a:solidFill>
            </a:endParaRPr>
          </a:p>
          <a:p>
            <a:pPr algn="l"/>
            <a:r>
              <a:rPr lang="uk" sz="7400" dirty="0">
                <a:solidFill>
                  <a:schemeClr val="tx1"/>
                </a:solidFill>
              </a:rPr>
              <a:t>      Тіло Христа було покладено у новій, висіченій у скелі  </a:t>
            </a:r>
          </a:p>
          <a:p>
            <a:pPr algn="l"/>
            <a:r>
              <a:rPr lang="uk" sz="7400" dirty="0">
                <a:solidFill>
                  <a:schemeClr val="tx1"/>
                </a:solidFill>
              </a:rPr>
              <a:t>      гробниці, що належить Йосипу </a:t>
            </a:r>
            <a:r>
              <a:rPr lang="uk" sz="7500" dirty="0">
                <a:solidFill>
                  <a:schemeClr val="tx1"/>
                </a:solidFill>
              </a:rPr>
              <a:t>з Аримафеї. </a:t>
            </a:r>
            <a:r>
              <a:rPr lang="uk-UA" sz="7500" dirty="0">
                <a:solidFill>
                  <a:schemeClr val="tx1"/>
                </a:solidFill>
              </a:rPr>
              <a:t>Зазвичай вхід до  </a:t>
            </a:r>
          </a:p>
          <a:p>
            <a:pPr algn="l"/>
            <a:r>
              <a:rPr lang="uk-UA" sz="7500" dirty="0">
                <a:solidFill>
                  <a:schemeClr val="tx1"/>
                </a:solidFill>
              </a:rPr>
              <a:t>      єврейської гробниці був заввишки приблизно 130-150 см.  </a:t>
            </a:r>
          </a:p>
          <a:p>
            <a:pPr algn="l"/>
            <a:r>
              <a:rPr lang="uk-UA" sz="7500" dirty="0">
                <a:solidFill>
                  <a:schemeClr val="tx1"/>
                </a:solidFill>
              </a:rPr>
              <a:t>      Далі був зовнішній двір, який вів до усипальниці. В центрі</a:t>
            </a:r>
          </a:p>
          <a:p>
            <a:pPr algn="l"/>
            <a:r>
              <a:rPr lang="uk-UA" sz="7500" dirty="0">
                <a:solidFill>
                  <a:schemeClr val="tx1"/>
                </a:solidFill>
              </a:rPr>
              <a:t>      усипальниці було заглиблення прямокутної форми, де </a:t>
            </a:r>
          </a:p>
          <a:p>
            <a:pPr algn="l"/>
            <a:r>
              <a:rPr lang="uk-UA" sz="7500" dirty="0">
                <a:solidFill>
                  <a:schemeClr val="tx1"/>
                </a:solidFill>
              </a:rPr>
              <a:t>      людина могла стояти у повен зріст. Біля стін по периметру  </a:t>
            </a:r>
          </a:p>
          <a:p>
            <a:pPr algn="l"/>
            <a:r>
              <a:rPr lang="uk-UA" sz="7500" dirty="0">
                <a:solidFill>
                  <a:schemeClr val="tx1"/>
                </a:solidFill>
              </a:rPr>
              <a:t>      була висічена ложа в узголів’ї, чи стояли такі, які були підняти </a:t>
            </a:r>
          </a:p>
          <a:p>
            <a:pPr algn="l"/>
            <a:r>
              <a:rPr lang="uk-UA" sz="7500" dirty="0">
                <a:solidFill>
                  <a:schemeClr val="tx1"/>
                </a:solidFill>
              </a:rPr>
              <a:t>      на рівні подушки. На таке ложе клалося тіло похованого.</a:t>
            </a:r>
            <a:endParaRPr lang="ru-RU" sz="7500" dirty="0">
              <a:solidFill>
                <a:schemeClr val="tx1"/>
              </a:solidFill>
            </a:endParaRPr>
          </a:p>
          <a:p>
            <a:pPr marL="685800" lvl="0" indent="-685800" algn="l">
              <a:buFont typeface="Arial" panose="020B0604020202020204" pitchFamily="34" charset="0"/>
              <a:buChar char="•"/>
            </a:pPr>
            <a:endParaRPr lang="ru-RU" sz="4500" dirty="0">
              <a:solidFill>
                <a:schemeClr val="tx1"/>
              </a:solidFill>
            </a:endParaRPr>
          </a:p>
          <a:p>
            <a:pPr marL="685800" lvl="0" indent="-685800" algn="l">
              <a:buFont typeface="Arial" panose="020B0604020202020204" pitchFamily="34" charset="0"/>
              <a:buChar char="•"/>
            </a:pPr>
            <a:endParaRPr lang="ru-RU" sz="4500" dirty="0">
              <a:solidFill>
                <a:schemeClr val="tx1"/>
              </a:solidFill>
            </a:endParaRPr>
          </a:p>
          <a:p>
            <a:pPr algn="l"/>
            <a:r>
              <a:rPr lang="uk" sz="4500" dirty="0">
                <a:solidFill>
                  <a:schemeClr val="tx1"/>
                </a:solidFill>
              </a:rPr>
              <a:t> </a:t>
            </a:r>
          </a:p>
          <a:p>
            <a:endParaRPr lang="ru-RU" dirty="0"/>
          </a:p>
        </p:txBody>
      </p:sp>
    </p:spTree>
    <p:extLst>
      <p:ext uri="{BB962C8B-B14F-4D97-AF65-F5344CB8AC3E}">
        <p14:creationId xmlns:p14="http://schemas.microsoft.com/office/powerpoint/2010/main" val="14941384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11560" y="260648"/>
            <a:ext cx="7772400" cy="1470025"/>
          </a:xfrm>
        </p:spPr>
        <p:txBody>
          <a:bodyPr/>
          <a:lstStyle/>
          <a:p>
            <a:r>
              <a:rPr lang="uk" b="1" dirty="0"/>
              <a:t>Запобіжні заходи проти воскресіння</a:t>
            </a:r>
            <a:endParaRPr lang="ru-RU" dirty="0"/>
          </a:p>
        </p:txBody>
      </p:sp>
      <p:sp>
        <p:nvSpPr>
          <p:cNvPr id="3" name="Подзаголовок 2"/>
          <p:cNvSpPr>
            <a:spLocks noGrp="1"/>
          </p:cNvSpPr>
          <p:nvPr>
            <p:ph type="subTitle" idx="1"/>
          </p:nvPr>
        </p:nvSpPr>
        <p:spPr>
          <a:xfrm>
            <a:off x="323528" y="2132856"/>
            <a:ext cx="8622958" cy="4464496"/>
          </a:xfrm>
        </p:spPr>
        <p:txBody>
          <a:bodyPr>
            <a:normAutofit fontScale="92500" lnSpcReduction="20000"/>
          </a:bodyPr>
          <a:lstStyle/>
          <a:p>
            <a:pPr algn="l"/>
            <a:r>
              <a:rPr lang="uk" sz="3900" b="1" dirty="0">
                <a:solidFill>
                  <a:schemeClr val="tx1"/>
                </a:solidFill>
              </a:rPr>
              <a:t>3. Кам'яна гробниця</a:t>
            </a:r>
            <a:endParaRPr lang="ru-RU" sz="3900" b="1" dirty="0">
              <a:solidFill>
                <a:schemeClr val="tx1"/>
              </a:solidFill>
            </a:endParaRPr>
          </a:p>
          <a:p>
            <a:pPr marL="457200" indent="-457200" algn="l">
              <a:buFont typeface="Arial" panose="020B0604020202020204" pitchFamily="34" charset="0"/>
              <a:buChar char="•"/>
            </a:pPr>
            <a:endParaRPr lang="ru-RU" sz="100" dirty="0"/>
          </a:p>
          <a:p>
            <a:pPr lvl="0" algn="l"/>
            <a:endParaRPr lang="en-US" sz="2600" dirty="0">
              <a:solidFill>
                <a:schemeClr val="tx1"/>
              </a:solidFill>
            </a:endParaRPr>
          </a:p>
          <a:p>
            <a:pPr algn="l"/>
            <a:r>
              <a:rPr lang="uk-UA" sz="2600" dirty="0">
                <a:solidFill>
                  <a:schemeClr val="tx1"/>
                </a:solidFill>
              </a:rPr>
              <a:t>       Перед входом у таких багатих давніх гробниць викопували  </a:t>
            </a:r>
          </a:p>
          <a:p>
            <a:pPr algn="l"/>
            <a:r>
              <a:rPr lang="uk-UA" sz="2600" dirty="0">
                <a:solidFill>
                  <a:schemeClr val="tx1"/>
                </a:solidFill>
              </a:rPr>
              <a:t>       жолоб, до якого міцно закочували </a:t>
            </a:r>
            <a:r>
              <a:rPr lang="uk-UA" sz="2600" dirty="0" err="1">
                <a:solidFill>
                  <a:schemeClr val="tx1"/>
                </a:solidFill>
              </a:rPr>
              <a:t>каменя</a:t>
            </a:r>
            <a:r>
              <a:rPr lang="uk-UA" sz="2600" dirty="0">
                <a:solidFill>
                  <a:schemeClr val="tx1"/>
                </a:solidFill>
              </a:rPr>
              <a:t> і запечатували   </a:t>
            </a:r>
          </a:p>
          <a:p>
            <a:pPr algn="l"/>
            <a:r>
              <a:rPr lang="uk-UA" sz="2600" dirty="0">
                <a:solidFill>
                  <a:schemeClr val="tx1"/>
                </a:solidFill>
              </a:rPr>
              <a:t>       вхід. Цей жолоб робили так, щоб найбільша глибина була  </a:t>
            </a:r>
          </a:p>
          <a:p>
            <a:pPr algn="l"/>
            <a:r>
              <a:rPr lang="uk-UA" sz="2600" dirty="0">
                <a:solidFill>
                  <a:schemeClr val="tx1"/>
                </a:solidFill>
              </a:rPr>
              <a:t>       саме перед входом. І коли з під каменю діставали  </a:t>
            </a:r>
          </a:p>
          <a:p>
            <a:pPr algn="l"/>
            <a:r>
              <a:rPr lang="uk-UA" sz="2600" dirty="0">
                <a:solidFill>
                  <a:schemeClr val="tx1"/>
                </a:solidFill>
              </a:rPr>
              <a:t>       стримувальну перетинку, камінь скочувався і щільно зачиняв </a:t>
            </a:r>
          </a:p>
          <a:p>
            <a:pPr algn="l"/>
            <a:r>
              <a:rPr lang="uk-UA" sz="2600" dirty="0">
                <a:solidFill>
                  <a:schemeClr val="tx1"/>
                </a:solidFill>
              </a:rPr>
              <a:t>       вхід до гробниці.</a:t>
            </a:r>
            <a:endParaRPr lang="ru-RU" sz="2600" dirty="0">
              <a:solidFill>
                <a:schemeClr val="tx1"/>
              </a:solidFill>
            </a:endParaRPr>
          </a:p>
          <a:p>
            <a:pPr marL="685800" lvl="0" indent="-685800" algn="l">
              <a:buFont typeface="Arial" panose="020B0604020202020204" pitchFamily="34" charset="0"/>
              <a:buChar char="•"/>
            </a:pPr>
            <a:endParaRPr lang="ru-RU" sz="4500" dirty="0">
              <a:solidFill>
                <a:schemeClr val="tx1"/>
              </a:solidFill>
            </a:endParaRPr>
          </a:p>
          <a:p>
            <a:pPr algn="l"/>
            <a:r>
              <a:rPr lang="uk" sz="4500" dirty="0">
                <a:solidFill>
                  <a:schemeClr val="tx1"/>
                </a:solidFill>
              </a:rPr>
              <a:t> </a:t>
            </a:r>
          </a:p>
          <a:p>
            <a:endParaRPr lang="ru-RU" dirty="0"/>
          </a:p>
        </p:txBody>
      </p:sp>
    </p:spTree>
    <p:extLst>
      <p:ext uri="{BB962C8B-B14F-4D97-AF65-F5344CB8AC3E}">
        <p14:creationId xmlns:p14="http://schemas.microsoft.com/office/powerpoint/2010/main" val="15740484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11560" y="260648"/>
            <a:ext cx="7772400" cy="1470025"/>
          </a:xfrm>
        </p:spPr>
        <p:txBody>
          <a:bodyPr/>
          <a:lstStyle/>
          <a:p>
            <a:r>
              <a:rPr lang="uk" b="1" dirty="0"/>
              <a:t>Запобіжні заходи проти воскресіння</a:t>
            </a:r>
            <a:endParaRPr lang="ru-RU" dirty="0"/>
          </a:p>
        </p:txBody>
      </p:sp>
      <p:sp>
        <p:nvSpPr>
          <p:cNvPr id="3" name="Подзаголовок 2"/>
          <p:cNvSpPr>
            <a:spLocks noGrp="1"/>
          </p:cNvSpPr>
          <p:nvPr>
            <p:ph type="subTitle" idx="1"/>
          </p:nvPr>
        </p:nvSpPr>
        <p:spPr>
          <a:xfrm>
            <a:off x="323528" y="2132856"/>
            <a:ext cx="8622958" cy="4032448"/>
          </a:xfrm>
        </p:spPr>
        <p:txBody>
          <a:bodyPr>
            <a:normAutofit fontScale="55000" lnSpcReduction="20000"/>
          </a:bodyPr>
          <a:lstStyle/>
          <a:p>
            <a:pPr algn="l"/>
            <a:r>
              <a:rPr lang="uk" sz="5800" b="1" dirty="0">
                <a:solidFill>
                  <a:schemeClr val="tx1"/>
                </a:solidFill>
              </a:rPr>
              <a:t>4. Єврейський похорон</a:t>
            </a:r>
            <a:endParaRPr lang="ru-RU" sz="700" dirty="0">
              <a:solidFill>
                <a:schemeClr val="tx1"/>
              </a:solidFill>
            </a:endParaRPr>
          </a:p>
          <a:p>
            <a:pPr lvl="0" algn="l"/>
            <a:endParaRPr lang="en-US" sz="4500" dirty="0">
              <a:solidFill>
                <a:schemeClr val="tx1"/>
              </a:solidFill>
            </a:endParaRPr>
          </a:p>
          <a:p>
            <a:pPr algn="l"/>
            <a:r>
              <a:rPr lang="uk" sz="4400" dirty="0">
                <a:solidFill>
                  <a:schemeClr val="tx1"/>
                </a:solidFill>
              </a:rPr>
              <a:t>       Під час поховання Ісуса Христа дотримувалися усіх  </a:t>
            </a:r>
          </a:p>
          <a:p>
            <a:pPr algn="l"/>
            <a:r>
              <a:rPr lang="uk" sz="4400" dirty="0">
                <a:solidFill>
                  <a:schemeClr val="tx1"/>
                </a:solidFill>
              </a:rPr>
              <a:t>       єврейських обрядів похорону.</a:t>
            </a:r>
          </a:p>
          <a:p>
            <a:pPr algn="l"/>
            <a:r>
              <a:rPr lang="uk" sz="4400" dirty="0">
                <a:solidFill>
                  <a:schemeClr val="tx1"/>
                </a:solidFill>
              </a:rPr>
              <a:t> </a:t>
            </a:r>
          </a:p>
          <a:p>
            <a:pPr lvl="0" algn="l"/>
            <a:r>
              <a:rPr lang="uk" sz="4400" dirty="0">
                <a:solidFill>
                  <a:schemeClr val="tx1"/>
                </a:solidFill>
                <a:effectLst>
                  <a:outerShdw blurRad="38100" dist="38100" dir="2700000" algn="tl">
                    <a:srgbClr val="000000">
                      <a:alpha val="43137"/>
                    </a:srgbClr>
                  </a:outerShdw>
                </a:effectLst>
              </a:rPr>
              <a:t>       Підготовка тіла до поховання</a:t>
            </a:r>
            <a:endParaRPr lang="ru-RU" sz="4400" dirty="0">
              <a:solidFill>
                <a:schemeClr val="tx1"/>
              </a:solidFill>
              <a:effectLst>
                <a:outerShdw blurRad="38100" dist="38100" dir="2700000" algn="tl">
                  <a:srgbClr val="000000">
                    <a:alpha val="43137"/>
                  </a:srgbClr>
                </a:outerShdw>
              </a:effectLst>
            </a:endParaRPr>
          </a:p>
          <a:p>
            <a:pPr algn="l"/>
            <a:r>
              <a:rPr lang="uk" sz="4400" dirty="0">
                <a:solidFill>
                  <a:schemeClr val="tx1"/>
                </a:solidFill>
              </a:rPr>
              <a:t> </a:t>
            </a:r>
          </a:p>
          <a:p>
            <a:pPr marL="685800" lvl="0" indent="-685800" algn="l">
              <a:buFont typeface="Arial" panose="020B0604020202020204" pitchFamily="34" charset="0"/>
              <a:buChar char="•"/>
            </a:pPr>
            <a:endParaRPr lang="ru-RU" sz="4500" dirty="0">
              <a:solidFill>
                <a:schemeClr val="tx1"/>
              </a:solidFill>
            </a:endParaRPr>
          </a:p>
          <a:p>
            <a:pPr marL="685800" lvl="0" indent="-685800" algn="l">
              <a:buFont typeface="Arial" panose="020B0604020202020204" pitchFamily="34" charset="0"/>
              <a:buChar char="•"/>
            </a:pPr>
            <a:endParaRPr lang="ru-RU" sz="4500" dirty="0">
              <a:solidFill>
                <a:schemeClr val="tx1"/>
              </a:solidFill>
            </a:endParaRPr>
          </a:p>
          <a:p>
            <a:pPr algn="l"/>
            <a:r>
              <a:rPr lang="uk" sz="4500" dirty="0">
                <a:solidFill>
                  <a:schemeClr val="tx1"/>
                </a:solidFill>
              </a:rPr>
              <a:t> </a:t>
            </a:r>
          </a:p>
          <a:p>
            <a:endParaRPr lang="ru-RU" dirty="0"/>
          </a:p>
        </p:txBody>
      </p:sp>
      <p:sp>
        <p:nvSpPr>
          <p:cNvPr id="5" name="TextBox 4"/>
          <p:cNvSpPr txBox="1"/>
          <p:nvPr/>
        </p:nvSpPr>
        <p:spPr>
          <a:xfrm>
            <a:off x="827584" y="4509120"/>
            <a:ext cx="7992888" cy="2308324"/>
          </a:xfrm>
          <a:prstGeom prst="rect">
            <a:avLst/>
          </a:prstGeom>
          <a:noFill/>
        </p:spPr>
        <p:txBody>
          <a:bodyPr wrap="square" rtlCol="0">
            <a:spAutoFit/>
          </a:bodyPr>
          <a:lstStyle/>
          <a:p>
            <a:r>
              <a:rPr lang="uk-UA" sz="2400" dirty="0"/>
              <a:t>Спочатку тіло клали на кам’яний стіл усипальниці, мили теплою водою, розпрямляли всі кінцівки, потім змішували </a:t>
            </a:r>
            <a:r>
              <a:rPr lang="uk-UA" sz="2400" dirty="0" err="1"/>
              <a:t>спеціяльні</a:t>
            </a:r>
            <a:r>
              <a:rPr lang="uk-UA" sz="2400" dirty="0"/>
              <a:t> ароматичні речовини, і ми читаємо, що при похованні Христа було використано близько ста літрів ароматичних речовин, можливо, шматки дерева, стружки кори, що приємно пахнула, смоли. </a:t>
            </a:r>
            <a:endParaRPr lang="ru-RU" sz="2400" dirty="0"/>
          </a:p>
        </p:txBody>
      </p:sp>
    </p:spTree>
    <p:extLst>
      <p:ext uri="{BB962C8B-B14F-4D97-AF65-F5344CB8AC3E}">
        <p14:creationId xmlns:p14="http://schemas.microsoft.com/office/powerpoint/2010/main" val="1829327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11560" y="260648"/>
            <a:ext cx="7772400" cy="1470025"/>
          </a:xfrm>
        </p:spPr>
        <p:txBody>
          <a:bodyPr/>
          <a:lstStyle/>
          <a:p>
            <a:r>
              <a:rPr lang="uk" b="1" dirty="0"/>
              <a:t>Запобіжні заходи проти воскресіння</a:t>
            </a:r>
            <a:endParaRPr lang="ru-RU" dirty="0"/>
          </a:p>
        </p:txBody>
      </p:sp>
      <p:sp>
        <p:nvSpPr>
          <p:cNvPr id="3" name="Подзаголовок 2"/>
          <p:cNvSpPr>
            <a:spLocks noGrp="1"/>
          </p:cNvSpPr>
          <p:nvPr>
            <p:ph type="subTitle" idx="1"/>
          </p:nvPr>
        </p:nvSpPr>
        <p:spPr>
          <a:xfrm>
            <a:off x="323528" y="2132856"/>
            <a:ext cx="8622958" cy="4032448"/>
          </a:xfrm>
        </p:spPr>
        <p:txBody>
          <a:bodyPr>
            <a:normAutofit fontScale="92500" lnSpcReduction="20000"/>
          </a:bodyPr>
          <a:lstStyle/>
          <a:p>
            <a:pPr algn="l"/>
            <a:r>
              <a:rPr lang="uk" sz="3900" b="1" dirty="0">
                <a:solidFill>
                  <a:schemeClr val="tx1"/>
                </a:solidFill>
              </a:rPr>
              <a:t>4. Єврейський похорон</a:t>
            </a:r>
            <a:endParaRPr lang="ru-RU" sz="3900" dirty="0">
              <a:solidFill>
                <a:schemeClr val="tx1"/>
              </a:solidFill>
            </a:endParaRPr>
          </a:p>
          <a:p>
            <a:pPr algn="l"/>
            <a:r>
              <a:rPr lang="uk" sz="2600" dirty="0">
                <a:solidFill>
                  <a:schemeClr val="tx1"/>
                </a:solidFill>
              </a:rPr>
              <a:t> </a:t>
            </a:r>
          </a:p>
          <a:p>
            <a:pPr lvl="0" algn="l"/>
            <a:r>
              <a:rPr lang="uk" sz="2600" dirty="0">
                <a:solidFill>
                  <a:schemeClr val="tx1"/>
                </a:solidFill>
                <a:effectLst>
                  <a:outerShdw blurRad="38100" dist="38100" dir="2700000" algn="tl">
                    <a:srgbClr val="000000">
                      <a:alpha val="43137"/>
                    </a:srgbClr>
                  </a:outerShdw>
                </a:effectLst>
              </a:rPr>
              <a:t>        Застосування ароматичних речовин</a:t>
            </a:r>
            <a:endParaRPr lang="ru-RU" sz="2600" dirty="0">
              <a:solidFill>
                <a:schemeClr val="tx1"/>
              </a:solidFill>
              <a:effectLst>
                <a:outerShdw blurRad="38100" dist="38100" dir="2700000" algn="tl">
                  <a:srgbClr val="000000">
                    <a:alpha val="43137"/>
                  </a:srgbClr>
                </a:outerShdw>
              </a:effectLst>
            </a:endParaRPr>
          </a:p>
          <a:p>
            <a:pPr algn="l"/>
            <a:r>
              <a:rPr lang="uk" sz="4400" dirty="0">
                <a:solidFill>
                  <a:schemeClr val="tx1"/>
                </a:solidFill>
                <a:effectLst>
                  <a:outerShdw blurRad="38100" dist="38100" dir="2700000" algn="tl">
                    <a:srgbClr val="000000">
                      <a:alpha val="43137"/>
                    </a:srgbClr>
                  </a:outerShdw>
                </a:effectLst>
              </a:rPr>
              <a:t> </a:t>
            </a:r>
          </a:p>
          <a:p>
            <a:pPr marL="685800" lvl="0" indent="-685800" algn="l">
              <a:buFont typeface="Arial" panose="020B0604020202020204" pitchFamily="34" charset="0"/>
              <a:buChar char="•"/>
            </a:pPr>
            <a:endParaRPr lang="ru-RU" sz="4500" dirty="0">
              <a:solidFill>
                <a:schemeClr val="tx1"/>
              </a:solidFill>
            </a:endParaRPr>
          </a:p>
          <a:p>
            <a:pPr marL="685800" lvl="0" indent="-685800" algn="l">
              <a:buFont typeface="Arial" panose="020B0604020202020204" pitchFamily="34" charset="0"/>
              <a:buChar char="•"/>
            </a:pPr>
            <a:endParaRPr lang="ru-RU" sz="4500" dirty="0">
              <a:solidFill>
                <a:schemeClr val="tx1"/>
              </a:solidFill>
            </a:endParaRPr>
          </a:p>
          <a:p>
            <a:pPr algn="l"/>
            <a:r>
              <a:rPr lang="uk" sz="4500" dirty="0">
                <a:solidFill>
                  <a:schemeClr val="tx1"/>
                </a:solidFill>
              </a:rPr>
              <a:t> </a:t>
            </a:r>
          </a:p>
          <a:p>
            <a:endParaRPr lang="ru-RU" dirty="0"/>
          </a:p>
        </p:txBody>
      </p:sp>
      <p:sp>
        <p:nvSpPr>
          <p:cNvPr id="5" name="TextBox 4"/>
          <p:cNvSpPr txBox="1"/>
          <p:nvPr/>
        </p:nvSpPr>
        <p:spPr>
          <a:xfrm>
            <a:off x="899592" y="3645024"/>
            <a:ext cx="7920880" cy="1200329"/>
          </a:xfrm>
          <a:prstGeom prst="rect">
            <a:avLst/>
          </a:prstGeom>
          <a:noFill/>
        </p:spPr>
        <p:txBody>
          <a:bodyPr wrap="square" rtlCol="0">
            <a:spAutoFit/>
          </a:bodyPr>
          <a:lstStyle/>
          <a:p>
            <a:r>
              <a:rPr lang="uk" sz="2400" dirty="0"/>
              <a:t>Зазвичай після омивання тіло умащували ароматичними речовинами. При похованні Христа було використано понад 45 кг ароматичних речовин .</a:t>
            </a:r>
            <a:endParaRPr lang="ru-RU" sz="2400" dirty="0"/>
          </a:p>
        </p:txBody>
      </p:sp>
    </p:spTree>
    <p:extLst>
      <p:ext uri="{BB962C8B-B14F-4D97-AF65-F5344CB8AC3E}">
        <p14:creationId xmlns:p14="http://schemas.microsoft.com/office/powerpoint/2010/main" val="16957766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11560" y="260648"/>
            <a:ext cx="7772400" cy="1470025"/>
          </a:xfrm>
        </p:spPr>
        <p:txBody>
          <a:bodyPr/>
          <a:lstStyle/>
          <a:p>
            <a:r>
              <a:rPr lang="uk" b="1" dirty="0"/>
              <a:t>Запобіжні заходи проти воскресіння</a:t>
            </a:r>
            <a:endParaRPr lang="ru-RU" dirty="0"/>
          </a:p>
        </p:txBody>
      </p:sp>
      <p:sp>
        <p:nvSpPr>
          <p:cNvPr id="3" name="Подзаголовок 2"/>
          <p:cNvSpPr>
            <a:spLocks noGrp="1"/>
          </p:cNvSpPr>
          <p:nvPr>
            <p:ph type="subTitle" idx="1"/>
          </p:nvPr>
        </p:nvSpPr>
        <p:spPr>
          <a:xfrm>
            <a:off x="323528" y="2132856"/>
            <a:ext cx="8622958" cy="4032448"/>
          </a:xfrm>
        </p:spPr>
        <p:txBody>
          <a:bodyPr>
            <a:normAutofit lnSpcReduction="10000"/>
          </a:bodyPr>
          <a:lstStyle/>
          <a:p>
            <a:pPr algn="l"/>
            <a:r>
              <a:rPr lang="uk" sz="4200" b="1" dirty="0">
                <a:solidFill>
                  <a:schemeClr val="tx1"/>
                </a:solidFill>
              </a:rPr>
              <a:t>4. Єврейський похорон</a:t>
            </a:r>
            <a:endParaRPr lang="ru-RU" sz="4200" dirty="0">
              <a:solidFill>
                <a:schemeClr val="tx1"/>
              </a:solidFill>
            </a:endParaRPr>
          </a:p>
          <a:p>
            <a:pPr algn="l"/>
            <a:endParaRPr lang="ru-RU" sz="2400" dirty="0">
              <a:solidFill>
                <a:schemeClr val="tx1"/>
              </a:solidFill>
            </a:endParaRPr>
          </a:p>
          <a:p>
            <a:pPr lvl="0" algn="l"/>
            <a:r>
              <a:rPr lang="uk" sz="2600" dirty="0">
                <a:solidFill>
                  <a:schemeClr val="tx1"/>
                </a:solidFill>
                <a:effectLst>
                  <a:outerShdw blurRad="38100" dist="38100" dir="2700000" algn="tl">
                    <a:srgbClr val="000000">
                      <a:alpha val="43137"/>
                    </a:srgbClr>
                  </a:outerShdw>
                </a:effectLst>
              </a:rPr>
              <a:t>        Полотняний одяг</a:t>
            </a:r>
          </a:p>
          <a:p>
            <a:pPr marL="685800" lvl="0" indent="-685800" algn="l">
              <a:buFont typeface="Arial" panose="020B0604020202020204" pitchFamily="34" charset="0"/>
              <a:buChar char="•"/>
            </a:pPr>
            <a:endParaRPr lang="ru-RU" sz="4500" dirty="0">
              <a:solidFill>
                <a:schemeClr val="tx1"/>
              </a:solidFill>
            </a:endParaRPr>
          </a:p>
          <a:p>
            <a:pPr marL="685800" lvl="0" indent="-685800" algn="l">
              <a:buFont typeface="Arial" panose="020B0604020202020204" pitchFamily="34" charset="0"/>
              <a:buChar char="•"/>
            </a:pPr>
            <a:endParaRPr lang="ru-RU" sz="4500" dirty="0">
              <a:solidFill>
                <a:schemeClr val="tx1"/>
              </a:solidFill>
            </a:endParaRPr>
          </a:p>
          <a:p>
            <a:pPr algn="l"/>
            <a:r>
              <a:rPr lang="uk" sz="4500" dirty="0">
                <a:solidFill>
                  <a:schemeClr val="tx1"/>
                </a:solidFill>
              </a:rPr>
              <a:t> </a:t>
            </a:r>
          </a:p>
          <a:p>
            <a:endParaRPr lang="ru-RU" dirty="0"/>
          </a:p>
        </p:txBody>
      </p:sp>
      <p:sp>
        <p:nvSpPr>
          <p:cNvPr id="5" name="TextBox 4"/>
          <p:cNvSpPr txBox="1"/>
          <p:nvPr/>
        </p:nvSpPr>
        <p:spPr>
          <a:xfrm>
            <a:off x="971600" y="3717032"/>
            <a:ext cx="8073643" cy="1569660"/>
          </a:xfrm>
          <a:prstGeom prst="rect">
            <a:avLst/>
          </a:prstGeom>
          <a:noFill/>
        </p:spPr>
        <p:txBody>
          <a:bodyPr wrap="square" rtlCol="0">
            <a:spAutoFit/>
          </a:bodyPr>
          <a:lstStyle/>
          <a:p>
            <a:r>
              <a:rPr lang="uk" sz="2400" dirty="0"/>
              <a:t>Після того, як всі кінцівки розпрямлялися, на тіло вдягали похоронний одяг, зшитий із чистого білого полотна, без візерунків. Учасники похоронної церемонії загортали тіло померлого, починаючи зі ступнів, у полотно.     </a:t>
            </a:r>
            <a:endParaRPr lang="ru-RU" sz="2400" dirty="0"/>
          </a:p>
        </p:txBody>
      </p:sp>
    </p:spTree>
    <p:extLst>
      <p:ext uri="{BB962C8B-B14F-4D97-AF65-F5344CB8AC3E}">
        <p14:creationId xmlns:p14="http://schemas.microsoft.com/office/powerpoint/2010/main" val="21813325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11560" y="260648"/>
            <a:ext cx="7772400" cy="1470025"/>
          </a:xfrm>
        </p:spPr>
        <p:txBody>
          <a:bodyPr/>
          <a:lstStyle/>
          <a:p>
            <a:r>
              <a:rPr lang="uk" b="1" dirty="0"/>
              <a:t>Запобіжні заходи проти воскресіння</a:t>
            </a:r>
            <a:endParaRPr lang="ru-RU" dirty="0"/>
          </a:p>
        </p:txBody>
      </p:sp>
      <p:sp>
        <p:nvSpPr>
          <p:cNvPr id="3" name="Подзаголовок 2"/>
          <p:cNvSpPr>
            <a:spLocks noGrp="1"/>
          </p:cNvSpPr>
          <p:nvPr>
            <p:ph type="subTitle" idx="1"/>
          </p:nvPr>
        </p:nvSpPr>
        <p:spPr>
          <a:xfrm>
            <a:off x="215516" y="1988840"/>
            <a:ext cx="8712968" cy="4680520"/>
          </a:xfrm>
        </p:spPr>
        <p:txBody>
          <a:bodyPr>
            <a:normAutofit fontScale="70000" lnSpcReduction="20000"/>
          </a:bodyPr>
          <a:lstStyle/>
          <a:p>
            <a:pPr marL="914400" indent="-914400" algn="l">
              <a:buAutoNum type="arabicPeriod"/>
            </a:pPr>
            <a:r>
              <a:rPr lang="uk" sz="4000" b="1" dirty="0">
                <a:solidFill>
                  <a:schemeClr val="tx1"/>
                </a:solidFill>
              </a:rPr>
              <a:t>Суд.</a:t>
            </a:r>
          </a:p>
          <a:p>
            <a:pPr marL="914400" indent="-914400" algn="l">
              <a:buAutoNum type="arabicPeriod"/>
            </a:pPr>
            <a:endParaRPr lang="ru-RU" sz="4500" dirty="0">
              <a:solidFill>
                <a:schemeClr val="tx1"/>
              </a:solidFill>
            </a:endParaRPr>
          </a:p>
          <a:p>
            <a:pPr marL="685800" indent="-685800" algn="l">
              <a:buFont typeface="Arial" panose="020B0604020202020204" pitchFamily="34" charset="0"/>
              <a:buChar char="•"/>
            </a:pPr>
            <a:r>
              <a:rPr lang="uk" sz="3400" dirty="0">
                <a:solidFill>
                  <a:schemeClr val="tx1"/>
                </a:solidFill>
              </a:rPr>
              <a:t>Шість судових процесів</a:t>
            </a:r>
            <a:endParaRPr lang="ru-RU" sz="3400" dirty="0">
              <a:solidFill>
                <a:schemeClr val="tx1"/>
              </a:solidFill>
            </a:endParaRPr>
          </a:p>
          <a:p>
            <a:pPr marL="685800" lvl="0" indent="-685800" algn="l">
              <a:buFont typeface="Arial" panose="020B0604020202020204" pitchFamily="34" charset="0"/>
              <a:buChar char="•"/>
            </a:pPr>
            <a:endParaRPr lang="ru-RU" sz="4500" dirty="0">
              <a:solidFill>
                <a:schemeClr val="tx1"/>
              </a:solidFill>
            </a:endParaRPr>
          </a:p>
          <a:p>
            <a:pPr marL="685800" lvl="0" indent="-685800" algn="l">
              <a:buFont typeface="Arial" panose="020B0604020202020204" pitchFamily="34" charset="0"/>
              <a:buChar char="•"/>
            </a:pPr>
            <a:endParaRPr lang="ru-RU" sz="4500" dirty="0">
              <a:solidFill>
                <a:schemeClr val="tx1"/>
              </a:solidFill>
            </a:endParaRPr>
          </a:p>
          <a:p>
            <a:pPr marL="685800" lvl="0" indent="-685800" algn="l">
              <a:buFont typeface="Arial" panose="020B0604020202020204" pitchFamily="34" charset="0"/>
              <a:buChar char="•"/>
            </a:pPr>
            <a:endParaRPr lang="ru-RU" sz="4500" dirty="0">
              <a:solidFill>
                <a:schemeClr val="tx1"/>
              </a:solidFill>
            </a:endParaRPr>
          </a:p>
          <a:p>
            <a:pPr marL="685800" lvl="0" indent="-685800" algn="l">
              <a:buFont typeface="Arial" panose="020B0604020202020204" pitchFamily="34" charset="0"/>
              <a:buChar char="•"/>
            </a:pPr>
            <a:endParaRPr lang="ru-RU" sz="4500" dirty="0">
              <a:solidFill>
                <a:schemeClr val="tx1"/>
              </a:solidFill>
            </a:endParaRPr>
          </a:p>
          <a:p>
            <a:pPr marL="685800" lvl="0" indent="-685800" algn="l">
              <a:buFont typeface="Arial" panose="020B0604020202020204" pitchFamily="34" charset="0"/>
              <a:buChar char="•"/>
            </a:pPr>
            <a:endParaRPr lang="ru-RU" sz="4500" dirty="0">
              <a:solidFill>
                <a:schemeClr val="tx1"/>
              </a:solidFill>
            </a:endParaRPr>
          </a:p>
          <a:p>
            <a:pPr marL="685800" lvl="0" indent="-685800" algn="l">
              <a:buFont typeface="Arial" panose="020B0604020202020204" pitchFamily="34" charset="0"/>
              <a:buChar char="•"/>
            </a:pPr>
            <a:endParaRPr lang="ru-RU" sz="4500" dirty="0">
              <a:solidFill>
                <a:schemeClr val="tx1"/>
              </a:solidFill>
            </a:endParaRPr>
          </a:p>
          <a:p>
            <a:pPr algn="l"/>
            <a:r>
              <a:rPr lang="uk" sz="4500" dirty="0">
                <a:solidFill>
                  <a:schemeClr val="tx1"/>
                </a:solidFill>
              </a:rPr>
              <a:t> </a:t>
            </a:r>
          </a:p>
          <a:p>
            <a:endParaRPr lang="ru-RU" dirty="0"/>
          </a:p>
        </p:txBody>
      </p:sp>
      <p:sp>
        <p:nvSpPr>
          <p:cNvPr id="5" name="TextBox 4"/>
          <p:cNvSpPr txBox="1"/>
          <p:nvPr/>
        </p:nvSpPr>
        <p:spPr>
          <a:xfrm>
            <a:off x="893667" y="3136812"/>
            <a:ext cx="8465849" cy="3477875"/>
          </a:xfrm>
          <a:prstGeom prst="rect">
            <a:avLst/>
          </a:prstGeom>
          <a:noFill/>
        </p:spPr>
        <p:txBody>
          <a:bodyPr wrap="square" rtlCol="0">
            <a:spAutoFit/>
          </a:bodyPr>
          <a:lstStyle/>
          <a:p>
            <a:r>
              <a:rPr lang="uk" sz="2000" dirty="0"/>
              <a:t>Слід пам'ятати, що Ісус був звинувачений у шести різних процесах:</a:t>
            </a:r>
            <a:endParaRPr lang="ru-RU" sz="1600" dirty="0"/>
          </a:p>
          <a:p>
            <a:r>
              <a:rPr lang="uk" sz="2000" dirty="0"/>
              <a:t> </a:t>
            </a:r>
            <a:endParaRPr lang="ru-RU" sz="1600" dirty="0"/>
          </a:p>
          <a:p>
            <a:pPr marL="800100" lvl="1" indent="-342900">
              <a:buFont typeface="+mj-lt"/>
              <a:buAutoNum type="arabicPeriod"/>
            </a:pPr>
            <a:r>
              <a:rPr lang="uk" sz="2000" dirty="0"/>
              <a:t>Суд первосвященника Анни (Ів. 18:13).</a:t>
            </a:r>
            <a:endParaRPr lang="ru-RU" sz="1600" dirty="0"/>
          </a:p>
          <a:p>
            <a:pPr marL="800100" lvl="1" indent="-342900">
              <a:buFont typeface="+mj-lt"/>
              <a:buAutoNum type="arabicPeriod"/>
            </a:pPr>
            <a:r>
              <a:rPr lang="uk" sz="2000" dirty="0"/>
              <a:t>Суд Кайяфи (Мт. 26:57).</a:t>
            </a:r>
            <a:endParaRPr lang="ru-RU" sz="1600" dirty="0"/>
          </a:p>
          <a:p>
            <a:pPr marL="800100" lvl="1" indent="-342900">
              <a:buFont typeface="+mj-lt"/>
              <a:buAutoNum type="arabicPeriod"/>
            </a:pPr>
            <a:r>
              <a:rPr lang="uk" sz="2000" dirty="0"/>
              <a:t>Суд Синедріону (Мт. 26:59).</a:t>
            </a:r>
            <a:endParaRPr lang="ru-RU" sz="1600" dirty="0"/>
          </a:p>
          <a:p>
            <a:pPr marL="800100" lvl="1" indent="-342900">
              <a:buFont typeface="+mj-lt"/>
              <a:buAutoNum type="arabicPeriod"/>
            </a:pPr>
            <a:r>
              <a:rPr lang="uk" sz="2000" dirty="0"/>
              <a:t>Суд Пилата (Мт. 27:2).</a:t>
            </a:r>
            <a:endParaRPr lang="ru-RU" sz="1600" dirty="0"/>
          </a:p>
          <a:p>
            <a:pPr marL="800100" lvl="1" indent="-342900">
              <a:buFont typeface="+mj-lt"/>
              <a:buAutoNum type="arabicPeriod"/>
            </a:pPr>
            <a:r>
              <a:rPr lang="uk" sz="2000" dirty="0"/>
              <a:t>Суд Ірода (Мт. 23:2).</a:t>
            </a:r>
            <a:endParaRPr lang="ru-RU" sz="1600" dirty="0"/>
          </a:p>
          <a:p>
            <a:pPr marL="800100" lvl="1" indent="-342900">
              <a:buFont typeface="+mj-lt"/>
              <a:buAutoNum type="arabicPeriod"/>
            </a:pPr>
            <a:r>
              <a:rPr lang="uk" sz="2000" dirty="0"/>
              <a:t>Суд Пилата (Лк. 23:11 – 25).</a:t>
            </a:r>
            <a:endParaRPr lang="ru-RU" sz="1600" dirty="0"/>
          </a:p>
          <a:p>
            <a:r>
              <a:rPr lang="uk" sz="2000" dirty="0"/>
              <a:t>Ісус пройшов через три єврейських суди та три римських.</a:t>
            </a:r>
            <a:endParaRPr lang="ru-RU" sz="1600" dirty="0"/>
          </a:p>
          <a:p>
            <a:r>
              <a:rPr lang="uk" sz="2000" dirty="0"/>
              <a:t>Чому вони так занепокоїлися долею одн</a:t>
            </a:r>
            <a:r>
              <a:rPr lang="uk-UA" sz="2000" dirty="0" err="1"/>
              <a:t>ієї</a:t>
            </a:r>
            <a:r>
              <a:rPr lang="uk" sz="2000" dirty="0"/>
              <a:t> людини? І римська, і єврейська влада мали свої причини для занепокоєння, поки Ісус перебував на волі.</a:t>
            </a:r>
            <a:endParaRPr lang="ru-RU" sz="1600" dirty="0"/>
          </a:p>
        </p:txBody>
      </p:sp>
    </p:spTree>
    <p:extLst>
      <p:ext uri="{BB962C8B-B14F-4D97-AF65-F5344CB8AC3E}">
        <p14:creationId xmlns:p14="http://schemas.microsoft.com/office/powerpoint/2010/main" val="31917057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11560" y="260648"/>
            <a:ext cx="7772400" cy="1470025"/>
          </a:xfrm>
        </p:spPr>
        <p:txBody>
          <a:bodyPr/>
          <a:lstStyle/>
          <a:p>
            <a:r>
              <a:rPr lang="uk" b="1" dirty="0"/>
              <a:t>Запобіжні заходи проти воскресіння</a:t>
            </a:r>
            <a:endParaRPr lang="ru-RU" dirty="0"/>
          </a:p>
        </p:txBody>
      </p:sp>
      <p:sp>
        <p:nvSpPr>
          <p:cNvPr id="3" name="Подзаголовок 2"/>
          <p:cNvSpPr>
            <a:spLocks noGrp="1"/>
          </p:cNvSpPr>
          <p:nvPr>
            <p:ph type="subTitle" idx="1"/>
          </p:nvPr>
        </p:nvSpPr>
        <p:spPr>
          <a:xfrm>
            <a:off x="323528" y="2132856"/>
            <a:ext cx="8622958" cy="4032448"/>
          </a:xfrm>
        </p:spPr>
        <p:txBody>
          <a:bodyPr>
            <a:normAutofit lnSpcReduction="10000"/>
          </a:bodyPr>
          <a:lstStyle/>
          <a:p>
            <a:pPr algn="l"/>
            <a:r>
              <a:rPr lang="uk" sz="4200" b="1" dirty="0">
                <a:solidFill>
                  <a:schemeClr val="tx1"/>
                </a:solidFill>
              </a:rPr>
              <a:t>4. Єврейський похорон</a:t>
            </a:r>
            <a:endParaRPr lang="ru-RU" sz="4200" dirty="0">
              <a:solidFill>
                <a:schemeClr val="tx1"/>
              </a:solidFill>
            </a:endParaRPr>
          </a:p>
          <a:p>
            <a:pPr algn="l"/>
            <a:endParaRPr lang="ru-RU" sz="2400" dirty="0">
              <a:solidFill>
                <a:schemeClr val="tx1"/>
              </a:solidFill>
            </a:endParaRPr>
          </a:p>
          <a:p>
            <a:pPr lvl="0" algn="l"/>
            <a:r>
              <a:rPr lang="uk" sz="2600" dirty="0">
                <a:solidFill>
                  <a:schemeClr val="tx1"/>
                </a:solidFill>
                <a:effectLst>
                  <a:outerShdw blurRad="38100" dist="38100" dir="2700000" algn="tl">
                    <a:srgbClr val="000000">
                      <a:alpha val="43137"/>
                    </a:srgbClr>
                  </a:outerShdw>
                </a:effectLst>
              </a:rPr>
              <a:t>       Полотняний одяг</a:t>
            </a:r>
          </a:p>
          <a:p>
            <a:pPr marL="685800" lvl="0" indent="-685800" algn="l">
              <a:buFont typeface="Arial" panose="020B0604020202020204" pitchFamily="34" charset="0"/>
              <a:buChar char="•"/>
            </a:pPr>
            <a:endParaRPr lang="ru-RU" sz="4500" dirty="0">
              <a:solidFill>
                <a:schemeClr val="tx1"/>
              </a:solidFill>
            </a:endParaRPr>
          </a:p>
          <a:p>
            <a:pPr marL="685800" lvl="0" indent="-685800" algn="l">
              <a:buFont typeface="Arial" panose="020B0604020202020204" pitchFamily="34" charset="0"/>
              <a:buChar char="•"/>
            </a:pPr>
            <a:endParaRPr lang="ru-RU" sz="4500" dirty="0">
              <a:solidFill>
                <a:schemeClr val="tx1"/>
              </a:solidFill>
            </a:endParaRPr>
          </a:p>
          <a:p>
            <a:pPr algn="l"/>
            <a:r>
              <a:rPr lang="uk" sz="4500" dirty="0">
                <a:solidFill>
                  <a:schemeClr val="tx1"/>
                </a:solidFill>
              </a:rPr>
              <a:t> </a:t>
            </a:r>
          </a:p>
          <a:p>
            <a:endParaRPr lang="ru-RU" dirty="0"/>
          </a:p>
        </p:txBody>
      </p:sp>
      <p:sp>
        <p:nvSpPr>
          <p:cNvPr id="5" name="TextBox 4"/>
          <p:cNvSpPr txBox="1"/>
          <p:nvPr/>
        </p:nvSpPr>
        <p:spPr>
          <a:xfrm>
            <a:off x="911390" y="3677648"/>
            <a:ext cx="8232610" cy="3170099"/>
          </a:xfrm>
          <a:prstGeom prst="rect">
            <a:avLst/>
          </a:prstGeom>
          <a:noFill/>
        </p:spPr>
        <p:txBody>
          <a:bodyPr wrap="square" rtlCol="0">
            <a:spAutoFit/>
          </a:bodyPr>
          <a:lstStyle/>
          <a:p>
            <a:r>
              <a:rPr lang="uk-UA" sz="2000" dirty="0"/>
              <a:t>Починаючи розминати тіло від стопи ніг, між кожним шаром тканини наносили подрібнені шматки ароматного дерева, змішаного з деревною смолою і смирною, тканина приклеювалася. Сповивали приблизно до рук, потім руки опускали, сповивали передпліччя, плечі. У такий спосіб окремим шматком тканини обвивалася і голова. Беручи загалом оці поховальні покривала могли важити десь 50-55 кг.</a:t>
            </a:r>
          </a:p>
          <a:p>
            <a:r>
              <a:rPr lang="uk" sz="2000" dirty="0"/>
              <a:t>У 4 столітті п</a:t>
            </a:r>
            <a:r>
              <a:rPr lang="uk-UA" sz="2000" dirty="0" err="1"/>
              <a:t>ісля</a:t>
            </a:r>
            <a:r>
              <a:rPr lang="uk-UA" sz="2000" dirty="0"/>
              <a:t> Р.Х</a:t>
            </a:r>
            <a:r>
              <a:rPr lang="uk" sz="2000" dirty="0"/>
              <a:t> Златоуст писав, що "під час поховання використовувалася смирна - речовина, яка так щільно приклеювалася " до тіла, що похоронний одяг можна було зняти лише з великими зусиллями".</a:t>
            </a:r>
          </a:p>
        </p:txBody>
      </p:sp>
    </p:spTree>
    <p:extLst>
      <p:ext uri="{BB962C8B-B14F-4D97-AF65-F5344CB8AC3E}">
        <p14:creationId xmlns:p14="http://schemas.microsoft.com/office/powerpoint/2010/main" val="15200595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11560" y="260648"/>
            <a:ext cx="7772400" cy="1470025"/>
          </a:xfrm>
        </p:spPr>
        <p:txBody>
          <a:bodyPr/>
          <a:lstStyle/>
          <a:p>
            <a:r>
              <a:rPr lang="uk" b="1" dirty="0"/>
              <a:t>Запобіжні заходи проти воскресіння</a:t>
            </a:r>
            <a:endParaRPr lang="ru-RU" dirty="0"/>
          </a:p>
        </p:txBody>
      </p:sp>
      <p:sp>
        <p:nvSpPr>
          <p:cNvPr id="3" name="Подзаголовок 2"/>
          <p:cNvSpPr>
            <a:spLocks noGrp="1"/>
          </p:cNvSpPr>
          <p:nvPr>
            <p:ph type="subTitle" idx="1"/>
          </p:nvPr>
        </p:nvSpPr>
        <p:spPr>
          <a:xfrm>
            <a:off x="323528" y="2132856"/>
            <a:ext cx="8622958" cy="4032448"/>
          </a:xfrm>
        </p:spPr>
        <p:txBody>
          <a:bodyPr>
            <a:normAutofit/>
          </a:bodyPr>
          <a:lstStyle/>
          <a:p>
            <a:pPr algn="l"/>
            <a:r>
              <a:rPr lang="uk" sz="3900" b="1" dirty="0">
                <a:solidFill>
                  <a:schemeClr val="tx1"/>
                </a:solidFill>
              </a:rPr>
              <a:t>5. Дуже великий камінь</a:t>
            </a:r>
            <a:endParaRPr lang="ru-RU" sz="3900" dirty="0">
              <a:solidFill>
                <a:schemeClr val="tx1"/>
              </a:solidFill>
            </a:endParaRPr>
          </a:p>
          <a:p>
            <a:pPr lvl="0" algn="l"/>
            <a:r>
              <a:rPr lang="uk" sz="2600" dirty="0">
                <a:solidFill>
                  <a:schemeClr val="tx1"/>
                </a:solidFill>
                <a:effectLst>
                  <a:outerShdw blurRad="38100" dist="38100" dir="2700000" algn="tl">
                    <a:srgbClr val="000000">
                      <a:alpha val="43137"/>
                    </a:srgbClr>
                  </a:outerShdw>
                </a:effectLst>
              </a:rPr>
              <a:t> </a:t>
            </a:r>
          </a:p>
          <a:p>
            <a:pPr marL="685800" lvl="0" indent="-685800" algn="l">
              <a:buFont typeface="Arial" panose="020B0604020202020204" pitchFamily="34" charset="0"/>
              <a:buChar char="•"/>
            </a:pPr>
            <a:endParaRPr lang="ru-RU" sz="4500" dirty="0">
              <a:solidFill>
                <a:schemeClr val="tx1"/>
              </a:solidFill>
            </a:endParaRPr>
          </a:p>
          <a:p>
            <a:pPr marL="685800" lvl="0" indent="-685800" algn="l">
              <a:buFont typeface="Arial" panose="020B0604020202020204" pitchFamily="34" charset="0"/>
              <a:buChar char="•"/>
            </a:pPr>
            <a:endParaRPr lang="ru-RU" sz="4500" dirty="0">
              <a:solidFill>
                <a:schemeClr val="tx1"/>
              </a:solidFill>
            </a:endParaRPr>
          </a:p>
          <a:p>
            <a:pPr algn="l"/>
            <a:r>
              <a:rPr lang="uk" sz="4500" dirty="0">
                <a:solidFill>
                  <a:schemeClr val="tx1"/>
                </a:solidFill>
              </a:rPr>
              <a:t> </a:t>
            </a:r>
          </a:p>
          <a:p>
            <a:endParaRPr lang="ru-RU" dirty="0"/>
          </a:p>
        </p:txBody>
      </p:sp>
      <p:sp>
        <p:nvSpPr>
          <p:cNvPr id="5" name="TextBox 4"/>
          <p:cNvSpPr txBox="1"/>
          <p:nvPr/>
        </p:nvSpPr>
        <p:spPr>
          <a:xfrm>
            <a:off x="890865" y="2996952"/>
            <a:ext cx="7929607" cy="1569660"/>
          </a:xfrm>
          <a:prstGeom prst="rect">
            <a:avLst/>
          </a:prstGeom>
          <a:noFill/>
        </p:spPr>
        <p:txBody>
          <a:bodyPr wrap="square" rtlCol="0">
            <a:spAutoFit/>
          </a:bodyPr>
          <a:lstStyle/>
          <a:p>
            <a:r>
              <a:rPr lang="uk" sz="2400" dirty="0"/>
              <a:t>Камінь закривав вхід у печеру та важив приблизно                2 тонни. Йосип вийняв клиноподібне гальмо, підштовхнув камінь і під дією сили тяжіння цей овальний камінь покотився вниз і зайняв потрібне положення.</a:t>
            </a:r>
          </a:p>
        </p:txBody>
      </p:sp>
    </p:spTree>
    <p:extLst>
      <p:ext uri="{BB962C8B-B14F-4D97-AF65-F5344CB8AC3E}">
        <p14:creationId xmlns:p14="http://schemas.microsoft.com/office/powerpoint/2010/main" val="29305802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45" y="0"/>
            <a:ext cx="9144000" cy="6858000"/>
          </a:xfrm>
          <a:prstGeom prst="rect">
            <a:avLst/>
          </a:prstGeom>
        </p:spPr>
      </p:pic>
      <p:sp>
        <p:nvSpPr>
          <p:cNvPr id="2" name="Заголовок 1"/>
          <p:cNvSpPr>
            <a:spLocks noGrp="1"/>
          </p:cNvSpPr>
          <p:nvPr>
            <p:ph type="ctrTitle"/>
          </p:nvPr>
        </p:nvSpPr>
        <p:spPr>
          <a:xfrm>
            <a:off x="611560" y="260648"/>
            <a:ext cx="7772400" cy="1470025"/>
          </a:xfrm>
        </p:spPr>
        <p:txBody>
          <a:bodyPr/>
          <a:lstStyle/>
          <a:p>
            <a:r>
              <a:rPr lang="uk" b="1" dirty="0"/>
              <a:t>Запобіжні заходи проти воскресіння</a:t>
            </a:r>
            <a:endParaRPr lang="ru-RU" dirty="0"/>
          </a:p>
        </p:txBody>
      </p:sp>
      <p:sp>
        <p:nvSpPr>
          <p:cNvPr id="3" name="Подзаголовок 2"/>
          <p:cNvSpPr>
            <a:spLocks noGrp="1"/>
          </p:cNvSpPr>
          <p:nvPr>
            <p:ph type="subTitle" idx="1"/>
          </p:nvPr>
        </p:nvSpPr>
        <p:spPr>
          <a:xfrm>
            <a:off x="323528" y="2132856"/>
            <a:ext cx="8622958" cy="4032448"/>
          </a:xfrm>
        </p:spPr>
        <p:txBody>
          <a:bodyPr>
            <a:normAutofit/>
          </a:bodyPr>
          <a:lstStyle/>
          <a:p>
            <a:pPr algn="l"/>
            <a:r>
              <a:rPr lang="uk" sz="3900" b="1" dirty="0">
                <a:solidFill>
                  <a:schemeClr val="tx1"/>
                </a:solidFill>
              </a:rPr>
              <a:t>6. Охорона гробниці</a:t>
            </a:r>
            <a:r>
              <a:rPr lang="uk" sz="3900" dirty="0">
                <a:solidFill>
                  <a:schemeClr val="tx1"/>
                </a:solidFill>
                <a:effectLst>
                  <a:outerShdw blurRad="38100" dist="38100" dir="2700000" algn="tl">
                    <a:srgbClr val="000000">
                      <a:alpha val="43137"/>
                    </a:srgbClr>
                  </a:outerShdw>
                </a:effectLst>
              </a:rPr>
              <a:t> </a:t>
            </a:r>
          </a:p>
          <a:p>
            <a:pPr marL="685800" lvl="0" indent="-685800" algn="l">
              <a:buFont typeface="Arial" panose="020B0604020202020204" pitchFamily="34" charset="0"/>
              <a:buChar char="•"/>
            </a:pPr>
            <a:endParaRPr lang="ru-RU" sz="4500" dirty="0">
              <a:solidFill>
                <a:schemeClr val="tx1"/>
              </a:solidFill>
            </a:endParaRPr>
          </a:p>
          <a:p>
            <a:pPr marL="685800" lvl="0" indent="-685800" algn="l">
              <a:buFont typeface="Arial" panose="020B0604020202020204" pitchFamily="34" charset="0"/>
              <a:buChar char="•"/>
            </a:pPr>
            <a:endParaRPr lang="ru-RU" sz="4500" dirty="0">
              <a:solidFill>
                <a:schemeClr val="tx1"/>
              </a:solidFill>
            </a:endParaRPr>
          </a:p>
          <a:p>
            <a:pPr algn="l"/>
            <a:r>
              <a:rPr lang="uk" sz="4500" dirty="0">
                <a:solidFill>
                  <a:schemeClr val="tx1"/>
                </a:solidFill>
              </a:rPr>
              <a:t> </a:t>
            </a:r>
          </a:p>
          <a:p>
            <a:endParaRPr lang="ru-RU" dirty="0"/>
          </a:p>
        </p:txBody>
      </p:sp>
      <p:sp>
        <p:nvSpPr>
          <p:cNvPr id="5" name="TextBox 4"/>
          <p:cNvSpPr txBox="1"/>
          <p:nvPr/>
        </p:nvSpPr>
        <p:spPr>
          <a:xfrm>
            <a:off x="949430" y="3049364"/>
            <a:ext cx="8097085" cy="3785652"/>
          </a:xfrm>
          <a:prstGeom prst="rect">
            <a:avLst/>
          </a:prstGeom>
          <a:noFill/>
        </p:spPr>
        <p:txBody>
          <a:bodyPr wrap="square" rtlCol="0">
            <a:spAutoFit/>
          </a:bodyPr>
          <a:lstStyle/>
          <a:p>
            <a:r>
              <a:rPr lang="uk-UA" sz="2400" dirty="0"/>
              <a:t>Єврейські релігійні правителі потурбувалися про те, щоб тіло неможливо було викрасти, бо Сам Ісус Христос провіщав Своє воскресіння. Була застосована римська печатка, яка символізувала і засвідчувала собою достеменність, правдивість чогось, і печатка підтверджувала, що тіло справді перебувало у гробниці. </a:t>
            </a:r>
            <a:endParaRPr lang="uk" sz="2400" dirty="0"/>
          </a:p>
          <a:p>
            <a:r>
              <a:rPr lang="uk" sz="2400" dirty="0"/>
              <a:t>Тож і євреям, і римлянам було вигідно запобігти цьому – вони поставили охорону біля труни, т.к. думали, що учні спробують вкрасти тіло для того, щоб потім сказати, що їхній учитель воскрес.</a:t>
            </a:r>
          </a:p>
        </p:txBody>
      </p:sp>
    </p:spTree>
    <p:extLst>
      <p:ext uri="{BB962C8B-B14F-4D97-AF65-F5344CB8AC3E}">
        <p14:creationId xmlns:p14="http://schemas.microsoft.com/office/powerpoint/2010/main" val="323649310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45" y="0"/>
            <a:ext cx="9144000" cy="6858000"/>
          </a:xfrm>
          <a:prstGeom prst="rect">
            <a:avLst/>
          </a:prstGeom>
        </p:spPr>
      </p:pic>
      <p:sp>
        <p:nvSpPr>
          <p:cNvPr id="2" name="Заголовок 1"/>
          <p:cNvSpPr>
            <a:spLocks noGrp="1"/>
          </p:cNvSpPr>
          <p:nvPr>
            <p:ph type="ctrTitle"/>
          </p:nvPr>
        </p:nvSpPr>
        <p:spPr>
          <a:xfrm>
            <a:off x="611560" y="260648"/>
            <a:ext cx="7772400" cy="1470025"/>
          </a:xfrm>
        </p:spPr>
        <p:txBody>
          <a:bodyPr/>
          <a:lstStyle/>
          <a:p>
            <a:r>
              <a:rPr lang="uk" b="1" dirty="0"/>
              <a:t>Запобіжні заходи проти воскресіння</a:t>
            </a:r>
            <a:endParaRPr lang="ru-RU" dirty="0"/>
          </a:p>
        </p:txBody>
      </p:sp>
      <p:sp>
        <p:nvSpPr>
          <p:cNvPr id="3" name="Подзаголовок 2"/>
          <p:cNvSpPr>
            <a:spLocks noGrp="1"/>
          </p:cNvSpPr>
          <p:nvPr>
            <p:ph type="subTitle" idx="1"/>
          </p:nvPr>
        </p:nvSpPr>
        <p:spPr>
          <a:xfrm>
            <a:off x="323528" y="2132856"/>
            <a:ext cx="8622958" cy="4032448"/>
          </a:xfrm>
        </p:spPr>
        <p:txBody>
          <a:bodyPr>
            <a:normAutofit/>
          </a:bodyPr>
          <a:lstStyle/>
          <a:p>
            <a:pPr algn="l"/>
            <a:r>
              <a:rPr lang="uk" sz="3900" b="1" dirty="0">
                <a:solidFill>
                  <a:schemeClr val="tx1"/>
                </a:solidFill>
              </a:rPr>
              <a:t>7. Римська печатка</a:t>
            </a:r>
            <a:r>
              <a:rPr lang="uk" sz="3900" dirty="0">
                <a:solidFill>
                  <a:schemeClr val="tx1"/>
                </a:solidFill>
                <a:effectLst>
                  <a:outerShdw blurRad="38100" dist="38100" dir="2700000" algn="tl">
                    <a:srgbClr val="000000">
                      <a:alpha val="43137"/>
                    </a:srgbClr>
                  </a:outerShdw>
                </a:effectLst>
              </a:rPr>
              <a:t> </a:t>
            </a:r>
          </a:p>
          <a:p>
            <a:pPr marL="685800" lvl="0" indent="-685800" algn="l">
              <a:buFont typeface="Arial" panose="020B0604020202020204" pitchFamily="34" charset="0"/>
              <a:buChar char="•"/>
            </a:pPr>
            <a:endParaRPr lang="ru-RU" sz="4500" dirty="0">
              <a:solidFill>
                <a:schemeClr val="tx1"/>
              </a:solidFill>
            </a:endParaRPr>
          </a:p>
          <a:p>
            <a:pPr marL="685800" lvl="0" indent="-685800" algn="l">
              <a:buFont typeface="Arial" panose="020B0604020202020204" pitchFamily="34" charset="0"/>
              <a:buChar char="•"/>
            </a:pPr>
            <a:endParaRPr lang="ru-RU" sz="4500" dirty="0">
              <a:solidFill>
                <a:schemeClr val="tx1"/>
              </a:solidFill>
            </a:endParaRPr>
          </a:p>
          <a:p>
            <a:pPr algn="l"/>
            <a:r>
              <a:rPr lang="uk" sz="4500" dirty="0">
                <a:solidFill>
                  <a:schemeClr val="tx1"/>
                </a:solidFill>
              </a:rPr>
              <a:t> </a:t>
            </a:r>
          </a:p>
          <a:p>
            <a:endParaRPr lang="ru-RU" dirty="0"/>
          </a:p>
        </p:txBody>
      </p:sp>
      <p:sp>
        <p:nvSpPr>
          <p:cNvPr id="5" name="TextBox 4"/>
          <p:cNvSpPr txBox="1"/>
          <p:nvPr/>
        </p:nvSpPr>
        <p:spPr>
          <a:xfrm>
            <a:off x="890865" y="3068960"/>
            <a:ext cx="7929607" cy="3046988"/>
          </a:xfrm>
          <a:prstGeom prst="rect">
            <a:avLst/>
          </a:prstGeom>
          <a:noFill/>
        </p:spPr>
        <p:txBody>
          <a:bodyPr wrap="square" rtlCol="0">
            <a:spAutoFit/>
          </a:bodyPr>
          <a:lstStyle/>
          <a:p>
            <a:r>
              <a:rPr lang="uk" sz="2400" dirty="0"/>
              <a:t>Римська печатка могла бути поставлена лише в присутності римських стражників, що охороняли гробницю. Мета цієї процедури полягала в тому, щоб запобігти розграбуванню гробниці.</a:t>
            </a:r>
          </a:p>
          <a:p>
            <a:r>
              <a:rPr lang="uk-UA" sz="2400" dirty="0"/>
              <a:t>Печатка символізувала те, що це місце охороняється римською владою, римськими вояками. Коли б хтось зробив спробу відвалити </a:t>
            </a:r>
            <a:r>
              <a:rPr lang="uk-UA" sz="2400" dirty="0" err="1"/>
              <a:t>каменя</a:t>
            </a:r>
            <a:r>
              <a:rPr lang="uk-UA" sz="2400" dirty="0"/>
              <a:t>, печатку була б порушено.</a:t>
            </a:r>
            <a:endParaRPr lang="ru-RU" sz="2400" dirty="0"/>
          </a:p>
        </p:txBody>
      </p:sp>
    </p:spTree>
    <p:extLst>
      <p:ext uri="{BB962C8B-B14F-4D97-AF65-F5344CB8AC3E}">
        <p14:creationId xmlns:p14="http://schemas.microsoft.com/office/powerpoint/2010/main" val="39806180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1391"/>
            <a:ext cx="9144000" cy="6858000"/>
          </a:xfrm>
          <a:prstGeom prst="rect">
            <a:avLst/>
          </a:prstGeom>
        </p:spPr>
      </p:pic>
      <p:sp>
        <p:nvSpPr>
          <p:cNvPr id="2" name="Заголовок 1"/>
          <p:cNvSpPr>
            <a:spLocks noGrp="1"/>
          </p:cNvSpPr>
          <p:nvPr>
            <p:ph type="ctrTitle"/>
          </p:nvPr>
        </p:nvSpPr>
        <p:spPr>
          <a:xfrm>
            <a:off x="611560" y="260648"/>
            <a:ext cx="7772400" cy="1470025"/>
          </a:xfrm>
        </p:spPr>
        <p:txBody>
          <a:bodyPr/>
          <a:lstStyle/>
          <a:p>
            <a:r>
              <a:rPr lang="uk" b="1" dirty="0"/>
              <a:t>Запобіжні заходи проти воскресіння</a:t>
            </a:r>
            <a:endParaRPr lang="ru-RU" dirty="0"/>
          </a:p>
        </p:txBody>
      </p:sp>
      <p:sp>
        <p:nvSpPr>
          <p:cNvPr id="3" name="Подзаголовок 2"/>
          <p:cNvSpPr>
            <a:spLocks noGrp="1"/>
          </p:cNvSpPr>
          <p:nvPr>
            <p:ph type="subTitle" idx="1"/>
          </p:nvPr>
        </p:nvSpPr>
        <p:spPr>
          <a:xfrm>
            <a:off x="323528" y="2132856"/>
            <a:ext cx="8622958" cy="4032448"/>
          </a:xfrm>
        </p:spPr>
        <p:txBody>
          <a:bodyPr>
            <a:normAutofit/>
          </a:bodyPr>
          <a:lstStyle/>
          <a:p>
            <a:pPr algn="l"/>
            <a:r>
              <a:rPr lang="uk" sz="3900" b="1" dirty="0">
                <a:solidFill>
                  <a:schemeClr val="tx1"/>
                </a:solidFill>
              </a:rPr>
              <a:t>7. Римський печатка</a:t>
            </a:r>
            <a:r>
              <a:rPr lang="uk" sz="3900" dirty="0">
                <a:solidFill>
                  <a:schemeClr val="tx1"/>
                </a:solidFill>
                <a:effectLst>
                  <a:outerShdw blurRad="38100" dist="38100" dir="2700000" algn="tl">
                    <a:srgbClr val="000000">
                      <a:alpha val="43137"/>
                    </a:srgbClr>
                  </a:outerShdw>
                </a:effectLst>
              </a:rPr>
              <a:t> </a:t>
            </a:r>
            <a:endParaRPr lang="en-US" sz="3900" dirty="0">
              <a:solidFill>
                <a:schemeClr val="tx1"/>
              </a:solidFill>
              <a:effectLst>
                <a:outerShdw blurRad="38100" dist="38100" dir="2700000" algn="tl">
                  <a:srgbClr val="000000">
                    <a:alpha val="43137"/>
                  </a:srgbClr>
                </a:outerShdw>
              </a:effectLst>
            </a:endParaRPr>
          </a:p>
          <a:p>
            <a:pPr algn="l"/>
            <a:endParaRPr lang="ru-RU" sz="1400" dirty="0">
              <a:solidFill>
                <a:schemeClr val="tx1"/>
              </a:solidFill>
              <a:effectLst>
                <a:outerShdw blurRad="38100" dist="38100" dir="2700000" algn="tl">
                  <a:srgbClr val="000000">
                    <a:alpha val="43137"/>
                  </a:srgbClr>
                </a:outerShdw>
              </a:effectLst>
            </a:endParaRPr>
          </a:p>
          <a:p>
            <a:pPr lvl="0" algn="l"/>
            <a:r>
              <a:rPr lang="uk" sz="2400" dirty="0">
                <a:solidFill>
                  <a:schemeClr val="tx1"/>
                </a:solidFill>
                <a:effectLst>
                  <a:outerShdw blurRad="38100" dist="38100" dir="2700000" algn="tl">
                    <a:srgbClr val="000000">
                      <a:alpha val="43137"/>
                    </a:srgbClr>
                  </a:outerShdw>
                </a:effectLst>
              </a:rPr>
              <a:t>        Попередження розкрадачам могил</a:t>
            </a:r>
            <a:endParaRPr lang="ru-RU" sz="2400" dirty="0">
              <a:solidFill>
                <a:schemeClr val="tx1"/>
              </a:solidFill>
              <a:effectLst>
                <a:outerShdw blurRad="38100" dist="38100" dir="2700000" algn="tl">
                  <a:srgbClr val="000000">
                    <a:alpha val="43137"/>
                  </a:srgbClr>
                </a:outerShdw>
              </a:effectLst>
            </a:endParaRPr>
          </a:p>
          <a:p>
            <a:pPr algn="l"/>
            <a:r>
              <a:rPr lang="uk" sz="4500" dirty="0">
                <a:solidFill>
                  <a:schemeClr val="tx1"/>
                </a:solidFill>
              </a:rPr>
              <a:t> </a:t>
            </a:r>
          </a:p>
          <a:p>
            <a:endParaRPr lang="ru-RU" dirty="0"/>
          </a:p>
        </p:txBody>
      </p:sp>
      <p:sp>
        <p:nvSpPr>
          <p:cNvPr id="5" name="TextBox 4"/>
          <p:cNvSpPr txBox="1"/>
          <p:nvPr/>
        </p:nvSpPr>
        <p:spPr>
          <a:xfrm>
            <a:off x="899592" y="3548915"/>
            <a:ext cx="8046894" cy="1200329"/>
          </a:xfrm>
          <a:prstGeom prst="rect">
            <a:avLst/>
          </a:prstGeom>
          <a:noFill/>
        </p:spPr>
        <p:txBody>
          <a:bodyPr wrap="square" rtlCol="0">
            <a:spAutoFit/>
          </a:bodyPr>
          <a:lstStyle/>
          <a:p>
            <a:r>
              <a:rPr lang="uk-UA" sz="2400" dirty="0"/>
              <a:t>В </a:t>
            </a:r>
            <a:r>
              <a:rPr lang="uk-UA" sz="2400" dirty="0" err="1"/>
              <a:t>Назареті</a:t>
            </a:r>
            <a:r>
              <a:rPr lang="uk-UA" sz="2400" dirty="0"/>
              <a:t> знайшли одну плиту, на якій був цікавий напис. Це було попередження розкрадачам могил і текст звучав так: </a:t>
            </a:r>
            <a:endParaRPr lang="uk" sz="2400" dirty="0"/>
          </a:p>
        </p:txBody>
      </p:sp>
    </p:spTree>
    <p:extLst>
      <p:ext uri="{BB962C8B-B14F-4D97-AF65-F5344CB8AC3E}">
        <p14:creationId xmlns:p14="http://schemas.microsoft.com/office/powerpoint/2010/main" val="143205528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9442" cy="6858000"/>
          </a:xfrm>
          <a:prstGeom prst="rect">
            <a:avLst/>
          </a:prstGeom>
        </p:spPr>
      </p:pic>
      <p:sp>
        <p:nvSpPr>
          <p:cNvPr id="2" name="Заголовок 1"/>
          <p:cNvSpPr>
            <a:spLocks noGrp="1"/>
          </p:cNvSpPr>
          <p:nvPr>
            <p:ph type="ctrTitle"/>
          </p:nvPr>
        </p:nvSpPr>
        <p:spPr>
          <a:xfrm>
            <a:off x="611560" y="260648"/>
            <a:ext cx="7772400" cy="1470025"/>
          </a:xfrm>
        </p:spPr>
        <p:txBody>
          <a:bodyPr/>
          <a:lstStyle/>
          <a:p>
            <a:r>
              <a:rPr lang="uk" b="1" dirty="0"/>
              <a:t>Запобіжні заходи проти воскресіння</a:t>
            </a:r>
            <a:endParaRPr lang="ru-RU" dirty="0"/>
          </a:p>
        </p:txBody>
      </p:sp>
      <p:sp>
        <p:nvSpPr>
          <p:cNvPr id="3" name="Подзаголовок 2"/>
          <p:cNvSpPr>
            <a:spLocks noGrp="1"/>
          </p:cNvSpPr>
          <p:nvPr>
            <p:ph type="subTitle" idx="1"/>
          </p:nvPr>
        </p:nvSpPr>
        <p:spPr>
          <a:xfrm>
            <a:off x="323528" y="2132856"/>
            <a:ext cx="8622958" cy="4032448"/>
          </a:xfrm>
        </p:spPr>
        <p:txBody>
          <a:bodyPr>
            <a:normAutofit/>
          </a:bodyPr>
          <a:lstStyle/>
          <a:p>
            <a:pPr algn="l"/>
            <a:r>
              <a:rPr lang="uk" sz="3900" b="1" dirty="0">
                <a:solidFill>
                  <a:schemeClr val="tx1"/>
                </a:solidFill>
              </a:rPr>
              <a:t>7. Римський друк</a:t>
            </a:r>
            <a:r>
              <a:rPr lang="uk" sz="3900" dirty="0">
                <a:solidFill>
                  <a:schemeClr val="tx1"/>
                </a:solidFill>
                <a:effectLst>
                  <a:outerShdw blurRad="38100" dist="38100" dir="2700000" algn="tl">
                    <a:srgbClr val="000000">
                      <a:alpha val="43137"/>
                    </a:srgbClr>
                  </a:outerShdw>
                </a:effectLst>
              </a:rPr>
              <a:t> </a:t>
            </a:r>
            <a:endParaRPr lang="en-US" sz="3900" dirty="0">
              <a:solidFill>
                <a:schemeClr val="tx1"/>
              </a:solidFill>
              <a:effectLst>
                <a:outerShdw blurRad="38100" dist="38100" dir="2700000" algn="tl">
                  <a:srgbClr val="000000">
                    <a:alpha val="43137"/>
                  </a:srgbClr>
                </a:outerShdw>
              </a:effectLst>
            </a:endParaRPr>
          </a:p>
          <a:p>
            <a:pPr algn="l"/>
            <a:endParaRPr lang="ru-RU" sz="1400" dirty="0">
              <a:solidFill>
                <a:schemeClr val="tx1"/>
              </a:solidFill>
              <a:effectLst>
                <a:outerShdw blurRad="38100" dist="38100" dir="2700000" algn="tl">
                  <a:srgbClr val="000000">
                    <a:alpha val="43137"/>
                  </a:srgbClr>
                </a:outerShdw>
              </a:effectLst>
            </a:endParaRPr>
          </a:p>
          <a:p>
            <a:pPr lvl="0" algn="l"/>
            <a:r>
              <a:rPr lang="uk" sz="2400" dirty="0">
                <a:solidFill>
                  <a:schemeClr val="tx1"/>
                </a:solidFill>
                <a:effectLst>
                  <a:outerShdw blurRad="38100" dist="38100" dir="2700000" algn="tl">
                    <a:srgbClr val="000000">
                      <a:alpha val="43137"/>
                    </a:srgbClr>
                  </a:outerShdw>
                </a:effectLst>
              </a:rPr>
              <a:t>        Попередження розкрадачам могил</a:t>
            </a:r>
            <a:endParaRPr lang="ru-RU" sz="2400" dirty="0">
              <a:solidFill>
                <a:schemeClr val="tx1"/>
              </a:solidFill>
              <a:effectLst>
                <a:outerShdw blurRad="38100" dist="38100" dir="2700000" algn="tl">
                  <a:srgbClr val="000000">
                    <a:alpha val="43137"/>
                  </a:srgbClr>
                </a:outerShdw>
              </a:effectLst>
            </a:endParaRPr>
          </a:p>
          <a:p>
            <a:pPr algn="l"/>
            <a:r>
              <a:rPr lang="uk" sz="4500" dirty="0">
                <a:solidFill>
                  <a:schemeClr val="tx1"/>
                </a:solidFill>
              </a:rPr>
              <a:t> </a:t>
            </a:r>
          </a:p>
          <a:p>
            <a:endParaRPr lang="ru-RU" dirty="0"/>
          </a:p>
        </p:txBody>
      </p:sp>
      <p:sp>
        <p:nvSpPr>
          <p:cNvPr id="5" name="TextBox 4"/>
          <p:cNvSpPr txBox="1"/>
          <p:nvPr/>
        </p:nvSpPr>
        <p:spPr>
          <a:xfrm>
            <a:off x="864890" y="3429000"/>
            <a:ext cx="8102937" cy="3170099"/>
          </a:xfrm>
          <a:prstGeom prst="rect">
            <a:avLst/>
          </a:prstGeom>
          <a:noFill/>
        </p:spPr>
        <p:txBody>
          <a:bodyPr wrap="square" rtlCol="0">
            <a:spAutoFit/>
          </a:bodyPr>
          <a:lstStyle/>
          <a:p>
            <a:r>
              <a:rPr lang="uk-UA" sz="2000" dirty="0"/>
              <a:t>«Наказ кесаря. Я бажаю, щоб багато гробниць лишалися на всі часи недоторканими для тих, хто вирив їх, вшановуючи своїх предків, своїх дітей і челядь. Якщо хтось проте звинуватить когось у тому, що той останній зруйнував його в який інший спосіб, розграбував тлін чи зі злим наміром переніс до іншого місця, щоб  завдати таким чином їм шкоди, то проти такої людини повинен був розпочатися судовий процес як із поваги до богів, так і з поваги до смертних. Бо вшанування похованих повинно дотримуватися суворо. Тож хай могили будуть недоторканими. А той, хто порушить це, хай буде </a:t>
            </a:r>
            <a:r>
              <a:rPr lang="uk-UA" sz="2000" dirty="0" err="1"/>
              <a:t>прирокований</a:t>
            </a:r>
            <a:r>
              <a:rPr lang="uk-UA" sz="2000" dirty="0"/>
              <a:t> на смерть, як розкрадач гробниць.» </a:t>
            </a:r>
            <a:endParaRPr lang="ru-RU" sz="2000" dirty="0"/>
          </a:p>
        </p:txBody>
      </p:sp>
    </p:spTree>
    <p:extLst>
      <p:ext uri="{BB962C8B-B14F-4D97-AF65-F5344CB8AC3E}">
        <p14:creationId xmlns:p14="http://schemas.microsoft.com/office/powerpoint/2010/main" val="24569988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604" y="9857"/>
            <a:ext cx="9144000" cy="6858000"/>
          </a:xfrm>
          <a:prstGeom prst="rect">
            <a:avLst/>
          </a:prstGeom>
        </p:spPr>
      </p:pic>
      <p:sp>
        <p:nvSpPr>
          <p:cNvPr id="2" name="Заголовок 1"/>
          <p:cNvSpPr>
            <a:spLocks noGrp="1"/>
          </p:cNvSpPr>
          <p:nvPr>
            <p:ph type="ctrTitle"/>
          </p:nvPr>
        </p:nvSpPr>
        <p:spPr>
          <a:xfrm>
            <a:off x="611560" y="260648"/>
            <a:ext cx="7772400" cy="1470025"/>
          </a:xfrm>
        </p:spPr>
        <p:txBody>
          <a:bodyPr/>
          <a:lstStyle/>
          <a:p>
            <a:r>
              <a:rPr lang="uk" b="1" dirty="0"/>
              <a:t>Запобіжні заходи проти воскресіння</a:t>
            </a:r>
            <a:endParaRPr lang="ru-RU" dirty="0"/>
          </a:p>
        </p:txBody>
      </p:sp>
      <p:sp>
        <p:nvSpPr>
          <p:cNvPr id="3" name="Подзаголовок 2"/>
          <p:cNvSpPr>
            <a:spLocks noGrp="1"/>
          </p:cNvSpPr>
          <p:nvPr>
            <p:ph type="subTitle" idx="1"/>
          </p:nvPr>
        </p:nvSpPr>
        <p:spPr>
          <a:xfrm>
            <a:off x="215516" y="2348880"/>
            <a:ext cx="8712968" cy="4320480"/>
          </a:xfrm>
        </p:spPr>
        <p:txBody>
          <a:bodyPr>
            <a:normAutofit fontScale="25000" lnSpcReduction="20000"/>
          </a:bodyPr>
          <a:lstStyle/>
          <a:p>
            <a:pPr algn="l"/>
            <a:r>
              <a:rPr lang="uk" sz="11200" b="1" dirty="0">
                <a:solidFill>
                  <a:schemeClr val="tx1"/>
                </a:solidFill>
              </a:rPr>
              <a:t>Політичні мотиви</a:t>
            </a:r>
            <a:endParaRPr lang="ru-RU" sz="11200" dirty="0">
              <a:solidFill>
                <a:schemeClr val="tx1"/>
              </a:solidFill>
            </a:endParaRPr>
          </a:p>
          <a:p>
            <a:pPr algn="l"/>
            <a:endParaRPr lang="ru-RU" sz="4400" dirty="0">
              <a:solidFill>
                <a:schemeClr val="tx1"/>
              </a:solidFill>
            </a:endParaRPr>
          </a:p>
          <a:p>
            <a:pPr algn="l"/>
            <a:endParaRPr lang="ru-RU" sz="9600" dirty="0">
              <a:solidFill>
                <a:schemeClr val="tx1"/>
              </a:solidFill>
            </a:endParaRPr>
          </a:p>
          <a:p>
            <a:pPr algn="l"/>
            <a:r>
              <a:rPr lang="uk" sz="9600" dirty="0">
                <a:solidFill>
                  <a:schemeClr val="tx1"/>
                </a:solidFill>
              </a:rPr>
              <a:t>Коли на запитання губернатора: «Чи </a:t>
            </a:r>
            <a:r>
              <a:rPr lang="uk" sz="9600" i="1" dirty="0">
                <a:solidFill>
                  <a:schemeClr val="tx1"/>
                </a:solidFill>
              </a:rPr>
              <a:t>Ти Цар Юдейський </a:t>
            </a:r>
            <a:r>
              <a:rPr lang="uk" sz="9600" dirty="0">
                <a:solidFill>
                  <a:schemeClr val="tx1"/>
                </a:solidFill>
              </a:rPr>
              <a:t>?»                Ісус відповів: «</a:t>
            </a:r>
            <a:r>
              <a:rPr lang="uk" sz="9600" i="1" dirty="0">
                <a:solidFill>
                  <a:schemeClr val="tx1"/>
                </a:solidFill>
              </a:rPr>
              <a:t>Ти кажеш»</a:t>
            </a:r>
            <a:r>
              <a:rPr lang="uk" sz="9600" dirty="0">
                <a:solidFill>
                  <a:schemeClr val="tx1"/>
                </a:solidFill>
              </a:rPr>
              <a:t>, - Він дав їм підстави для смертної кари.</a:t>
            </a:r>
            <a:endParaRPr lang="ru-RU" sz="9600" dirty="0">
              <a:solidFill>
                <a:schemeClr val="tx1"/>
              </a:solidFill>
            </a:endParaRPr>
          </a:p>
          <a:p>
            <a:pPr algn="l"/>
            <a:endParaRPr lang="ru-RU" sz="9600" dirty="0">
              <a:solidFill>
                <a:schemeClr val="tx1"/>
              </a:solidFill>
            </a:endParaRPr>
          </a:p>
          <a:p>
            <a:pPr algn="l"/>
            <a:r>
              <a:rPr lang="uk" sz="9600" dirty="0">
                <a:solidFill>
                  <a:schemeClr val="tx1"/>
                </a:solidFill>
              </a:rPr>
              <a:t>Суддя Хаїм Кон, член Верховного суду Ізраїлю, пише у статті " </a:t>
            </a:r>
            <a:r>
              <a:rPr lang="uk" sz="9600" i="1" dirty="0">
                <a:solidFill>
                  <a:schemeClr val="tx1"/>
                </a:solidFill>
              </a:rPr>
              <a:t>Роздуми про суд над Ісусом </a:t>
            </a:r>
            <a:r>
              <a:rPr lang="uk" sz="9600" dirty="0">
                <a:solidFill>
                  <a:schemeClr val="tx1"/>
                </a:solidFill>
              </a:rPr>
              <a:t>": «</a:t>
            </a:r>
            <a:r>
              <a:rPr lang="uk" sz="9600" i="1" dirty="0">
                <a:solidFill>
                  <a:schemeClr val="tx1"/>
                </a:solidFill>
              </a:rPr>
              <a:t>Немає сумнівів, що такого визнання за римськими законами було достатньо для засудження обвинуваченого»</a:t>
            </a:r>
            <a:r>
              <a:rPr lang="uk" sz="9600" dirty="0">
                <a:solidFill>
                  <a:schemeClr val="tx1"/>
                </a:solidFill>
              </a:rPr>
              <a:t>. Такий злочин карався смертною карою, і правитель був наділений правом виносити вирок.</a:t>
            </a:r>
          </a:p>
          <a:p>
            <a:pPr lvl="0" algn="l"/>
            <a:endParaRPr lang="ru-RU" sz="4500" dirty="0">
              <a:solidFill>
                <a:schemeClr val="tx1"/>
              </a:solidFill>
            </a:endParaRPr>
          </a:p>
          <a:p>
            <a:pPr marL="685800" lvl="0" indent="-685800" algn="l">
              <a:buFont typeface="Arial" panose="020B0604020202020204" pitchFamily="34" charset="0"/>
              <a:buChar char="•"/>
            </a:pPr>
            <a:endParaRPr lang="ru-RU" sz="4500" dirty="0">
              <a:solidFill>
                <a:schemeClr val="tx1"/>
              </a:solidFill>
            </a:endParaRPr>
          </a:p>
          <a:p>
            <a:pPr marL="685800" lvl="0" indent="-685800" algn="l">
              <a:buFont typeface="Arial" panose="020B0604020202020204" pitchFamily="34" charset="0"/>
              <a:buChar char="•"/>
            </a:pPr>
            <a:endParaRPr lang="ru-RU" sz="4500" dirty="0">
              <a:solidFill>
                <a:schemeClr val="tx1"/>
              </a:solidFill>
            </a:endParaRPr>
          </a:p>
          <a:p>
            <a:pPr marL="685800" lvl="0" indent="-685800" algn="l">
              <a:buFont typeface="Arial" panose="020B0604020202020204" pitchFamily="34" charset="0"/>
              <a:buChar char="•"/>
            </a:pPr>
            <a:endParaRPr lang="ru-RU" sz="4500" dirty="0">
              <a:solidFill>
                <a:schemeClr val="tx1"/>
              </a:solidFill>
            </a:endParaRPr>
          </a:p>
          <a:p>
            <a:pPr marL="685800" lvl="0" indent="-685800" algn="l">
              <a:buFont typeface="Arial" panose="020B0604020202020204" pitchFamily="34" charset="0"/>
              <a:buChar char="•"/>
            </a:pPr>
            <a:endParaRPr lang="ru-RU" sz="4500" dirty="0">
              <a:solidFill>
                <a:schemeClr val="tx1"/>
              </a:solidFill>
            </a:endParaRPr>
          </a:p>
          <a:p>
            <a:pPr marL="685800" lvl="0" indent="-685800" algn="l">
              <a:buFont typeface="Arial" panose="020B0604020202020204" pitchFamily="34" charset="0"/>
              <a:buChar char="•"/>
            </a:pPr>
            <a:endParaRPr lang="ru-RU" sz="4500" dirty="0">
              <a:solidFill>
                <a:schemeClr val="tx1"/>
              </a:solidFill>
            </a:endParaRPr>
          </a:p>
          <a:p>
            <a:pPr algn="l"/>
            <a:r>
              <a:rPr lang="uk" sz="4500" dirty="0">
                <a:solidFill>
                  <a:schemeClr val="tx1"/>
                </a:solidFill>
              </a:rPr>
              <a:t> </a:t>
            </a:r>
          </a:p>
          <a:p>
            <a:endParaRPr lang="ru-RU" dirty="0"/>
          </a:p>
        </p:txBody>
      </p:sp>
    </p:spTree>
    <p:extLst>
      <p:ext uri="{BB962C8B-B14F-4D97-AF65-F5344CB8AC3E}">
        <p14:creationId xmlns:p14="http://schemas.microsoft.com/office/powerpoint/2010/main" val="36063284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11560" y="260648"/>
            <a:ext cx="7772400" cy="1470025"/>
          </a:xfrm>
        </p:spPr>
        <p:txBody>
          <a:bodyPr/>
          <a:lstStyle/>
          <a:p>
            <a:r>
              <a:rPr lang="uk" b="1" dirty="0"/>
              <a:t>Запобіжні заходи проти воскресіння</a:t>
            </a:r>
            <a:endParaRPr lang="ru-RU" dirty="0"/>
          </a:p>
        </p:txBody>
      </p:sp>
      <p:sp>
        <p:nvSpPr>
          <p:cNvPr id="3" name="Подзаголовок 2"/>
          <p:cNvSpPr>
            <a:spLocks noGrp="1"/>
          </p:cNvSpPr>
          <p:nvPr>
            <p:ph type="subTitle" idx="1"/>
          </p:nvPr>
        </p:nvSpPr>
        <p:spPr>
          <a:xfrm>
            <a:off x="215516" y="2348880"/>
            <a:ext cx="8712968" cy="4320480"/>
          </a:xfrm>
        </p:spPr>
        <p:txBody>
          <a:bodyPr>
            <a:normAutofit fontScale="25000" lnSpcReduction="20000"/>
          </a:bodyPr>
          <a:lstStyle/>
          <a:p>
            <a:pPr algn="l"/>
            <a:r>
              <a:rPr lang="uk" sz="11200" b="1" dirty="0">
                <a:solidFill>
                  <a:schemeClr val="tx1"/>
                </a:solidFill>
              </a:rPr>
              <a:t>Економічні мотиви</a:t>
            </a:r>
            <a:endParaRPr lang="ru-RU" sz="11200" dirty="0">
              <a:solidFill>
                <a:schemeClr val="tx1"/>
              </a:solidFill>
            </a:endParaRPr>
          </a:p>
          <a:p>
            <a:pPr algn="l"/>
            <a:r>
              <a:rPr lang="uk" sz="8600" dirty="0">
                <a:solidFill>
                  <a:schemeClr val="tx1"/>
                </a:solidFill>
              </a:rPr>
              <a:t> </a:t>
            </a:r>
          </a:p>
          <a:p>
            <a:pPr algn="l"/>
            <a:r>
              <a:rPr lang="uk" sz="8600" dirty="0">
                <a:solidFill>
                  <a:schemeClr val="tx1"/>
                </a:solidFill>
              </a:rPr>
              <a:t>Після того, як Ісус поперевертав ослони в храмі, вони боялися, що Він і далі стане перешкоджати розвитку торгівлі в храмі. Можливо, вони побоювалися, що тисячі великодніх пілігримів, які оспівували Ісуса як Месію, повстануть проти комерціалізації храму.</a:t>
            </a:r>
          </a:p>
          <a:p>
            <a:pPr lvl="0" algn="l"/>
            <a:endParaRPr lang="ru-RU" sz="4500" dirty="0">
              <a:solidFill>
                <a:schemeClr val="tx1"/>
              </a:solidFill>
            </a:endParaRPr>
          </a:p>
          <a:p>
            <a:pPr marL="685800" lvl="0" indent="-685800" algn="l">
              <a:buFont typeface="Arial" panose="020B0604020202020204" pitchFamily="34" charset="0"/>
              <a:buChar char="•"/>
            </a:pPr>
            <a:endParaRPr lang="ru-RU" sz="4500" dirty="0">
              <a:solidFill>
                <a:schemeClr val="tx1"/>
              </a:solidFill>
            </a:endParaRPr>
          </a:p>
          <a:p>
            <a:pPr marL="685800" lvl="0" indent="-685800" algn="l">
              <a:buFont typeface="Arial" panose="020B0604020202020204" pitchFamily="34" charset="0"/>
              <a:buChar char="•"/>
            </a:pPr>
            <a:endParaRPr lang="ru-RU" sz="4500" dirty="0">
              <a:solidFill>
                <a:schemeClr val="tx1"/>
              </a:solidFill>
            </a:endParaRPr>
          </a:p>
          <a:p>
            <a:pPr marL="685800" lvl="0" indent="-685800" algn="l">
              <a:buFont typeface="Arial" panose="020B0604020202020204" pitchFamily="34" charset="0"/>
              <a:buChar char="•"/>
            </a:pPr>
            <a:endParaRPr lang="ru-RU" sz="4500" dirty="0">
              <a:solidFill>
                <a:schemeClr val="tx1"/>
              </a:solidFill>
            </a:endParaRPr>
          </a:p>
          <a:p>
            <a:pPr marL="685800" lvl="0" indent="-685800" algn="l">
              <a:buFont typeface="Arial" panose="020B0604020202020204" pitchFamily="34" charset="0"/>
              <a:buChar char="•"/>
            </a:pPr>
            <a:endParaRPr lang="ru-RU" sz="4500" dirty="0">
              <a:solidFill>
                <a:schemeClr val="tx1"/>
              </a:solidFill>
            </a:endParaRPr>
          </a:p>
          <a:p>
            <a:pPr marL="685800" lvl="0" indent="-685800" algn="l">
              <a:buFont typeface="Arial" panose="020B0604020202020204" pitchFamily="34" charset="0"/>
              <a:buChar char="•"/>
            </a:pPr>
            <a:endParaRPr lang="ru-RU" sz="4500" dirty="0">
              <a:solidFill>
                <a:schemeClr val="tx1"/>
              </a:solidFill>
            </a:endParaRPr>
          </a:p>
          <a:p>
            <a:pPr algn="l"/>
            <a:r>
              <a:rPr lang="uk" sz="4500" dirty="0">
                <a:solidFill>
                  <a:schemeClr val="tx1"/>
                </a:solidFill>
              </a:rPr>
              <a:t> </a:t>
            </a:r>
          </a:p>
          <a:p>
            <a:endParaRPr lang="ru-RU" dirty="0"/>
          </a:p>
        </p:txBody>
      </p:sp>
    </p:spTree>
    <p:extLst>
      <p:ext uri="{BB962C8B-B14F-4D97-AF65-F5344CB8AC3E}">
        <p14:creationId xmlns:p14="http://schemas.microsoft.com/office/powerpoint/2010/main" val="37426226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11560" y="260648"/>
            <a:ext cx="7772400" cy="1470025"/>
          </a:xfrm>
        </p:spPr>
        <p:txBody>
          <a:bodyPr/>
          <a:lstStyle/>
          <a:p>
            <a:r>
              <a:rPr lang="uk" b="1" dirty="0"/>
              <a:t>Запобіжні заходи проти воскресіння</a:t>
            </a:r>
            <a:endParaRPr lang="ru-RU" dirty="0"/>
          </a:p>
        </p:txBody>
      </p:sp>
      <p:sp>
        <p:nvSpPr>
          <p:cNvPr id="3" name="Подзаголовок 2"/>
          <p:cNvSpPr>
            <a:spLocks noGrp="1"/>
          </p:cNvSpPr>
          <p:nvPr>
            <p:ph type="subTitle" idx="1"/>
          </p:nvPr>
        </p:nvSpPr>
        <p:spPr>
          <a:xfrm>
            <a:off x="215516" y="2348880"/>
            <a:ext cx="8712968" cy="4320480"/>
          </a:xfrm>
        </p:spPr>
        <p:txBody>
          <a:bodyPr>
            <a:normAutofit fontScale="32500" lnSpcReduction="20000"/>
          </a:bodyPr>
          <a:lstStyle/>
          <a:p>
            <a:pPr algn="l"/>
            <a:r>
              <a:rPr lang="uk" sz="7400" b="1" dirty="0">
                <a:solidFill>
                  <a:schemeClr val="tx1"/>
                </a:solidFill>
              </a:rPr>
              <a:t>Релігійні мотиви</a:t>
            </a:r>
            <a:endParaRPr lang="ru-RU" sz="7400" dirty="0">
              <a:solidFill>
                <a:schemeClr val="tx1"/>
              </a:solidFill>
            </a:endParaRPr>
          </a:p>
          <a:p>
            <a:pPr algn="l"/>
            <a:r>
              <a:rPr lang="uk" sz="7400" dirty="0">
                <a:solidFill>
                  <a:schemeClr val="tx1"/>
                </a:solidFill>
              </a:rPr>
              <a:t> </a:t>
            </a:r>
          </a:p>
          <a:p>
            <a:pPr algn="l"/>
            <a:r>
              <a:rPr lang="uk" sz="7400" dirty="0">
                <a:solidFill>
                  <a:schemeClr val="tx1"/>
                </a:solidFill>
              </a:rPr>
              <a:t>Багато хто хотів умертвити Ісуса з особистих та релігійних мотивів. Цей "релігійний фанатик" приваблював все більше послідовників, викликаючи занепокоєння єврейських вождів. Багато чого в їхніх вченнях ставилося під сумнів послідовниками Ісуса.</a:t>
            </a:r>
          </a:p>
          <a:p>
            <a:pPr lvl="0" algn="l"/>
            <a:endParaRPr lang="ru-RU" sz="4500" dirty="0">
              <a:solidFill>
                <a:schemeClr val="tx1"/>
              </a:solidFill>
            </a:endParaRPr>
          </a:p>
          <a:p>
            <a:pPr marL="685800" lvl="0" indent="-685800" algn="l">
              <a:buFont typeface="Arial" panose="020B0604020202020204" pitchFamily="34" charset="0"/>
              <a:buChar char="•"/>
            </a:pPr>
            <a:endParaRPr lang="ru-RU" sz="4500" dirty="0">
              <a:solidFill>
                <a:schemeClr val="tx1"/>
              </a:solidFill>
            </a:endParaRPr>
          </a:p>
          <a:p>
            <a:pPr marL="685800" lvl="0" indent="-685800" algn="l">
              <a:buFont typeface="Arial" panose="020B0604020202020204" pitchFamily="34" charset="0"/>
              <a:buChar char="•"/>
            </a:pPr>
            <a:endParaRPr lang="ru-RU" sz="4500" dirty="0">
              <a:solidFill>
                <a:schemeClr val="tx1"/>
              </a:solidFill>
            </a:endParaRPr>
          </a:p>
          <a:p>
            <a:pPr marL="685800" lvl="0" indent="-685800" algn="l">
              <a:buFont typeface="Arial" panose="020B0604020202020204" pitchFamily="34" charset="0"/>
              <a:buChar char="•"/>
            </a:pPr>
            <a:endParaRPr lang="ru-RU" sz="4500" dirty="0">
              <a:solidFill>
                <a:schemeClr val="tx1"/>
              </a:solidFill>
            </a:endParaRPr>
          </a:p>
          <a:p>
            <a:pPr marL="685800" lvl="0" indent="-685800" algn="l">
              <a:buFont typeface="Arial" panose="020B0604020202020204" pitchFamily="34" charset="0"/>
              <a:buChar char="•"/>
            </a:pPr>
            <a:endParaRPr lang="ru-RU" sz="4500" dirty="0">
              <a:solidFill>
                <a:schemeClr val="tx1"/>
              </a:solidFill>
            </a:endParaRPr>
          </a:p>
          <a:p>
            <a:pPr marL="685800" lvl="0" indent="-685800" algn="l">
              <a:buFont typeface="Arial" panose="020B0604020202020204" pitchFamily="34" charset="0"/>
              <a:buChar char="•"/>
            </a:pPr>
            <a:endParaRPr lang="ru-RU" sz="4500" dirty="0">
              <a:solidFill>
                <a:schemeClr val="tx1"/>
              </a:solidFill>
            </a:endParaRPr>
          </a:p>
          <a:p>
            <a:pPr algn="l"/>
            <a:r>
              <a:rPr lang="uk" sz="4500" dirty="0">
                <a:solidFill>
                  <a:schemeClr val="tx1"/>
                </a:solidFill>
              </a:rPr>
              <a:t> </a:t>
            </a:r>
          </a:p>
          <a:p>
            <a:endParaRPr lang="ru-RU" dirty="0"/>
          </a:p>
        </p:txBody>
      </p:sp>
    </p:spTree>
    <p:extLst>
      <p:ext uri="{BB962C8B-B14F-4D97-AF65-F5344CB8AC3E}">
        <p14:creationId xmlns:p14="http://schemas.microsoft.com/office/powerpoint/2010/main" val="22072722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11560" y="260648"/>
            <a:ext cx="7772400" cy="1470025"/>
          </a:xfrm>
        </p:spPr>
        <p:txBody>
          <a:bodyPr/>
          <a:lstStyle/>
          <a:p>
            <a:r>
              <a:rPr lang="uk" b="1" dirty="0"/>
              <a:t>Запобіжні заходи проти воскресіння</a:t>
            </a:r>
            <a:endParaRPr lang="ru-RU" dirty="0"/>
          </a:p>
        </p:txBody>
      </p:sp>
      <p:sp>
        <p:nvSpPr>
          <p:cNvPr id="3" name="Подзаголовок 2"/>
          <p:cNvSpPr>
            <a:spLocks noGrp="1"/>
          </p:cNvSpPr>
          <p:nvPr>
            <p:ph type="subTitle" idx="1"/>
          </p:nvPr>
        </p:nvSpPr>
        <p:spPr>
          <a:xfrm>
            <a:off x="215516" y="2348880"/>
            <a:ext cx="8712968" cy="4320480"/>
          </a:xfrm>
        </p:spPr>
        <p:txBody>
          <a:bodyPr>
            <a:normAutofit fontScale="47500" lnSpcReduction="20000"/>
          </a:bodyPr>
          <a:lstStyle/>
          <a:p>
            <a:pPr algn="l"/>
            <a:r>
              <a:rPr lang="uk" sz="7600" b="1" dirty="0">
                <a:solidFill>
                  <a:schemeClr val="tx1"/>
                </a:solidFill>
              </a:rPr>
              <a:t>2. Смерть на хресті.</a:t>
            </a:r>
            <a:endParaRPr lang="ru-RU" sz="7600" dirty="0">
              <a:solidFill>
                <a:schemeClr val="tx1"/>
              </a:solidFill>
            </a:endParaRPr>
          </a:p>
          <a:p>
            <a:pPr algn="l"/>
            <a:r>
              <a:rPr lang="uk" sz="3800" dirty="0">
                <a:solidFill>
                  <a:schemeClr val="tx1"/>
                </a:solidFill>
              </a:rPr>
              <a:t> </a:t>
            </a:r>
          </a:p>
          <a:p>
            <a:pPr algn="l"/>
            <a:r>
              <a:rPr lang="uk" sz="3800" dirty="0">
                <a:solidFill>
                  <a:schemeClr val="tx1"/>
                </a:solidFill>
              </a:rPr>
              <a:t>       Це був один із найпоширеніших видів страти. Ця страта забезпечувала неминучу і   </a:t>
            </a:r>
          </a:p>
          <a:p>
            <a:pPr algn="l"/>
            <a:r>
              <a:rPr lang="uk" sz="3800" dirty="0">
                <a:solidFill>
                  <a:schemeClr val="tx1"/>
                </a:solidFill>
              </a:rPr>
              <a:t>       мученицьку смерть.</a:t>
            </a:r>
          </a:p>
          <a:p>
            <a:pPr algn="l"/>
            <a:endParaRPr lang="ru-RU" sz="3800" dirty="0">
              <a:solidFill>
                <a:schemeClr val="tx1"/>
              </a:solidFill>
            </a:endParaRPr>
          </a:p>
          <a:p>
            <a:pPr algn="l"/>
            <a:r>
              <a:rPr lang="uk" sz="4200" dirty="0">
                <a:solidFill>
                  <a:schemeClr val="tx1"/>
                </a:solidFill>
                <a:effectLst>
                  <a:outerShdw blurRad="38100" dist="38100" dir="2700000" algn="tl">
                    <a:srgbClr val="000000">
                      <a:alpha val="43137"/>
                    </a:srgbClr>
                  </a:outerShdw>
                </a:effectLst>
              </a:rPr>
              <a:t>       Бічування злочинця</a:t>
            </a:r>
            <a:endParaRPr lang="ru-RU" sz="7600" dirty="0">
              <a:solidFill>
                <a:schemeClr val="tx1"/>
              </a:solidFill>
              <a:effectLst>
                <a:outerShdw blurRad="38100" dist="38100" dir="2700000" algn="tl">
                  <a:srgbClr val="000000">
                    <a:alpha val="43137"/>
                  </a:srgbClr>
                </a:outerShdw>
              </a:effectLst>
            </a:endParaRPr>
          </a:p>
          <a:p>
            <a:pPr lvl="0" algn="l"/>
            <a:endParaRPr lang="ru-RU" sz="4500" dirty="0">
              <a:solidFill>
                <a:schemeClr val="tx1"/>
              </a:solidFill>
            </a:endParaRPr>
          </a:p>
          <a:p>
            <a:pPr marL="685800" lvl="0" indent="-685800" algn="l">
              <a:buFont typeface="Arial" panose="020B0604020202020204" pitchFamily="34" charset="0"/>
              <a:buChar char="•"/>
            </a:pPr>
            <a:endParaRPr lang="ru-RU" sz="4500" dirty="0">
              <a:solidFill>
                <a:schemeClr val="tx1"/>
              </a:solidFill>
            </a:endParaRPr>
          </a:p>
          <a:p>
            <a:pPr marL="685800" lvl="0" indent="-685800" algn="l">
              <a:buFont typeface="Arial" panose="020B0604020202020204" pitchFamily="34" charset="0"/>
              <a:buChar char="•"/>
            </a:pPr>
            <a:endParaRPr lang="ru-RU" sz="4500" dirty="0">
              <a:solidFill>
                <a:schemeClr val="tx1"/>
              </a:solidFill>
            </a:endParaRPr>
          </a:p>
          <a:p>
            <a:pPr marL="685800" lvl="0" indent="-685800" algn="l">
              <a:buFont typeface="Arial" panose="020B0604020202020204" pitchFamily="34" charset="0"/>
              <a:buChar char="•"/>
            </a:pPr>
            <a:endParaRPr lang="ru-RU" sz="4500" dirty="0">
              <a:solidFill>
                <a:schemeClr val="tx1"/>
              </a:solidFill>
            </a:endParaRPr>
          </a:p>
          <a:p>
            <a:pPr marL="685800" lvl="0" indent="-685800" algn="l">
              <a:buFont typeface="Arial" panose="020B0604020202020204" pitchFamily="34" charset="0"/>
              <a:buChar char="•"/>
            </a:pPr>
            <a:endParaRPr lang="ru-RU" sz="4500" dirty="0">
              <a:solidFill>
                <a:schemeClr val="tx1"/>
              </a:solidFill>
            </a:endParaRPr>
          </a:p>
          <a:p>
            <a:pPr marL="685800" lvl="0" indent="-685800" algn="l">
              <a:buFont typeface="Arial" panose="020B0604020202020204" pitchFamily="34" charset="0"/>
              <a:buChar char="•"/>
            </a:pPr>
            <a:endParaRPr lang="ru-RU" sz="4500" dirty="0">
              <a:solidFill>
                <a:schemeClr val="tx1"/>
              </a:solidFill>
            </a:endParaRPr>
          </a:p>
          <a:p>
            <a:pPr algn="l"/>
            <a:r>
              <a:rPr lang="uk" sz="4500" dirty="0">
                <a:solidFill>
                  <a:schemeClr val="tx1"/>
                </a:solidFill>
              </a:rPr>
              <a:t> </a:t>
            </a:r>
          </a:p>
          <a:p>
            <a:endParaRPr lang="ru-RU" dirty="0"/>
          </a:p>
        </p:txBody>
      </p:sp>
      <p:sp>
        <p:nvSpPr>
          <p:cNvPr id="5" name="TextBox 4"/>
          <p:cNvSpPr txBox="1"/>
          <p:nvPr/>
        </p:nvSpPr>
        <p:spPr>
          <a:xfrm>
            <a:off x="611560" y="4178357"/>
            <a:ext cx="8316924" cy="2308324"/>
          </a:xfrm>
          <a:prstGeom prst="rect">
            <a:avLst/>
          </a:prstGeom>
          <a:noFill/>
        </p:spPr>
        <p:txBody>
          <a:bodyPr wrap="square" rtlCol="0">
            <a:spAutoFit/>
          </a:bodyPr>
          <a:lstStyle/>
          <a:p>
            <a:r>
              <a:rPr lang="uk" dirty="0"/>
              <a:t>Після того, як злочинця засуджували до страти через розп'яття, його зазвичай прив'язували до стовпа у приміщенні суду. З нього знімали одяг, а потім жорстоко бичували.</a:t>
            </a:r>
          </a:p>
          <a:p>
            <a:r>
              <a:rPr lang="uk-UA" dirty="0"/>
              <a:t>Ми знаємо, що римського бича було зроблено зі свинцевих чи кістяних гачків, що були вплетені у ремінь. </a:t>
            </a:r>
            <a:r>
              <a:rPr lang="uk" dirty="0"/>
              <a:t>За єврейськими законами покарання було обмежено 40 ударами. Щоб не помилитися, фарисеї обмежувалися лише 39. У римлян таких обмежень не було, і вони могли ігнорувати єврейські обмеження.</a:t>
            </a:r>
          </a:p>
          <a:p>
            <a:endParaRPr lang="ru-RU" dirty="0"/>
          </a:p>
        </p:txBody>
      </p:sp>
    </p:spTree>
    <p:extLst>
      <p:ext uri="{BB962C8B-B14F-4D97-AF65-F5344CB8AC3E}">
        <p14:creationId xmlns:p14="http://schemas.microsoft.com/office/powerpoint/2010/main" val="42752978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11560" y="260648"/>
            <a:ext cx="7772400" cy="1470025"/>
          </a:xfrm>
        </p:spPr>
        <p:txBody>
          <a:bodyPr/>
          <a:lstStyle/>
          <a:p>
            <a:r>
              <a:rPr lang="uk" b="1" dirty="0"/>
              <a:t>Запобіжні заходи проти воскресіння</a:t>
            </a:r>
            <a:endParaRPr lang="ru-RU" dirty="0"/>
          </a:p>
        </p:txBody>
      </p:sp>
      <p:sp>
        <p:nvSpPr>
          <p:cNvPr id="3" name="Подзаголовок 2"/>
          <p:cNvSpPr>
            <a:spLocks noGrp="1"/>
          </p:cNvSpPr>
          <p:nvPr>
            <p:ph type="subTitle" idx="1"/>
          </p:nvPr>
        </p:nvSpPr>
        <p:spPr>
          <a:xfrm>
            <a:off x="251520" y="2276872"/>
            <a:ext cx="8748972" cy="4464496"/>
          </a:xfrm>
        </p:spPr>
        <p:txBody>
          <a:bodyPr>
            <a:normAutofit fontScale="70000" lnSpcReduction="20000"/>
          </a:bodyPr>
          <a:lstStyle/>
          <a:p>
            <a:pPr algn="l"/>
            <a:r>
              <a:rPr lang="uk" sz="5100" b="1" dirty="0">
                <a:solidFill>
                  <a:schemeClr val="tx1"/>
                </a:solidFill>
              </a:rPr>
              <a:t>2. Смерть на хресті.</a:t>
            </a:r>
            <a:endParaRPr lang="ru-RU" sz="2600" dirty="0">
              <a:solidFill>
                <a:schemeClr val="tx1"/>
              </a:solidFill>
            </a:endParaRPr>
          </a:p>
          <a:p>
            <a:pPr marL="685800" lvl="0" indent="-685800" algn="l">
              <a:buFont typeface="Arial" panose="020B0604020202020204" pitchFamily="34" charset="0"/>
              <a:buChar char="•"/>
            </a:pPr>
            <a:endParaRPr lang="ru-RU" sz="3400" dirty="0">
              <a:solidFill>
                <a:schemeClr val="tx1"/>
              </a:solidFill>
              <a:effectLst>
                <a:outerShdw blurRad="38100" dist="38100" dir="2700000" algn="tl">
                  <a:srgbClr val="000000">
                    <a:alpha val="43137"/>
                  </a:srgbClr>
                </a:outerShdw>
              </a:effectLst>
            </a:endParaRPr>
          </a:p>
          <a:p>
            <a:pPr marL="685800" lvl="0" indent="-685800" algn="l">
              <a:buFont typeface="Arial" panose="020B0604020202020204" pitchFamily="34" charset="0"/>
              <a:buChar char="•"/>
            </a:pPr>
            <a:r>
              <a:rPr lang="uk" sz="3400" dirty="0">
                <a:solidFill>
                  <a:schemeClr val="tx1"/>
                </a:solidFill>
                <a:effectLst>
                  <a:outerShdw blurRad="38100" dist="38100" dir="2700000" algn="tl">
                    <a:srgbClr val="000000">
                      <a:alpha val="43137"/>
                    </a:srgbClr>
                  </a:outerShdw>
                </a:effectLst>
              </a:rPr>
              <a:t>Страта (розп'яття)</a:t>
            </a:r>
            <a:endParaRPr lang="ru-RU" sz="5100" dirty="0">
              <a:solidFill>
                <a:schemeClr val="tx1"/>
              </a:solidFill>
              <a:effectLst>
                <a:outerShdw blurRad="38100" dist="38100" dir="2700000" algn="tl">
                  <a:srgbClr val="000000">
                    <a:alpha val="43137"/>
                  </a:srgbClr>
                </a:outerShdw>
              </a:effectLst>
            </a:endParaRPr>
          </a:p>
          <a:p>
            <a:pPr marL="685800" lvl="0" indent="-685800" algn="l">
              <a:buFont typeface="Arial" panose="020B0604020202020204" pitchFamily="34" charset="0"/>
              <a:buChar char="•"/>
            </a:pPr>
            <a:endParaRPr lang="ru-RU" sz="4500" dirty="0">
              <a:solidFill>
                <a:schemeClr val="tx1"/>
              </a:solidFill>
            </a:endParaRPr>
          </a:p>
          <a:p>
            <a:pPr marL="685800" lvl="0" indent="-685800" algn="l">
              <a:buFont typeface="Arial" panose="020B0604020202020204" pitchFamily="34" charset="0"/>
              <a:buChar char="•"/>
            </a:pPr>
            <a:endParaRPr lang="ru-RU" sz="4500" dirty="0">
              <a:solidFill>
                <a:schemeClr val="tx1"/>
              </a:solidFill>
            </a:endParaRPr>
          </a:p>
          <a:p>
            <a:pPr marL="685800" lvl="0" indent="-685800" algn="l">
              <a:buFont typeface="Arial" panose="020B0604020202020204" pitchFamily="34" charset="0"/>
              <a:buChar char="•"/>
            </a:pPr>
            <a:endParaRPr lang="ru-RU" sz="4500" dirty="0">
              <a:solidFill>
                <a:schemeClr val="tx1"/>
              </a:solidFill>
            </a:endParaRPr>
          </a:p>
          <a:p>
            <a:pPr marL="685800" lvl="0" indent="-685800" algn="l">
              <a:buFont typeface="Arial" panose="020B0604020202020204" pitchFamily="34" charset="0"/>
              <a:buChar char="•"/>
            </a:pPr>
            <a:endParaRPr lang="ru-RU" sz="4500" dirty="0">
              <a:solidFill>
                <a:schemeClr val="tx1"/>
              </a:solidFill>
            </a:endParaRPr>
          </a:p>
          <a:p>
            <a:pPr marL="685800" lvl="0" indent="-685800" algn="l">
              <a:buFont typeface="Arial" panose="020B0604020202020204" pitchFamily="34" charset="0"/>
              <a:buChar char="•"/>
            </a:pPr>
            <a:endParaRPr lang="ru-RU" sz="4500" dirty="0">
              <a:solidFill>
                <a:schemeClr val="tx1"/>
              </a:solidFill>
            </a:endParaRPr>
          </a:p>
          <a:p>
            <a:pPr algn="l"/>
            <a:r>
              <a:rPr lang="uk" sz="4500" dirty="0">
                <a:solidFill>
                  <a:schemeClr val="tx1"/>
                </a:solidFill>
              </a:rPr>
              <a:t> </a:t>
            </a:r>
          </a:p>
          <a:p>
            <a:endParaRPr lang="ru-RU" dirty="0"/>
          </a:p>
        </p:txBody>
      </p:sp>
      <p:sp>
        <p:nvSpPr>
          <p:cNvPr id="5" name="TextBox 4"/>
          <p:cNvSpPr txBox="1"/>
          <p:nvPr/>
        </p:nvSpPr>
        <p:spPr>
          <a:xfrm>
            <a:off x="945598" y="3717032"/>
            <a:ext cx="8054894" cy="2554545"/>
          </a:xfrm>
          <a:prstGeom prst="rect">
            <a:avLst/>
          </a:prstGeom>
          <a:noFill/>
        </p:spPr>
        <p:txBody>
          <a:bodyPr wrap="square" rtlCol="0">
            <a:spAutoFit/>
          </a:bodyPr>
          <a:lstStyle/>
          <a:p>
            <a:r>
              <a:rPr lang="uk" sz="2000" dirty="0"/>
              <a:t>Кати робили все можливе, щоб злочинець не вмер до страти. Смерть злочинця до страти вважалася порушенням закону (таким самим порушенням закону вважалася б і не смерть злочинця на страті).</a:t>
            </a:r>
            <a:endParaRPr lang="ru-RU" sz="2000" dirty="0"/>
          </a:p>
          <a:p>
            <a:r>
              <a:rPr lang="uk-UA" sz="2000" dirty="0"/>
              <a:t>Спочатку злочинцеві прибивали руки, часто ноги не прибивали, щоб продовжити муки. Це була мученицька смерть, бо людина боролася за кожен вдих, і по суті людина вмирала не через крововилив, не від ран, вона вмирала від ядухи, бо він, знесилившись, не міг більше підтягнутися на пробитих руках, щоб зробити черговий вдих.</a:t>
            </a:r>
            <a:endParaRPr lang="uk" sz="2000" dirty="0"/>
          </a:p>
        </p:txBody>
      </p:sp>
    </p:spTree>
    <p:extLst>
      <p:ext uri="{BB962C8B-B14F-4D97-AF65-F5344CB8AC3E}">
        <p14:creationId xmlns:p14="http://schemas.microsoft.com/office/powerpoint/2010/main" val="23176666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11560" y="260648"/>
            <a:ext cx="7772400" cy="1470025"/>
          </a:xfrm>
        </p:spPr>
        <p:txBody>
          <a:bodyPr/>
          <a:lstStyle/>
          <a:p>
            <a:r>
              <a:rPr lang="uk" b="1" dirty="0"/>
              <a:t>Запобіжні заходи проти воскресіння</a:t>
            </a:r>
            <a:endParaRPr lang="ru-RU" dirty="0"/>
          </a:p>
        </p:txBody>
      </p:sp>
      <p:sp>
        <p:nvSpPr>
          <p:cNvPr id="3" name="Подзаголовок 2"/>
          <p:cNvSpPr>
            <a:spLocks noGrp="1"/>
          </p:cNvSpPr>
          <p:nvPr>
            <p:ph type="subTitle" idx="1"/>
          </p:nvPr>
        </p:nvSpPr>
        <p:spPr>
          <a:xfrm>
            <a:off x="395028" y="2204864"/>
            <a:ext cx="8748972" cy="4464496"/>
          </a:xfrm>
        </p:spPr>
        <p:txBody>
          <a:bodyPr>
            <a:normAutofit fontScale="70000" lnSpcReduction="20000"/>
          </a:bodyPr>
          <a:lstStyle/>
          <a:p>
            <a:pPr algn="l"/>
            <a:r>
              <a:rPr lang="uk" sz="5100" b="1" dirty="0">
                <a:solidFill>
                  <a:schemeClr val="tx1"/>
                </a:solidFill>
              </a:rPr>
              <a:t>2. Смерть на хресті</a:t>
            </a:r>
            <a:endParaRPr lang="ru-RU" sz="5100" dirty="0">
              <a:solidFill>
                <a:schemeClr val="tx1"/>
              </a:solidFill>
            </a:endParaRPr>
          </a:p>
          <a:p>
            <a:pPr marL="457200" indent="-457200" algn="l">
              <a:buFont typeface="Arial" panose="020B0604020202020204" pitchFamily="34" charset="0"/>
              <a:buChar char="•"/>
            </a:pPr>
            <a:endParaRPr lang="ru-RU" sz="2800" dirty="0"/>
          </a:p>
          <a:p>
            <a:pPr marL="457200" indent="-457200" algn="l">
              <a:buFont typeface="Arial" panose="020B0604020202020204" pitchFamily="34" charset="0"/>
              <a:buChar char="•"/>
            </a:pPr>
            <a:r>
              <a:rPr lang="uk" sz="3400" dirty="0">
                <a:solidFill>
                  <a:schemeClr val="tx1"/>
                </a:solidFill>
                <a:effectLst>
                  <a:outerShdw blurRad="38100" dist="38100" dir="2700000" algn="tl">
                    <a:srgbClr val="000000">
                      <a:alpha val="43137"/>
                    </a:srgbClr>
                  </a:outerShdw>
                </a:effectLst>
              </a:rPr>
              <a:t>Докази смерті Ісуса</a:t>
            </a:r>
            <a:endParaRPr lang="ru-RU" sz="3400" b="1" dirty="0">
              <a:solidFill>
                <a:schemeClr val="tx1"/>
              </a:solidFill>
              <a:effectLst>
                <a:outerShdw blurRad="38100" dist="38100" dir="2700000" algn="tl">
                  <a:srgbClr val="000000">
                    <a:alpha val="43137"/>
                  </a:srgbClr>
                </a:outerShdw>
              </a:effectLst>
            </a:endParaRPr>
          </a:p>
          <a:p>
            <a:pPr lvl="0" algn="l"/>
            <a:endParaRPr lang="ru-RU" sz="4500" dirty="0">
              <a:solidFill>
                <a:schemeClr val="tx1"/>
              </a:solidFill>
            </a:endParaRPr>
          </a:p>
          <a:p>
            <a:pPr marL="685800" lvl="0" indent="-685800" algn="l">
              <a:buFont typeface="Arial" panose="020B0604020202020204" pitchFamily="34" charset="0"/>
              <a:buChar char="•"/>
            </a:pPr>
            <a:endParaRPr lang="ru-RU" sz="4500" dirty="0">
              <a:solidFill>
                <a:schemeClr val="tx1"/>
              </a:solidFill>
            </a:endParaRPr>
          </a:p>
          <a:p>
            <a:pPr marL="685800" lvl="0" indent="-685800" algn="l">
              <a:buFont typeface="Arial" panose="020B0604020202020204" pitchFamily="34" charset="0"/>
              <a:buChar char="•"/>
            </a:pPr>
            <a:endParaRPr lang="ru-RU" sz="4500" dirty="0">
              <a:solidFill>
                <a:schemeClr val="tx1"/>
              </a:solidFill>
            </a:endParaRPr>
          </a:p>
          <a:p>
            <a:pPr marL="685800" lvl="0" indent="-685800" algn="l">
              <a:buFont typeface="Arial" panose="020B0604020202020204" pitchFamily="34" charset="0"/>
              <a:buChar char="•"/>
            </a:pPr>
            <a:endParaRPr lang="ru-RU" sz="4500" dirty="0">
              <a:solidFill>
                <a:schemeClr val="tx1"/>
              </a:solidFill>
            </a:endParaRPr>
          </a:p>
          <a:p>
            <a:pPr marL="685800" lvl="0" indent="-685800" algn="l">
              <a:buFont typeface="Arial" panose="020B0604020202020204" pitchFamily="34" charset="0"/>
              <a:buChar char="•"/>
            </a:pPr>
            <a:endParaRPr lang="ru-RU" sz="4500" dirty="0">
              <a:solidFill>
                <a:schemeClr val="tx1"/>
              </a:solidFill>
            </a:endParaRPr>
          </a:p>
          <a:p>
            <a:pPr algn="l"/>
            <a:r>
              <a:rPr lang="uk" sz="4500" dirty="0">
                <a:solidFill>
                  <a:schemeClr val="tx1"/>
                </a:solidFill>
              </a:rPr>
              <a:t> </a:t>
            </a:r>
          </a:p>
          <a:p>
            <a:endParaRPr lang="ru-RU" dirty="0"/>
          </a:p>
        </p:txBody>
      </p:sp>
      <p:sp>
        <p:nvSpPr>
          <p:cNvPr id="5" name="TextBox 4"/>
          <p:cNvSpPr txBox="1"/>
          <p:nvPr/>
        </p:nvSpPr>
        <p:spPr>
          <a:xfrm>
            <a:off x="899592" y="3501008"/>
            <a:ext cx="8244408" cy="1015663"/>
          </a:xfrm>
          <a:prstGeom prst="rect">
            <a:avLst/>
          </a:prstGeom>
          <a:noFill/>
        </p:spPr>
        <p:txBody>
          <a:bodyPr wrap="square" rtlCol="0">
            <a:spAutoFit/>
          </a:bodyPr>
          <a:lstStyle/>
          <a:p>
            <a:r>
              <a:rPr lang="uk" sz="2000" dirty="0"/>
              <a:t>Якщо ми вивчимо наведені в Талмуді і римському законі докладні керівництва до страти, то зрозуміємо, наскільки старанно було виконано смертний вирок.</a:t>
            </a:r>
          </a:p>
        </p:txBody>
      </p:sp>
    </p:spTree>
    <p:extLst>
      <p:ext uri="{BB962C8B-B14F-4D97-AF65-F5344CB8AC3E}">
        <p14:creationId xmlns:p14="http://schemas.microsoft.com/office/powerpoint/2010/main" val="31948719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11560" y="260648"/>
            <a:ext cx="7772400" cy="1470025"/>
          </a:xfrm>
        </p:spPr>
        <p:txBody>
          <a:bodyPr/>
          <a:lstStyle/>
          <a:p>
            <a:r>
              <a:rPr lang="uk" b="1" dirty="0"/>
              <a:t>Запобіжні заходи проти воскресіння</a:t>
            </a:r>
            <a:endParaRPr lang="ru-RU" dirty="0"/>
          </a:p>
        </p:txBody>
      </p:sp>
      <p:sp>
        <p:nvSpPr>
          <p:cNvPr id="3" name="Подзаголовок 2"/>
          <p:cNvSpPr>
            <a:spLocks noGrp="1"/>
          </p:cNvSpPr>
          <p:nvPr>
            <p:ph type="subTitle" idx="1"/>
          </p:nvPr>
        </p:nvSpPr>
        <p:spPr>
          <a:xfrm>
            <a:off x="197514" y="2132856"/>
            <a:ext cx="8748972" cy="4464496"/>
          </a:xfrm>
        </p:spPr>
        <p:txBody>
          <a:bodyPr>
            <a:normAutofit fontScale="25000" lnSpcReduction="20000"/>
          </a:bodyPr>
          <a:lstStyle/>
          <a:p>
            <a:pPr algn="l"/>
            <a:r>
              <a:rPr lang="uk" sz="11200" b="1" dirty="0">
                <a:solidFill>
                  <a:schemeClr val="tx1"/>
                </a:solidFill>
              </a:rPr>
              <a:t>2. Смерть на хресті</a:t>
            </a:r>
            <a:endParaRPr lang="ru-RU" sz="11200" dirty="0">
              <a:solidFill>
                <a:schemeClr val="tx1"/>
              </a:solidFill>
            </a:endParaRPr>
          </a:p>
          <a:p>
            <a:pPr marL="457200" indent="-457200" algn="l">
              <a:buFont typeface="Arial" panose="020B0604020202020204" pitchFamily="34" charset="0"/>
              <a:buChar char="•"/>
            </a:pPr>
            <a:endParaRPr lang="ru-RU" sz="2800" dirty="0"/>
          </a:p>
          <a:p>
            <a:pPr algn="l"/>
            <a:endParaRPr lang="ru-RU" sz="9600" b="1" dirty="0">
              <a:solidFill>
                <a:schemeClr val="tx1"/>
              </a:solidFill>
            </a:endParaRPr>
          </a:p>
          <a:p>
            <a:pPr algn="l"/>
            <a:r>
              <a:rPr lang="uk" sz="9600" b="1" dirty="0">
                <a:solidFill>
                  <a:schemeClr val="tx1"/>
                </a:solidFill>
              </a:rPr>
              <a:t>Талмуд</a:t>
            </a:r>
            <a:r>
              <a:rPr lang="uk" sz="9600" dirty="0">
                <a:solidFill>
                  <a:schemeClr val="tx1"/>
                </a:solidFill>
              </a:rPr>
              <a:t> показує</a:t>
            </a:r>
            <a:r>
              <a:rPr lang="uk" sz="9700" dirty="0">
                <a:solidFill>
                  <a:schemeClr val="tx1"/>
                </a:solidFill>
              </a:rPr>
              <a:t>, що </a:t>
            </a:r>
            <a:r>
              <a:rPr lang="uk-UA" sz="9700" dirty="0">
                <a:solidFill>
                  <a:schemeClr val="tx1"/>
                </a:solidFill>
              </a:rPr>
              <a:t>страта має відбуватися публічно у денний час. Процесію, що вела засудженого, мав очолювати оповісник, несучи табличку, за який злочин осуджено людину. І також двоє служителів і рабинів повинні були йти поруч із засудженим, і дорогою умовляти його сповідувати свої гріхи, підготувати його до </a:t>
            </a:r>
            <a:r>
              <a:rPr lang="uk-UA" sz="9700" dirty="0" err="1">
                <a:solidFill>
                  <a:schemeClr val="tx1"/>
                </a:solidFill>
              </a:rPr>
              <a:t>смерти</a:t>
            </a:r>
            <a:r>
              <a:rPr lang="uk-UA" sz="9700" dirty="0">
                <a:solidFill>
                  <a:schemeClr val="tx1"/>
                </a:solidFill>
              </a:rPr>
              <a:t>, повернутися до правильного вчення. І Синедріон посилав завжди на місце страти свого представника, щоб у наступному він здавав офіційного </a:t>
            </a:r>
            <a:r>
              <a:rPr lang="uk-UA" sz="9700" dirty="0" err="1">
                <a:solidFill>
                  <a:schemeClr val="tx1"/>
                </a:solidFill>
              </a:rPr>
              <a:t>звіта</a:t>
            </a:r>
            <a:r>
              <a:rPr lang="uk-UA" sz="9700" dirty="0">
                <a:solidFill>
                  <a:schemeClr val="tx1"/>
                </a:solidFill>
              </a:rPr>
              <a:t> перед Синедріоном про те, що, справді, вирок було виконано.</a:t>
            </a:r>
            <a:endParaRPr lang="ru-RU" sz="9700" dirty="0">
              <a:solidFill>
                <a:schemeClr val="tx1"/>
              </a:solidFill>
            </a:endParaRPr>
          </a:p>
          <a:p>
            <a:pPr marL="685800" lvl="0" indent="-685800" algn="l">
              <a:buFont typeface="Arial" panose="020B0604020202020204" pitchFamily="34" charset="0"/>
              <a:buChar char="•"/>
            </a:pPr>
            <a:endParaRPr lang="ru-RU" sz="4500" dirty="0">
              <a:solidFill>
                <a:schemeClr val="tx1"/>
              </a:solidFill>
            </a:endParaRPr>
          </a:p>
          <a:p>
            <a:pPr marL="685800" lvl="0" indent="-685800" algn="l">
              <a:buFont typeface="Arial" panose="020B0604020202020204" pitchFamily="34" charset="0"/>
              <a:buChar char="•"/>
            </a:pPr>
            <a:endParaRPr lang="ru-RU" sz="4500" dirty="0">
              <a:solidFill>
                <a:schemeClr val="tx1"/>
              </a:solidFill>
            </a:endParaRPr>
          </a:p>
          <a:p>
            <a:pPr marL="685800" lvl="0" indent="-685800" algn="l">
              <a:buFont typeface="Arial" panose="020B0604020202020204" pitchFamily="34" charset="0"/>
              <a:buChar char="•"/>
            </a:pPr>
            <a:endParaRPr lang="ru-RU" sz="4500" dirty="0">
              <a:solidFill>
                <a:schemeClr val="tx1"/>
              </a:solidFill>
            </a:endParaRPr>
          </a:p>
          <a:p>
            <a:pPr marL="685800" lvl="0" indent="-685800" algn="l">
              <a:buFont typeface="Arial" panose="020B0604020202020204" pitchFamily="34" charset="0"/>
              <a:buChar char="•"/>
            </a:pPr>
            <a:endParaRPr lang="ru-RU" sz="4500" dirty="0">
              <a:solidFill>
                <a:schemeClr val="tx1"/>
              </a:solidFill>
            </a:endParaRPr>
          </a:p>
          <a:p>
            <a:pPr algn="l"/>
            <a:r>
              <a:rPr lang="uk" sz="4500" dirty="0">
                <a:solidFill>
                  <a:schemeClr val="tx1"/>
                </a:solidFill>
              </a:rPr>
              <a:t> </a:t>
            </a:r>
          </a:p>
          <a:p>
            <a:endParaRPr lang="ru-RU" dirty="0"/>
          </a:p>
        </p:txBody>
      </p:sp>
    </p:spTree>
    <p:extLst>
      <p:ext uri="{BB962C8B-B14F-4D97-AF65-F5344CB8AC3E}">
        <p14:creationId xmlns:p14="http://schemas.microsoft.com/office/powerpoint/2010/main" val="3669525465"/>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500</TotalTime>
  <Words>2123</Words>
  <Application>Microsoft Office PowerPoint</Application>
  <PresentationFormat>Экран (4:3)</PresentationFormat>
  <Paragraphs>266</Paragraphs>
  <Slides>25</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25</vt:i4>
      </vt:variant>
    </vt:vector>
  </HeadingPairs>
  <TitlesOfParts>
    <vt:vector size="28" baseType="lpstr">
      <vt:lpstr>Arial</vt:lpstr>
      <vt:lpstr>Calibri</vt:lpstr>
      <vt:lpstr>Тема Office</vt:lpstr>
      <vt:lpstr>Запобіжні заходи проти воскресіння</vt:lpstr>
      <vt:lpstr>Запобіжні заходи проти воскресіння</vt:lpstr>
      <vt:lpstr>Запобіжні заходи проти воскресіння</vt:lpstr>
      <vt:lpstr>Запобіжні заходи проти воскресіння</vt:lpstr>
      <vt:lpstr>Запобіжні заходи проти воскресіння</vt:lpstr>
      <vt:lpstr>Запобіжні заходи проти воскресіння</vt:lpstr>
      <vt:lpstr>Запобіжні заходи проти воскресіння</vt:lpstr>
      <vt:lpstr>Запобіжні заходи проти воскресіння</vt:lpstr>
      <vt:lpstr>Запобіжні заходи проти воскресіння</vt:lpstr>
      <vt:lpstr>Запобіжні заходи проти воскресіння</vt:lpstr>
      <vt:lpstr>Запобіжні заходи проти воскресіння</vt:lpstr>
      <vt:lpstr>Запобіжні заходи проти воскресіння</vt:lpstr>
      <vt:lpstr>Запобіжні заходи проти воскресіння</vt:lpstr>
      <vt:lpstr>Запобіжні заходи проти воскресіння</vt:lpstr>
      <vt:lpstr>Запобіжні заходи проти воскресіння</vt:lpstr>
      <vt:lpstr>Запобіжні заходи проти воскресіння</vt:lpstr>
      <vt:lpstr>Запобіжні заходи проти воскресіння</vt:lpstr>
      <vt:lpstr>Запобіжні заходи проти воскресіння</vt:lpstr>
      <vt:lpstr>Запобіжні заходи проти воскресіння</vt:lpstr>
      <vt:lpstr>Запобіжні заходи проти воскресіння</vt:lpstr>
      <vt:lpstr>Запобіжні заходи проти воскресіння</vt:lpstr>
      <vt:lpstr>Запобіжні заходи проти воскресіння</vt:lpstr>
      <vt:lpstr>Запобіжні заходи проти воскресіння</vt:lpstr>
      <vt:lpstr>Запобіжні заходи проти воскресіння</vt:lpstr>
      <vt:lpstr>Запобіжні заходи проти воскресіння</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Меры предосторожности против воскресения</dc:title>
  <dc:creator>Admin</dc:creator>
  <cp:lastModifiedBy>Ruslan Lvov</cp:lastModifiedBy>
  <cp:revision>14</cp:revision>
  <dcterms:created xsi:type="dcterms:W3CDTF">2020-08-03T18:40:51Z</dcterms:created>
  <dcterms:modified xsi:type="dcterms:W3CDTF">2022-12-30T16:59:27Z</dcterms:modified>
</cp:coreProperties>
</file>