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7" r:id="rId2"/>
    <p:sldId id="258" r:id="rId3"/>
    <p:sldId id="256" r:id="rId4"/>
    <p:sldId id="259" r:id="rId5"/>
    <p:sldId id="261" r:id="rId6"/>
    <p:sldId id="262" r:id="rId7"/>
    <p:sldId id="263" r:id="rId8"/>
    <p:sldId id="260" r:id="rId9"/>
    <p:sldId id="265" r:id="rId10"/>
    <p:sldId id="266" r:id="rId11"/>
    <p:sldId id="267" r:id="rId12"/>
    <p:sldId id="264" r:id="rId13"/>
    <p:sldId id="268" r:id="rId14"/>
    <p:sldId id="270" r:id="rId15"/>
    <p:sldId id="271" r:id="rId16"/>
    <p:sldId id="269" r:id="rId17"/>
    <p:sldId id="273" r:id="rId18"/>
    <p:sldId id="272"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BADF5-4A39-4BA7-AD55-D68BCB1FAEB1}" type="datetimeFigureOut">
              <a:rPr lang="en-US" smtClean="0"/>
              <a:pPr/>
              <a:t>10/28/2019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2AB63A-EF76-473D-82E3-2D230F7B728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582E53-D39B-41F0-B857-A4C66C1DE726}"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F7468B-9432-45B1-A9C2-53DF9041C2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582E53-D39B-41F0-B857-A4C66C1DE726}" type="datetimeFigureOut">
              <a:rPr lang="en-US" smtClean="0"/>
              <a:pPr/>
              <a:t>10/28/2019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F7468B-9432-45B1-A9C2-53DF9041C2D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ee the source image"/>
          <p:cNvPicPr>
            <a:picLocks noChangeAspect="1" noChangeArrowheads="1"/>
          </p:cNvPicPr>
          <p:nvPr/>
        </p:nvPicPr>
        <p:blipFill>
          <a:blip r:embed="rId2" cstate="print">
            <a:lum bright="10000"/>
          </a:blip>
          <a:srcRect/>
          <a:stretch>
            <a:fillRect/>
          </a:stretch>
        </p:blipFill>
        <p:spPr bwMode="auto">
          <a:xfrm>
            <a:off x="0" y="0"/>
            <a:ext cx="9144000" cy="6858000"/>
          </a:xfrm>
          <a:prstGeom prst="rect">
            <a:avLst/>
          </a:prstGeom>
          <a:noFill/>
        </p:spPr>
      </p:pic>
      <p:sp>
        <p:nvSpPr>
          <p:cNvPr id="3" name="TextBox 2"/>
          <p:cNvSpPr txBox="1"/>
          <p:nvPr/>
        </p:nvSpPr>
        <p:spPr>
          <a:xfrm>
            <a:off x="304800" y="304800"/>
            <a:ext cx="8610600" cy="3231654"/>
          </a:xfrm>
          <a:prstGeom prst="rect">
            <a:avLst/>
          </a:prstGeom>
          <a:noFill/>
          <a:ln>
            <a:solidFill>
              <a:srgbClr val="FFFF00"/>
            </a:solidFill>
          </a:ln>
        </p:spPr>
        <p:txBody>
          <a:bodyPr wrap="square" rtlCol="0">
            <a:spAutoFit/>
          </a:bodyPr>
          <a:lstStyle/>
          <a:p>
            <a:pPr algn="ctr"/>
            <a:r>
              <a:rPr lang="en-US" sz="5400" b="1" dirty="0" smtClean="0">
                <a:solidFill>
                  <a:srgbClr val="FFFF00"/>
                </a:solidFill>
                <a:effectLst>
                  <a:outerShdw blurRad="38100" dist="38100" dir="2700000" algn="tl">
                    <a:srgbClr val="000000">
                      <a:alpha val="43137"/>
                    </a:srgbClr>
                  </a:outerShdw>
                </a:effectLst>
              </a:rPr>
              <a:t>Preacher, Preparation, </a:t>
            </a:r>
          </a:p>
          <a:p>
            <a:pPr algn="ctr"/>
            <a:r>
              <a:rPr lang="en-US" sz="5400" b="1" dirty="0" smtClean="0">
                <a:solidFill>
                  <a:srgbClr val="FFFF00"/>
                </a:solidFill>
                <a:effectLst>
                  <a:outerShdw blurRad="38100" dist="38100" dir="2700000" algn="tl">
                    <a:srgbClr val="000000">
                      <a:alpha val="43137"/>
                    </a:srgbClr>
                  </a:outerShdw>
                </a:effectLst>
              </a:rPr>
              <a:t>Presentation</a:t>
            </a:r>
          </a:p>
          <a:p>
            <a:pPr algn="ctr"/>
            <a:r>
              <a:rPr lang="en-US" sz="4800" b="1" dirty="0" smtClean="0">
                <a:solidFill>
                  <a:srgbClr val="FFFF00"/>
                </a:solidFill>
                <a:effectLst>
                  <a:outerShdw blurRad="38100" dist="38100" dir="2700000" algn="tl">
                    <a:srgbClr val="000000">
                      <a:alpha val="43137"/>
                    </a:srgbClr>
                  </a:outerShdw>
                </a:effectLst>
              </a:rPr>
              <a:t>A class on making and preaching sermons</a:t>
            </a:r>
            <a:endParaRPr lang="en-US" sz="4800" b="1" dirty="0">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228600" y="3657600"/>
            <a:ext cx="2636171" cy="1938992"/>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Session 24</a:t>
            </a:r>
          </a:p>
          <a:p>
            <a:r>
              <a:rPr lang="en-US" sz="4000" dirty="0" smtClean="0">
                <a:effectLst>
                  <a:outerShdw blurRad="38100" dist="38100" dir="2700000" algn="tl">
                    <a:srgbClr val="000000">
                      <a:alpha val="43137"/>
                    </a:srgbClr>
                  </a:outerShdw>
                </a:effectLst>
              </a:rPr>
              <a:t>Developing </a:t>
            </a:r>
          </a:p>
          <a:p>
            <a:r>
              <a:rPr lang="en-US" sz="4000" dirty="0" smtClean="0">
                <a:effectLst>
                  <a:outerShdw blurRad="38100" dist="38100" dir="2700000" algn="tl">
                    <a:srgbClr val="000000">
                      <a:alpha val="43137"/>
                    </a:srgbClr>
                  </a:outerShdw>
                </a:effectLst>
              </a:rPr>
              <a:t>A Sermon</a:t>
            </a:r>
            <a:endParaRPr lang="en-US" sz="4000" dirty="0">
              <a:effectLst>
                <a:outerShdw blurRad="38100" dist="38100" dir="2700000" algn="tl">
                  <a:srgbClr val="000000">
                    <a:alpha val="43137"/>
                  </a:srgbClr>
                </a:outerShdw>
              </a:effectLst>
            </a:endParaRPr>
          </a:p>
        </p:txBody>
      </p:sp>
      <p:sp>
        <p:nvSpPr>
          <p:cNvPr id="7" name="TextBox 6"/>
          <p:cNvSpPr txBox="1"/>
          <p:nvPr/>
        </p:nvSpPr>
        <p:spPr>
          <a:xfrm>
            <a:off x="3429000" y="3886200"/>
            <a:ext cx="3151824" cy="2308324"/>
          </a:xfrm>
          <a:prstGeom prst="rect">
            <a:avLst/>
          </a:prstGeom>
          <a:noFill/>
          <a:ln>
            <a:solidFill>
              <a:srgbClr val="FFFF00"/>
            </a:solidFill>
          </a:ln>
        </p:spPr>
        <p:txBody>
          <a:bodyPr wrap="none" rtlCol="0">
            <a:spAutoFit/>
          </a:bodyPr>
          <a:lstStyle/>
          <a:p>
            <a:pPr algn="ct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Concluding </a:t>
            </a:r>
          </a:p>
          <a:p>
            <a:pPr algn="ct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Effectively</a:t>
            </a:r>
          </a:p>
          <a:p>
            <a:pPr algn="ctr"/>
            <a:r>
              <a:rPr lang="en-US" sz="48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Continued</a:t>
            </a:r>
            <a:endParaRPr lang="en-US" sz="48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See the source image"/>
          <p:cNvPicPr>
            <a:picLocks noChangeAspect="1" noChangeArrowheads="1"/>
          </p:cNvPicPr>
          <p:nvPr/>
        </p:nvPicPr>
        <p:blipFill>
          <a:blip r:embed="rId2" cstate="print"/>
          <a:srcRect/>
          <a:stretch>
            <a:fillRect/>
          </a:stretch>
        </p:blipFill>
        <p:spPr bwMode="auto">
          <a:xfrm>
            <a:off x="2057400" y="0"/>
            <a:ext cx="5221067" cy="6858000"/>
          </a:xfrm>
          <a:prstGeom prst="rect">
            <a:avLst/>
          </a:prstGeom>
          <a:noFill/>
        </p:spPr>
      </p:pic>
      <p:sp>
        <p:nvSpPr>
          <p:cNvPr id="3" name="TextBox 2"/>
          <p:cNvSpPr txBox="1"/>
          <p:nvPr/>
        </p:nvSpPr>
        <p:spPr>
          <a:xfrm>
            <a:off x="152400" y="1143000"/>
            <a:ext cx="2173993" cy="1446550"/>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Peter </a:t>
            </a:r>
          </a:p>
          <a:p>
            <a:r>
              <a:rPr lang="en-US" sz="4400" dirty="0" smtClean="0">
                <a:effectLst>
                  <a:outerShdw blurRad="38100" dist="38100" dir="2700000" algn="tl">
                    <a:srgbClr val="000000">
                      <a:alpha val="43137"/>
                    </a:srgbClr>
                  </a:outerShdw>
                </a:effectLst>
              </a:rPr>
              <a:t>Marshall</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762000"/>
            <a:ext cx="6954724" cy="3077766"/>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See the source image"/>
          <p:cNvPicPr>
            <a:picLocks noChangeAspect="1" noChangeArrowheads="1"/>
          </p:cNvPicPr>
          <p:nvPr/>
        </p:nvPicPr>
        <p:blipFill>
          <a:blip r:embed="rId2" cstate="print"/>
          <a:srcRect/>
          <a:stretch>
            <a:fillRect/>
          </a:stretch>
        </p:blipFill>
        <p:spPr bwMode="auto">
          <a:xfrm>
            <a:off x="0" y="838200"/>
            <a:ext cx="9144000" cy="5143502"/>
          </a:xfrm>
          <a:prstGeom prst="rect">
            <a:avLst/>
          </a:prstGeom>
          <a:noFill/>
        </p:spPr>
      </p:pic>
      <p:sp>
        <p:nvSpPr>
          <p:cNvPr id="4" name="TextBox 3"/>
          <p:cNvSpPr txBox="1"/>
          <p:nvPr/>
        </p:nvSpPr>
        <p:spPr>
          <a:xfrm>
            <a:off x="3733800" y="6172200"/>
            <a:ext cx="1345240" cy="369332"/>
          </a:xfrm>
          <a:prstGeom prst="rect">
            <a:avLst/>
          </a:prstGeom>
          <a:noFill/>
        </p:spPr>
        <p:txBody>
          <a:bodyPr wrap="none" rtlCol="0">
            <a:spAutoFit/>
          </a:bodyPr>
          <a:lstStyle/>
          <a:p>
            <a:r>
              <a:rPr lang="en-US" dirty="0" smtClean="0"/>
              <a:t>Rachel </a:t>
            </a:r>
            <a:r>
              <a:rPr lang="en-US" dirty="0" err="1" smtClean="0"/>
              <a:t>Blom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81200" y="457200"/>
            <a:ext cx="5127622" cy="5262979"/>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Writing sins </a:t>
            </a:r>
          </a:p>
          <a:p>
            <a:r>
              <a:rPr lang="en-US" sz="4800" dirty="0" smtClean="0">
                <a:effectLst>
                  <a:outerShdw blurRad="38100" dist="38100" dir="2700000" algn="tl">
                    <a:srgbClr val="000000">
                      <a:alpha val="43137"/>
                    </a:srgbClr>
                  </a:outerShdw>
                </a:effectLst>
              </a:rPr>
              <a:t>Nailing into cross </a:t>
            </a:r>
          </a:p>
          <a:p>
            <a:r>
              <a:rPr lang="en-US" sz="4800" dirty="0" smtClean="0">
                <a:effectLst>
                  <a:outerShdw blurRad="38100" dist="38100" dir="2700000" algn="tl">
                    <a:srgbClr val="000000">
                      <a:alpha val="43137"/>
                    </a:srgbClr>
                  </a:outerShdw>
                </a:effectLst>
              </a:rPr>
              <a:t>Coming forward </a:t>
            </a:r>
          </a:p>
          <a:p>
            <a:r>
              <a:rPr lang="en-US" sz="4800" dirty="0" smtClean="0">
                <a:effectLst>
                  <a:outerShdw blurRad="38100" dist="38100" dir="2700000" algn="tl">
                    <a:srgbClr val="000000">
                      <a:alpha val="43137"/>
                    </a:srgbClr>
                  </a:outerShdw>
                </a:effectLst>
              </a:rPr>
              <a:t>Praying together </a:t>
            </a:r>
          </a:p>
          <a:p>
            <a:r>
              <a:rPr lang="en-US" sz="4800" dirty="0" smtClean="0">
                <a:effectLst>
                  <a:outerShdw blurRad="38100" dist="38100" dir="2700000" algn="tl">
                    <a:srgbClr val="000000">
                      <a:alpha val="43137"/>
                    </a:srgbClr>
                  </a:outerShdw>
                </a:effectLst>
              </a:rPr>
              <a:t>Picking up a stone </a:t>
            </a:r>
          </a:p>
          <a:p>
            <a:r>
              <a:rPr lang="en-US" sz="4800" dirty="0" smtClean="0">
                <a:effectLst>
                  <a:outerShdw blurRad="38100" dist="38100" dir="2700000" algn="tl">
                    <a:srgbClr val="000000">
                      <a:alpha val="43137"/>
                    </a:srgbClr>
                  </a:outerShdw>
                </a:effectLst>
              </a:rPr>
              <a:t>Writing on a mirror </a:t>
            </a:r>
          </a:p>
          <a:p>
            <a:r>
              <a:rPr lang="en-US" sz="4800" dirty="0" smtClean="0">
                <a:effectLst>
                  <a:outerShdw blurRad="38100" dist="38100" dir="2700000" algn="tl">
                    <a:srgbClr val="000000">
                      <a:alpha val="43137"/>
                    </a:srgbClr>
                  </a:outerShdw>
                </a:effectLst>
              </a:rPr>
              <a:t>Writing names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
            <a:ext cx="6954724" cy="6463308"/>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p>
          <a:p>
            <a:r>
              <a:rPr lang="en-US" sz="4400" dirty="0" smtClean="0">
                <a:effectLst>
                  <a:outerShdw blurRad="38100" dist="38100" dir="2700000" algn="tl">
                    <a:srgbClr val="000000">
                      <a:alpha val="43137"/>
                    </a:srgbClr>
                  </a:outerShdw>
                </a:effectLst>
              </a:rPr>
              <a:t>An Appeal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Stewardship?</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Response to Gospel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Sign up for a program</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Introduction of mission</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
            <a:ext cx="6954724" cy="4431983"/>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p>
          <a:p>
            <a:r>
              <a:rPr lang="en-US" sz="4400" dirty="0" smtClean="0">
                <a:effectLst>
                  <a:outerShdw blurRad="38100" dist="38100" dir="2700000" algn="tl">
                    <a:srgbClr val="000000">
                      <a:alpha val="43137"/>
                    </a:srgbClr>
                  </a:outerShdw>
                </a:effectLst>
              </a:rPr>
              <a:t>An Appeal </a:t>
            </a:r>
          </a:p>
          <a:p>
            <a:r>
              <a:rPr lang="en-US" sz="4400" dirty="0" smtClean="0">
                <a:effectLst>
                  <a:outerShdw blurRad="38100" dist="38100" dir="2700000" algn="tl">
                    <a:srgbClr val="000000">
                      <a:alpha val="43137"/>
                    </a:srgbClr>
                  </a:outerShdw>
                </a:effectLst>
              </a:rPr>
              <a:t>With Scripture </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09600"/>
            <a:ext cx="8381999" cy="4832092"/>
          </a:xfrm>
          <a:prstGeom prst="rect">
            <a:avLst/>
          </a:prstGeom>
          <a:noFill/>
        </p:spPr>
        <p:txBody>
          <a:bodyPr wrap="square" rtlCol="0">
            <a:spAutoFit/>
          </a:bodyPr>
          <a:lstStyle/>
          <a:p>
            <a:r>
              <a:rPr lang="en-US" sz="4400" baseline="30000" dirty="0" smtClean="0">
                <a:effectLst>
                  <a:outerShdw blurRad="38100" dist="38100" dir="2700000" algn="tl">
                    <a:srgbClr val="000000">
                      <a:alpha val="43137"/>
                    </a:srgbClr>
                  </a:outerShdw>
                </a:effectLst>
              </a:rPr>
              <a:t>6 </a:t>
            </a:r>
            <a:r>
              <a:rPr lang="en-US" sz="4400" dirty="0" smtClean="0">
                <a:effectLst>
                  <a:outerShdw blurRad="38100" dist="38100" dir="2700000" algn="tl">
                    <a:srgbClr val="000000">
                      <a:alpha val="43137"/>
                    </a:srgbClr>
                  </a:outerShdw>
                </a:effectLst>
              </a:rPr>
              <a:t>Then I heard what sounded like a crowd, like the sound of a roaring waterfall, like loud peals of thunder. I heard them say, “Praise God! For the Lord, our Almighty God, is King! </a:t>
            </a:r>
            <a:r>
              <a:rPr lang="en-US" sz="4400" baseline="30000" dirty="0" smtClean="0">
                <a:effectLst>
                  <a:outerShdw blurRad="38100" dist="38100" dir="2700000" algn="tl">
                    <a:srgbClr val="000000">
                      <a:alpha val="43137"/>
                    </a:srgbClr>
                  </a:outerShdw>
                </a:effectLst>
              </a:rPr>
              <a:t>7 </a:t>
            </a:r>
            <a:r>
              <a:rPr lang="en-US" sz="4400" dirty="0" smtClean="0">
                <a:effectLst>
                  <a:outerShdw blurRad="38100" dist="38100" dir="2700000" algn="tl">
                    <a:srgbClr val="000000">
                      <a:alpha val="43137"/>
                    </a:srgbClr>
                  </a:outerShdw>
                </a:effectLst>
              </a:rPr>
              <a:t>Let us rejoice and be glad; let us praise his greatness! </a:t>
            </a:r>
            <a:endParaRPr lang="en-US" sz="4400" dirty="0">
              <a:effectLst>
                <a:outerShdw blurRad="38100" dist="38100" dir="2700000" algn="tl">
                  <a:srgbClr val="000000">
                    <a:alpha val="43137"/>
                  </a:srgbClr>
                </a:outerShdw>
              </a:effectLst>
            </a:endParaRPr>
          </a:p>
        </p:txBody>
      </p:sp>
      <p:sp>
        <p:nvSpPr>
          <p:cNvPr id="3" name="TextBox 2"/>
          <p:cNvSpPr txBox="1"/>
          <p:nvPr/>
        </p:nvSpPr>
        <p:spPr>
          <a:xfrm>
            <a:off x="2514600" y="5562600"/>
            <a:ext cx="3296672" cy="769441"/>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Revelation 19</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
            <a:ext cx="6954724" cy="5109091"/>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p>
          <a:p>
            <a:r>
              <a:rPr lang="en-US" sz="4400" dirty="0" smtClean="0">
                <a:effectLst>
                  <a:outerShdw blurRad="38100" dist="38100" dir="2700000" algn="tl">
                    <a:srgbClr val="000000">
                      <a:alpha val="43137"/>
                    </a:srgbClr>
                  </a:outerShdw>
                </a:effectLst>
              </a:rPr>
              <a:t>An Appeal </a:t>
            </a:r>
          </a:p>
          <a:p>
            <a:r>
              <a:rPr lang="en-US" sz="4400" dirty="0" smtClean="0">
                <a:effectLst>
                  <a:outerShdw blurRad="38100" dist="38100" dir="2700000" algn="tl">
                    <a:srgbClr val="000000">
                      <a:alpha val="43137"/>
                    </a:srgbClr>
                  </a:outerShdw>
                </a:effectLst>
              </a:rPr>
              <a:t>With Scripture </a:t>
            </a:r>
          </a:p>
          <a:p>
            <a:r>
              <a:rPr lang="en-US" sz="4400" dirty="0" smtClean="0">
                <a:effectLst>
                  <a:outerShdw blurRad="38100" dist="38100" dir="2700000" algn="tl">
                    <a:srgbClr val="000000">
                      <a:alpha val="43137"/>
                    </a:srgbClr>
                  </a:outerShdw>
                </a:effectLst>
              </a:rPr>
              <a:t>Casting a Vision</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762000"/>
            <a:ext cx="8077200" cy="5355312"/>
          </a:xfrm>
          <a:prstGeom prst="rect">
            <a:avLst/>
          </a:prstGeom>
          <a:noFill/>
        </p:spPr>
        <p:txBody>
          <a:bodyPr wrap="square" rtlCol="0">
            <a:spAutoFit/>
          </a:bodyPr>
          <a:lstStyle/>
          <a:p>
            <a:r>
              <a:rPr lang="en-US" sz="5400" dirty="0" smtClean="0">
                <a:effectLst>
                  <a:outerShdw blurRad="38100" dist="38100" dir="2700000" algn="tl">
                    <a:srgbClr val="000000">
                      <a:alpha val="43137"/>
                    </a:srgbClr>
                  </a:outerShdw>
                </a:effectLst>
              </a:rPr>
              <a:t>Can you imagine?</a:t>
            </a:r>
          </a:p>
          <a:p>
            <a:endParaRPr lang="en-US" dirty="0">
              <a:effectLst>
                <a:outerShdw blurRad="38100" dist="38100" dir="2700000" algn="tl">
                  <a:srgbClr val="000000">
                    <a:alpha val="43137"/>
                  </a:srgbClr>
                </a:outerShdw>
              </a:effectLst>
            </a:endParaRPr>
          </a:p>
          <a:p>
            <a:r>
              <a:rPr lang="en-US" sz="5400" dirty="0" smtClean="0">
                <a:effectLst>
                  <a:outerShdw blurRad="38100" dist="38100" dir="2700000" algn="tl">
                    <a:srgbClr val="000000">
                      <a:alpha val="43137"/>
                    </a:srgbClr>
                  </a:outerShdw>
                </a:effectLst>
              </a:rPr>
              <a:t>	- Family </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 Community </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 Church</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 World </a:t>
            </a:r>
          </a:p>
          <a:p>
            <a:r>
              <a:rPr lang="en-US" sz="5400" dirty="0">
                <a:effectLst>
                  <a:outerShdw blurRad="38100" dist="38100" dir="2700000" algn="tl">
                    <a:srgbClr val="000000">
                      <a:alpha val="43137"/>
                    </a:srgbClr>
                  </a:outerShdw>
                </a:effectLst>
              </a:rPr>
              <a:t>	</a:t>
            </a:r>
            <a:r>
              <a:rPr lang="en-US" sz="5400" dirty="0" smtClean="0">
                <a:effectLst>
                  <a:outerShdw blurRad="38100" dist="38100" dir="2700000" algn="tl">
                    <a:srgbClr val="000000">
                      <a:alpha val="43137"/>
                    </a:srgbClr>
                  </a:outerShdw>
                </a:effectLst>
              </a:rPr>
              <a:t>- Mission</a:t>
            </a:r>
            <a:endParaRPr lang="en-US" sz="5400" dirty="0">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
            <a:ext cx="6954724" cy="5786199"/>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p>
          <a:p>
            <a:r>
              <a:rPr lang="en-US" sz="4400" dirty="0" smtClean="0">
                <a:effectLst>
                  <a:outerShdw blurRad="38100" dist="38100" dir="2700000" algn="tl">
                    <a:srgbClr val="000000">
                      <a:alpha val="43137"/>
                    </a:srgbClr>
                  </a:outerShdw>
                </a:effectLst>
              </a:rPr>
              <a:t>An Appeal </a:t>
            </a:r>
          </a:p>
          <a:p>
            <a:r>
              <a:rPr lang="en-US" sz="4400" dirty="0" smtClean="0">
                <a:effectLst>
                  <a:outerShdw blurRad="38100" dist="38100" dir="2700000" algn="tl">
                    <a:srgbClr val="000000">
                      <a:alpha val="43137"/>
                    </a:srgbClr>
                  </a:outerShdw>
                </a:effectLst>
              </a:rPr>
              <a:t>With Scripture </a:t>
            </a:r>
          </a:p>
          <a:p>
            <a:r>
              <a:rPr lang="en-US" sz="4400" dirty="0" smtClean="0">
                <a:effectLst>
                  <a:outerShdw blurRad="38100" dist="38100" dir="2700000" algn="tl">
                    <a:srgbClr val="000000">
                      <a:alpha val="43137"/>
                    </a:srgbClr>
                  </a:outerShdw>
                </a:effectLst>
              </a:rPr>
              <a:t>Casting a Vision</a:t>
            </a:r>
          </a:p>
          <a:p>
            <a:r>
              <a:rPr lang="en-US" sz="4400" dirty="0" smtClean="0">
                <a:effectLst>
                  <a:outerShdw blurRad="38100" dist="38100" dir="2700000" algn="tl">
                    <a:srgbClr val="000000">
                      <a:alpha val="43137"/>
                    </a:srgbClr>
                  </a:outerShdw>
                </a:effectLst>
              </a:rPr>
              <a:t>Encouragement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fficeArt object"/>
          <p:cNvPicPr/>
          <p:nvPr/>
        </p:nvPicPr>
        <p:blipFill>
          <a:blip r:embed="rId2" cstate="print">
            <a:extLst/>
          </a:blip>
          <a:stretch>
            <a:fillRect/>
          </a:stretch>
        </p:blipFill>
        <p:spPr>
          <a:xfrm>
            <a:off x="0" y="0"/>
            <a:ext cx="9144000" cy="6857999"/>
          </a:xfrm>
          <a:prstGeom prst="rect">
            <a:avLst/>
          </a:prstGeom>
          <a:ln w="12700" cap="flat">
            <a:noFill/>
            <a:miter lim="400000"/>
          </a:ln>
          <a:effectLst/>
        </p:spPr>
      </p:pic>
      <p:sp>
        <p:nvSpPr>
          <p:cNvPr id="5" name="TextBox 4"/>
          <p:cNvSpPr txBox="1"/>
          <p:nvPr/>
        </p:nvSpPr>
        <p:spPr>
          <a:xfrm>
            <a:off x="3581400" y="990600"/>
            <a:ext cx="5410200" cy="3046988"/>
          </a:xfrm>
          <a:prstGeom prst="rect">
            <a:avLst/>
          </a:prstGeom>
          <a:noFill/>
        </p:spPr>
        <p:txBody>
          <a:bodyPr wrap="square" rtlCol="0">
            <a:spAutoFit/>
          </a:bodyPr>
          <a:lstStyle/>
          <a:p>
            <a:r>
              <a:rPr lang="en-US" sz="4800" dirty="0" smtClean="0">
                <a:solidFill>
                  <a:schemeClr val="bg1"/>
                </a:solidFill>
                <a:effectLst>
                  <a:outerShdw blurRad="38100" dist="38100" dir="2700000" algn="tl">
                    <a:srgbClr val="000000">
                      <a:alpha val="43137"/>
                    </a:srgbClr>
                  </a:outerShdw>
                </a:effectLst>
              </a:rPr>
              <a:t>Conclusion: </a:t>
            </a:r>
          </a:p>
          <a:p>
            <a:r>
              <a:rPr lang="en-US" sz="4800" dirty="0">
                <a:solidFill>
                  <a:schemeClr val="bg1"/>
                </a:solidFill>
                <a:effectLst>
                  <a:outerShdw blurRad="38100" dist="38100" dir="2700000" algn="tl">
                    <a:srgbClr val="000000">
                      <a:alpha val="43137"/>
                    </a:srgbClr>
                  </a:outerShdw>
                </a:effectLst>
              </a:rPr>
              <a:t>	</a:t>
            </a:r>
            <a:r>
              <a:rPr lang="en-US" sz="4800" dirty="0" smtClean="0">
                <a:solidFill>
                  <a:schemeClr val="bg1"/>
                </a:solidFill>
                <a:effectLst>
                  <a:outerShdw blurRad="38100" dist="38100" dir="2700000" algn="tl">
                    <a:srgbClr val="000000">
                      <a:alpha val="43137"/>
                    </a:srgbClr>
                  </a:outerShdw>
                </a:effectLst>
              </a:rPr>
              <a:t>- The piece that </a:t>
            </a:r>
          </a:p>
          <a:p>
            <a:r>
              <a:rPr lang="en-US" sz="4800" dirty="0">
                <a:solidFill>
                  <a:schemeClr val="bg1"/>
                </a:solidFill>
                <a:effectLst>
                  <a:outerShdw blurRad="38100" dist="38100" dir="2700000" algn="tl">
                    <a:srgbClr val="000000">
                      <a:alpha val="43137"/>
                    </a:srgbClr>
                  </a:outerShdw>
                </a:effectLst>
              </a:rPr>
              <a:t>	</a:t>
            </a:r>
            <a:r>
              <a:rPr lang="en-US" sz="4800" dirty="0" smtClean="0">
                <a:solidFill>
                  <a:schemeClr val="bg1"/>
                </a:solidFill>
                <a:effectLst>
                  <a:outerShdw blurRad="38100" dist="38100" dir="2700000" algn="tl">
                    <a:srgbClr val="000000">
                      <a:alpha val="43137"/>
                    </a:srgbClr>
                  </a:outerShdw>
                </a:effectLst>
              </a:rPr>
              <a:t>	ties and 			applies</a:t>
            </a:r>
            <a:endParaRPr lang="en-US" sz="4800" dirty="0">
              <a:solidFill>
                <a:schemeClr val="bg1"/>
              </a:solidFill>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52400"/>
            <a:ext cx="6954724" cy="6463308"/>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a:t>
            </a:r>
          </a:p>
          <a:p>
            <a:r>
              <a:rPr lang="en-US" sz="4400" dirty="0" smtClean="0">
                <a:effectLst>
                  <a:outerShdw blurRad="38100" dist="38100" dir="2700000" algn="tl">
                    <a:srgbClr val="000000">
                      <a:alpha val="43137"/>
                    </a:srgbClr>
                  </a:outerShdw>
                </a:effectLst>
              </a:rPr>
              <a:t>An Action </a:t>
            </a:r>
          </a:p>
          <a:p>
            <a:r>
              <a:rPr lang="en-US" sz="4400" dirty="0" smtClean="0">
                <a:effectLst>
                  <a:outerShdw blurRad="38100" dist="38100" dir="2700000" algn="tl">
                    <a:srgbClr val="000000">
                      <a:alpha val="43137"/>
                    </a:srgbClr>
                  </a:outerShdw>
                </a:effectLst>
              </a:rPr>
              <a:t>An Appeal </a:t>
            </a:r>
          </a:p>
          <a:p>
            <a:r>
              <a:rPr lang="en-US" sz="4400" dirty="0" smtClean="0">
                <a:effectLst>
                  <a:outerShdw blurRad="38100" dist="38100" dir="2700000" algn="tl">
                    <a:srgbClr val="000000">
                      <a:alpha val="43137"/>
                    </a:srgbClr>
                  </a:outerShdw>
                </a:effectLst>
              </a:rPr>
              <a:t>With Scripture </a:t>
            </a:r>
          </a:p>
          <a:p>
            <a:r>
              <a:rPr lang="en-US" sz="4400" dirty="0" smtClean="0">
                <a:effectLst>
                  <a:outerShdw blurRad="38100" dist="38100" dir="2700000" algn="tl">
                    <a:srgbClr val="000000">
                      <a:alpha val="43137"/>
                    </a:srgbClr>
                  </a:outerShdw>
                </a:effectLst>
              </a:rPr>
              <a:t>Casting a Vision</a:t>
            </a:r>
          </a:p>
          <a:p>
            <a:r>
              <a:rPr lang="en-US" sz="4400" dirty="0" smtClean="0">
                <a:effectLst>
                  <a:outerShdw blurRad="38100" dist="38100" dir="2700000" algn="tl">
                    <a:srgbClr val="000000">
                      <a:alpha val="43137"/>
                    </a:srgbClr>
                  </a:outerShdw>
                </a:effectLst>
              </a:rPr>
              <a:t>Encouragement</a:t>
            </a:r>
          </a:p>
          <a:p>
            <a:r>
              <a:rPr lang="en-US" sz="4400" dirty="0" smtClean="0">
                <a:effectLst>
                  <a:outerShdw blurRad="38100" dist="38100" dir="2700000" algn="tl">
                    <a:srgbClr val="000000">
                      <a:alpha val="43137"/>
                    </a:srgbClr>
                  </a:outerShdw>
                </a:effectLst>
              </a:rPr>
              <a:t>Piercing Question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533400"/>
            <a:ext cx="7538346" cy="3293209"/>
          </a:xfrm>
          <a:prstGeom prst="rect">
            <a:avLst/>
          </a:prstGeom>
          <a:noFill/>
        </p:spPr>
        <p:txBody>
          <a:bodyPr wrap="none" rtlCol="0">
            <a:spAutoFit/>
          </a:bodyPr>
          <a:lstStyle/>
          <a:p>
            <a:r>
              <a:rPr lang="en-US" sz="4800" dirty="0" smtClean="0">
                <a:effectLst>
                  <a:outerShdw blurRad="38100" dist="38100" dir="2700000" algn="tl">
                    <a:srgbClr val="000000">
                      <a:alpha val="43137"/>
                    </a:srgbClr>
                  </a:outerShdw>
                </a:effectLst>
              </a:rPr>
              <a:t>Purpose of Conclusions </a:t>
            </a:r>
          </a:p>
          <a:p>
            <a:endParaRPr lang="en-US" sz="1600" dirty="0">
              <a:effectLst>
                <a:outerShdw blurRad="38100" dist="38100" dir="2700000" algn="tl">
                  <a:srgbClr val="000000">
                    <a:alpha val="43137"/>
                  </a:srgbClr>
                </a:outerShdw>
              </a:effectLst>
            </a:endParaRPr>
          </a:p>
          <a:p>
            <a:r>
              <a:rPr lang="en-US" sz="4800" dirty="0" smtClean="0">
                <a:effectLst>
                  <a:outerShdw blurRad="38100" dist="38100" dir="2700000" algn="tl">
                    <a:srgbClr val="000000">
                      <a:alpha val="43137"/>
                    </a:srgbClr>
                  </a:outerShdw>
                </a:effectLst>
              </a:rPr>
              <a:t>	- Emphasizing main point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Send-Off (Action) </a:t>
            </a:r>
          </a:p>
          <a:p>
            <a:r>
              <a:rPr lang="en-US" sz="4800" dirty="0">
                <a:effectLst>
                  <a:outerShdw blurRad="38100" dist="38100" dir="2700000" algn="tl">
                    <a:srgbClr val="000000">
                      <a:alpha val="43137"/>
                    </a:srgbClr>
                  </a:outerShdw>
                </a:effectLst>
              </a:rPr>
              <a:t>	</a:t>
            </a:r>
            <a:r>
              <a:rPr lang="en-US" sz="4800" dirty="0" smtClean="0">
                <a:effectLst>
                  <a:outerShdw blurRad="38100" dist="38100" dir="2700000" algn="tl">
                    <a:srgbClr val="000000">
                      <a:alpha val="43137"/>
                    </a:srgbClr>
                  </a:outerShdw>
                </a:effectLst>
              </a:rPr>
              <a:t>- Landing </a:t>
            </a:r>
            <a:endParaRPr lang="en-US" sz="4800"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762000"/>
            <a:ext cx="6954724" cy="3477875"/>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sz="44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“The rest of the story.”  </a:t>
            </a:r>
          </a:p>
          <a:p>
            <a:endParaRPr lang="en-US" sz="44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e the source image"/>
          <p:cNvPicPr>
            <a:picLocks noChangeAspect="1" noChangeArrowheads="1"/>
          </p:cNvPicPr>
          <p:nvPr/>
        </p:nvPicPr>
        <p:blipFill>
          <a:blip r:embed="rId2" cstate="print"/>
          <a:srcRect/>
          <a:stretch>
            <a:fillRect/>
          </a:stretch>
        </p:blipFill>
        <p:spPr bwMode="auto">
          <a:xfrm>
            <a:off x="2057400" y="0"/>
            <a:ext cx="4911728"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762000"/>
            <a:ext cx="6954724" cy="4154984"/>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sz="4400"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“The rest of the story.”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Picking up story  </a:t>
            </a:r>
          </a:p>
          <a:p>
            <a:endParaRPr lang="en-US" sz="44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See the source image"/>
          <p:cNvPicPr>
            <a:picLocks noChangeAspect="1" noChangeArrowheads="1"/>
          </p:cNvPicPr>
          <p:nvPr/>
        </p:nvPicPr>
        <p:blipFill>
          <a:blip r:embed="rId2" cstate="print"/>
          <a:srcRect/>
          <a:stretch>
            <a:fillRect/>
          </a:stretch>
        </p:blipFill>
        <p:spPr bwMode="auto">
          <a:xfrm>
            <a:off x="685800" y="838200"/>
            <a:ext cx="3039688" cy="3019426"/>
          </a:xfrm>
          <a:prstGeom prst="rect">
            <a:avLst/>
          </a:prstGeom>
          <a:noFill/>
        </p:spPr>
      </p:pic>
      <p:sp>
        <p:nvSpPr>
          <p:cNvPr id="3" name="TextBox 2"/>
          <p:cNvSpPr txBox="1"/>
          <p:nvPr/>
        </p:nvSpPr>
        <p:spPr>
          <a:xfrm>
            <a:off x="4038600" y="1524000"/>
            <a:ext cx="4486356" cy="1446550"/>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Jeff </a:t>
            </a:r>
            <a:r>
              <a:rPr lang="en-US" sz="4400" dirty="0" err="1" smtClean="0">
                <a:effectLst>
                  <a:outerShdw blurRad="38100" dist="38100" dir="2700000" algn="tl">
                    <a:srgbClr val="000000">
                      <a:alpha val="43137"/>
                    </a:srgbClr>
                  </a:outerShdw>
                </a:effectLst>
              </a:rPr>
              <a:t>Strite</a:t>
            </a:r>
            <a:r>
              <a:rPr lang="en-US" sz="4400" dirty="0" smtClean="0">
                <a:effectLst>
                  <a:outerShdw blurRad="38100" dist="38100" dir="2700000" algn="tl">
                    <a:srgbClr val="000000">
                      <a:alpha val="43137"/>
                    </a:srgbClr>
                  </a:outerShdw>
                </a:effectLst>
              </a:rPr>
              <a:t> </a:t>
            </a:r>
          </a:p>
          <a:p>
            <a:r>
              <a:rPr lang="en-US" sz="4400" dirty="0" smtClean="0">
                <a:effectLst>
                  <a:outerShdw blurRad="38100" dist="38100" dir="2700000" algn="tl">
                    <a:srgbClr val="000000">
                      <a:alpha val="43137"/>
                    </a:srgbClr>
                  </a:outerShdw>
                </a:effectLst>
              </a:rPr>
              <a:t>sermoncental.com</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4800"/>
            <a:ext cx="8991600" cy="5632311"/>
          </a:xfrm>
          <a:prstGeom prst="rect">
            <a:avLst/>
          </a:prstGeom>
        </p:spPr>
        <p:txBody>
          <a:bodyPr wrap="square">
            <a:spAutoFit/>
          </a:bodyPr>
          <a:lstStyle/>
          <a:p>
            <a:r>
              <a:rPr lang="en-US" sz="4000" dirty="0" smtClean="0"/>
              <a:t>It was Palm Sunday 8-year-old Bobby stay home because of strep throat. When the family returned home carrying palm branches, he asked what they were for. His mother explained "People held them over Jesus' head as he walked by". The boy sighed and said. “Wouldn't you know it, The one Sunday I don't go… Jesus shows up!”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0" y="762000"/>
            <a:ext cx="6954724" cy="2400657"/>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Kinds of Effective Conclusions</a:t>
            </a:r>
          </a:p>
          <a:p>
            <a:endParaRPr lang="en-US" dirty="0">
              <a:effectLst>
                <a:outerShdw blurRad="38100" dist="38100" dir="2700000" algn="tl">
                  <a:srgbClr val="000000">
                    <a:alpha val="43137"/>
                  </a:srgbClr>
                </a:outerShdw>
              </a:effectLst>
            </a:endParaRPr>
          </a:p>
          <a:p>
            <a:r>
              <a:rPr lang="en-US" sz="4400" dirty="0" smtClean="0">
                <a:effectLst>
                  <a:outerShdw blurRad="38100" dist="38100" dir="2700000" algn="tl">
                    <a:srgbClr val="000000">
                      <a:alpha val="43137"/>
                    </a:srgbClr>
                  </a:outerShdw>
                </a:effectLst>
              </a:rPr>
              <a:t>Connecting to Introduction </a:t>
            </a:r>
          </a:p>
          <a:p>
            <a:r>
              <a:rPr lang="en-US" sz="4400" dirty="0" smtClean="0">
                <a:effectLst>
                  <a:outerShdw blurRad="38100" dist="38100" dir="2700000" algn="tl">
                    <a:srgbClr val="000000">
                      <a:alpha val="43137"/>
                    </a:srgbClr>
                  </a:outerShdw>
                </a:effectLst>
              </a:rPr>
              <a:t>Illustration of your point </a:t>
            </a:r>
            <a:endParaRPr lang="en-US" sz="44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3956</TotalTime>
  <Words>260</Words>
  <Application>Microsoft Office PowerPoint</Application>
  <PresentationFormat>On-screen Show (4:3)</PresentationFormat>
  <Paragraphs>101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4</cp:revision>
  <dcterms:created xsi:type="dcterms:W3CDTF">2019-08-06T18:27:22Z</dcterms:created>
  <dcterms:modified xsi:type="dcterms:W3CDTF">2019-10-28T14:03:05Z</dcterms:modified>
</cp:coreProperties>
</file>