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I. Comprensión lectora como…"/>
          <p:cNvSpPr txBox="1"/>
          <p:nvPr>
            <p:ph type="title"/>
          </p:nvPr>
        </p:nvSpPr>
        <p:spPr>
          <a:xfrm>
            <a:off x="1263501" y="5981700"/>
            <a:ext cx="10869167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XI. Comprensión lectora como…</a:t>
            </a:r>
          </a:p>
        </p:txBody>
      </p:sp>
      <p:sp>
        <p:nvSpPr>
          <p:cNvPr id="139" name="Lección 33. Lector Competente III"/>
          <p:cNvSpPr txBox="1"/>
          <p:nvPr>
            <p:ph type="body" sz="quarter" idx="1"/>
          </p:nvPr>
        </p:nvSpPr>
        <p:spPr>
          <a:xfrm>
            <a:off x="1067817" y="7740650"/>
            <a:ext cx="10869167" cy="114699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33. Lector Competente III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xiste una correlación entre las características de los lectores competentes y las estrategias que utilizan. Los investigadores recomiendan que estas formen parte esencial del currículo de la enseñanza de comprensión lectora.…"/>
          <p:cNvSpPr txBox="1"/>
          <p:nvPr/>
        </p:nvSpPr>
        <p:spPr>
          <a:xfrm>
            <a:off x="602926" y="1003300"/>
            <a:ext cx="11798948" cy="80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Existe una correlación entre las características de los </a:t>
            </a:r>
            <a:r>
              <a:rPr>
                <a:solidFill>
                  <a:srgbClr val="D4FB79"/>
                </a:solidFill>
              </a:rPr>
              <a:t>lectores competentes</a:t>
            </a:r>
            <a:r>
              <a:t> y las </a:t>
            </a:r>
            <a:r>
              <a:rPr>
                <a:solidFill>
                  <a:srgbClr val="D4FB79"/>
                </a:solidFill>
              </a:rPr>
              <a:t>estrategias</a:t>
            </a:r>
            <a:r>
              <a:t> que utilizan. Los investigadores recomiendan que estas formen parte esencial del currículo de la enseñanza de comprensión lectora. </a:t>
            </a:r>
          </a:p>
          <a:p>
            <a:pPr algn="l" defTabSz="457200"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La razón principal para </a:t>
            </a:r>
            <a:r>
              <a:rPr>
                <a:solidFill>
                  <a:srgbClr val="D4FB79"/>
                </a:solidFill>
              </a:rPr>
              <a:t>enseñar estrategias de comprensión</a:t>
            </a:r>
            <a:r>
              <a:t> es que nuestros estudiantes se conviertan en</a:t>
            </a:r>
            <a:r>
              <a:rPr>
                <a:solidFill>
                  <a:srgbClr val="73FDFF"/>
                </a:solidFill>
              </a:rPr>
              <a:t> lectores autónomos y eficaces capaces de enfrentarse </a:t>
            </a:r>
            <a:r>
              <a:rPr sz="4100">
                <a:solidFill>
                  <a:srgbClr val="73FDFF"/>
                </a:solidFill>
              </a:rPr>
              <a:t>a cualquier texto</a:t>
            </a:r>
            <a:r>
              <a:rPr>
                <a:solidFill>
                  <a:srgbClr val="73FDFF"/>
                </a:solidFill>
              </a:rPr>
              <a:t> en forma inteligente.</a:t>
            </a:r>
            <a:r>
              <a:t> Enseñar estrategias de comprensión contribuye a dotar a los estudiantes de los recursos necesarios para aprender. </a:t>
            </a:r>
          </a:p>
          <a:p>
            <a:pPr algn="l" defTabSz="457200"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El uso autónomo y eficaz de las estrategias de comprensión que acabamos de mencionar va a permitir a los estudiantes: </a:t>
            </a:r>
          </a:p>
          <a:p>
            <a:pPr algn="l" defTabSz="457200"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914400" indent="-228600" algn="l" defTabSz="457200">
              <a:buSzPct val="100000"/>
              <a:buChar char="•"/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Extraer el significado del texto completo o de las diferentes partes que lo componen. </a:t>
            </a:r>
          </a:p>
          <a:p>
            <a:pPr lvl="3" marL="914400" indent="-228600" algn="l" defTabSz="457200">
              <a:buSzPct val="100000"/>
              <a:buChar char="•"/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Saber dirigir su lectura avanzando o retrocediendo en el texto para adecuarlo al ritmo y las capacidades necesarias para leer correctamente.</a:t>
            </a:r>
          </a:p>
          <a:p>
            <a:pPr lvl="3" marL="914400" indent="-228600" algn="l" defTabSz="457200">
              <a:buSzPct val="100000"/>
              <a:buChar char="•"/>
              <a:defRPr b="0" sz="2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Conectar los nuevos conceptos con los conocimientos previos para así poder incorporarlos a sus esquemas.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1060450"/>
            <a:ext cx="11430000" cy="7632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xamen X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200">
                <a:solidFill>
                  <a:srgbClr val="D4FB79"/>
                </a:solidFill>
              </a:defRPr>
            </a:lvl1pPr>
          </a:lstStyle>
          <a:p>
            <a:pPr/>
            <a:r>
              <a:t>Examen XI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