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19EF6-9A2B-4B00-AA5B-2B9064C4D64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CF987-5BF3-4B4E-9B62-3D118BE01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15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445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4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9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57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7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97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90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387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16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96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67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8D134-6812-43B1-9861-F017A4978B8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38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8280920" cy="4320480"/>
          </a:xfrm>
        </p:spPr>
        <p:txBody>
          <a:bodyPr>
            <a:noAutofit/>
          </a:bodyPr>
          <a:lstStyle/>
          <a:p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  <a:p>
            <a:pPr marL="514350" lvl="0" indent="-514350" algn="l">
              <a:buFont typeface="+mj-lt"/>
              <a:buAutoNum type="arabicPeriod"/>
            </a:pPr>
            <a:r>
              <a:rPr lang="ru-RU" sz="2800" u="sng" dirty="0">
                <a:solidFill>
                  <a:schemeClr val="tx1"/>
                </a:solidFill>
              </a:rPr>
              <a:t>Как мы можем знать, что Бог есть?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dirty="0">
                <a:solidFill>
                  <a:schemeClr val="tx1"/>
                </a:solidFill>
              </a:rPr>
              <a:t>Он сотворил нас с осознанием, что Он есть.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dirty="0">
                <a:solidFill>
                  <a:schemeClr val="tx1"/>
                </a:solidFill>
              </a:rPr>
              <a:t>Он дал нам особое откровение о Себе – Библию.</a:t>
            </a:r>
            <a:br>
              <a:rPr lang="ru-RU" dirty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dirty="0" smtClean="0">
                <a:solidFill>
                  <a:schemeClr val="tx1"/>
                </a:solidFill>
              </a:rPr>
              <a:t>Он </a:t>
            </a:r>
            <a:r>
              <a:rPr lang="ru-RU" dirty="0">
                <a:solidFill>
                  <a:schemeClr val="tx1"/>
                </a:solidFill>
              </a:rPr>
              <a:t>открывается нам в Своем творении. Естественное богословие.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009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lvl="0" algn="l"/>
            <a:r>
              <a:rPr lang="en-US" sz="2800" dirty="0" smtClean="0">
                <a:solidFill>
                  <a:schemeClr val="tx1"/>
                </a:solidFill>
              </a:rPr>
              <a:t>5.  </a:t>
            </a:r>
            <a:r>
              <a:rPr lang="ru-RU" sz="2800" u="sng" dirty="0" smtClean="0">
                <a:solidFill>
                  <a:schemeClr val="tx1"/>
                </a:solidFill>
              </a:rPr>
              <a:t>Совокупная аргументация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Юридические вопросы. Различная степень уверенности в действительности. Вина должна быть доказана выше всех разумных возражений. Если преступление не особо тяжелое, то, наверное, достаточно иметь 50+1 процент уверенности. </a:t>
            </a:r>
            <a:br>
              <a:rPr lang="ru-RU" sz="2400" dirty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Лучше </a:t>
            </a:r>
            <a:r>
              <a:rPr lang="ru-RU" sz="2400" dirty="0">
                <a:solidFill>
                  <a:schemeClr val="tx1"/>
                </a:solidFill>
              </a:rPr>
              <a:t>несколько аргументов, нежели один хороший. </a:t>
            </a:r>
            <a:r>
              <a:rPr lang="ru-RU" dirty="0"/>
              <a:t/>
            </a:r>
            <a:br>
              <a:rPr lang="ru-RU" dirty="0"/>
            </a:br>
            <a:r>
              <a:rPr lang="ru-RU" sz="4800" dirty="0">
                <a:solidFill>
                  <a:schemeClr val="tx1"/>
                </a:solidFill>
              </a:rPr>
              <a:t/>
            </a:r>
            <a:br>
              <a:rPr lang="ru-RU" sz="4800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98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marL="342900" lvl="0" indent="-342900" algn="l">
              <a:buAutoNum type="arabicPeriod" startAt="6"/>
            </a:pPr>
            <a:r>
              <a:rPr lang="ru-RU" sz="1800" u="sng" dirty="0" smtClean="0">
                <a:solidFill>
                  <a:schemeClr val="tx1"/>
                </a:solidFill>
              </a:rPr>
              <a:t>Дедуктивная </a:t>
            </a:r>
            <a:r>
              <a:rPr lang="ru-RU" sz="1800" u="sng" dirty="0">
                <a:solidFill>
                  <a:schemeClr val="tx1"/>
                </a:solidFill>
              </a:rPr>
              <a:t>и индуктивная </a:t>
            </a:r>
            <a:r>
              <a:rPr lang="ru-RU" sz="1800" u="sng" dirty="0" smtClean="0">
                <a:solidFill>
                  <a:schemeClr val="tx1"/>
                </a:solidFill>
              </a:rPr>
              <a:t>аргументация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en-US" sz="1800" dirty="0" smtClean="0">
              <a:solidFill>
                <a:schemeClr val="tx1"/>
              </a:solidFill>
            </a:endParaRPr>
          </a:p>
          <a:p>
            <a:pPr lvl="0" algn="l"/>
            <a:r>
              <a:rPr lang="en-US" sz="1800" dirty="0" smtClean="0">
                <a:solidFill>
                  <a:schemeClr val="tx1"/>
                </a:solidFill>
              </a:rPr>
              <a:t>       1. </a:t>
            </a:r>
            <a:r>
              <a:rPr lang="ru-RU" sz="1800" i="1" dirty="0" smtClean="0">
                <a:solidFill>
                  <a:schemeClr val="tx1"/>
                </a:solidFill>
              </a:rPr>
              <a:t>Дедуктивный аргумент 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           </a:t>
            </a:r>
            <a:r>
              <a:rPr lang="ru-RU" sz="1800" dirty="0" smtClean="0">
                <a:solidFill>
                  <a:schemeClr val="tx1"/>
                </a:solidFill>
              </a:rPr>
              <a:t>Дедуктивный </a:t>
            </a:r>
            <a:r>
              <a:rPr lang="ru-RU" sz="1800" dirty="0">
                <a:solidFill>
                  <a:schemeClr val="tx1"/>
                </a:solidFill>
              </a:rPr>
              <a:t>аргумент начинает от общего факта и ищет частные составляющие 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</a:p>
          <a:p>
            <a:pPr lvl="0" algn="l"/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        </a:t>
            </a:r>
            <a:r>
              <a:rPr lang="ru-RU" sz="1800" dirty="0" smtClean="0">
                <a:solidFill>
                  <a:schemeClr val="tx1"/>
                </a:solidFill>
              </a:rPr>
              <a:t>этого </a:t>
            </a:r>
            <a:r>
              <a:rPr lang="ru-RU" sz="1800" dirty="0">
                <a:solidFill>
                  <a:schemeClr val="tx1"/>
                </a:solidFill>
              </a:rPr>
              <a:t>факта. Если он разумен, то он неопровержим.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           </a:t>
            </a:r>
            <a:r>
              <a:rPr lang="ru-RU" sz="1800" dirty="0" smtClean="0">
                <a:solidFill>
                  <a:schemeClr val="tx1"/>
                </a:solidFill>
              </a:rPr>
              <a:t>Но </a:t>
            </a:r>
            <a:r>
              <a:rPr lang="ru-RU" sz="1800" dirty="0">
                <a:solidFill>
                  <a:schemeClr val="tx1"/>
                </a:solidFill>
              </a:rPr>
              <a:t>этот вид аргументации не может сказать ничего нового, а только исследовать </a:t>
            </a:r>
            <a:r>
              <a:rPr lang="en-US" sz="1800" dirty="0" smtClean="0">
                <a:solidFill>
                  <a:schemeClr val="tx1"/>
                </a:solidFill>
              </a:rPr>
              <a:t>   </a:t>
            </a:r>
          </a:p>
          <a:p>
            <a:pPr lvl="0" algn="l"/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        </a:t>
            </a:r>
            <a:r>
              <a:rPr lang="ru-RU" sz="1800" dirty="0" smtClean="0">
                <a:solidFill>
                  <a:schemeClr val="tx1"/>
                </a:solidFill>
              </a:rPr>
              <a:t>то</a:t>
            </a:r>
            <a:r>
              <a:rPr lang="ru-RU" sz="1800" dirty="0">
                <a:solidFill>
                  <a:schemeClr val="tx1"/>
                </a:solidFill>
              </a:rPr>
              <a:t>, что известно.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          </a:t>
            </a:r>
            <a:r>
              <a:rPr lang="ru-RU" sz="1800" dirty="0" smtClean="0">
                <a:solidFill>
                  <a:schemeClr val="tx1"/>
                </a:solidFill>
              </a:rPr>
              <a:t>В </a:t>
            </a:r>
            <a:r>
              <a:rPr lang="ru-RU" sz="1800" dirty="0">
                <a:solidFill>
                  <a:schemeClr val="tx1"/>
                </a:solidFill>
              </a:rPr>
              <a:t>этом аргументе вывод содержится в первом утверждении, и не может добавить 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</a:p>
          <a:p>
            <a:pPr lvl="0" algn="l"/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       </a:t>
            </a:r>
            <a:r>
              <a:rPr lang="ru-RU" sz="1800" dirty="0" smtClean="0">
                <a:solidFill>
                  <a:schemeClr val="tx1"/>
                </a:solidFill>
              </a:rPr>
              <a:t>ничего </a:t>
            </a:r>
            <a:r>
              <a:rPr lang="ru-RU" sz="1800" dirty="0">
                <a:solidFill>
                  <a:schemeClr val="tx1"/>
                </a:solidFill>
              </a:rPr>
              <a:t>нового. Если вы начинаете с конечного существа, то вы не можете </a:t>
            </a:r>
            <a:r>
              <a:rPr lang="en-US" sz="1800" dirty="0" smtClean="0">
                <a:solidFill>
                  <a:schemeClr val="tx1"/>
                </a:solidFill>
              </a:rPr>
              <a:t>  </a:t>
            </a:r>
          </a:p>
          <a:p>
            <a:pPr lvl="0" algn="l"/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       </a:t>
            </a:r>
            <a:r>
              <a:rPr lang="ru-RU" sz="1800" dirty="0" smtClean="0">
                <a:solidFill>
                  <a:schemeClr val="tx1"/>
                </a:solidFill>
              </a:rPr>
              <a:t>утверждать </a:t>
            </a:r>
            <a:r>
              <a:rPr lang="ru-RU" sz="1800" dirty="0">
                <a:solidFill>
                  <a:schemeClr val="tx1"/>
                </a:solidFill>
              </a:rPr>
              <a:t>о существовании бесконечного Существа. 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43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marL="342900" lvl="0" indent="-342900" algn="l">
              <a:buAutoNum type="arabicPeriod" startAt="6"/>
            </a:pPr>
            <a:r>
              <a:rPr lang="ru-RU" sz="1800" u="sng" dirty="0" smtClean="0">
                <a:solidFill>
                  <a:schemeClr val="tx1"/>
                </a:solidFill>
              </a:rPr>
              <a:t>Дедуктивная </a:t>
            </a:r>
            <a:r>
              <a:rPr lang="ru-RU" sz="1800" u="sng" dirty="0">
                <a:solidFill>
                  <a:schemeClr val="tx1"/>
                </a:solidFill>
              </a:rPr>
              <a:t>и индуктивная </a:t>
            </a:r>
            <a:r>
              <a:rPr lang="ru-RU" sz="1800" u="sng" dirty="0" smtClean="0">
                <a:solidFill>
                  <a:schemeClr val="tx1"/>
                </a:solidFill>
              </a:rPr>
              <a:t>аргументация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en-US" sz="1800" dirty="0" smtClean="0">
              <a:solidFill>
                <a:schemeClr val="tx1"/>
              </a:solidFill>
            </a:endParaRPr>
          </a:p>
          <a:p>
            <a:pPr lvl="0" algn="l"/>
            <a:r>
              <a:rPr lang="en-US" sz="1800" dirty="0" smtClean="0">
                <a:solidFill>
                  <a:schemeClr val="tx1"/>
                </a:solidFill>
              </a:rPr>
              <a:t>       </a:t>
            </a:r>
            <a:r>
              <a:rPr lang="ru-RU" sz="1800" dirty="0" smtClean="0">
                <a:solidFill>
                  <a:schemeClr val="tx1"/>
                </a:solidFill>
              </a:rPr>
              <a:t>2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r>
              <a:rPr lang="ru-RU" sz="1800" dirty="0">
                <a:solidFill>
                  <a:schemeClr val="tx1"/>
                </a:solidFill>
              </a:rPr>
              <a:t>Индуктивный аргумент.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           </a:t>
            </a:r>
            <a:r>
              <a:rPr lang="ru-RU" sz="1800" dirty="0" smtClean="0">
                <a:solidFill>
                  <a:schemeClr val="tx1"/>
                </a:solidFill>
              </a:rPr>
              <a:t>Индуктивный </a:t>
            </a:r>
            <a:r>
              <a:rPr lang="ru-RU" sz="1800" dirty="0">
                <a:solidFill>
                  <a:schemeClr val="tx1"/>
                </a:solidFill>
              </a:rPr>
              <a:t>аргумент отталкивается от частных частей и проецирует возможное 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</a:p>
          <a:p>
            <a:pPr lvl="0" algn="l"/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        </a:t>
            </a:r>
            <a:r>
              <a:rPr lang="ru-RU" sz="1800" dirty="0" smtClean="0">
                <a:solidFill>
                  <a:schemeClr val="tx1"/>
                </a:solidFill>
              </a:rPr>
              <a:t>общее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           </a:t>
            </a:r>
            <a:r>
              <a:rPr lang="ru-RU" sz="1800" dirty="0" smtClean="0">
                <a:solidFill>
                  <a:schemeClr val="tx1"/>
                </a:solidFill>
              </a:rPr>
              <a:t>Например</a:t>
            </a:r>
            <a:r>
              <a:rPr lang="ru-RU" sz="1800" dirty="0">
                <a:solidFill>
                  <a:schemeClr val="tx1"/>
                </a:solidFill>
              </a:rPr>
              <a:t>: Мы не видели преступления, но несколько совокупных факторов 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</a:p>
          <a:p>
            <a:pPr lvl="0" algn="l"/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          могут </a:t>
            </a:r>
            <a:r>
              <a:rPr lang="ru-RU" sz="1800" dirty="0">
                <a:solidFill>
                  <a:schemeClr val="tx1"/>
                </a:solidFill>
              </a:rPr>
              <a:t>направить нас в правильном направлении.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           Индуктивный </a:t>
            </a:r>
            <a:r>
              <a:rPr lang="ru-RU" sz="1800" dirty="0">
                <a:solidFill>
                  <a:schemeClr val="tx1"/>
                </a:solidFill>
              </a:rPr>
              <a:t>аргумент не может иметь неопровержимого заключения, а только </a:t>
            </a:r>
            <a:r>
              <a:rPr lang="ru-RU" sz="1800" dirty="0" smtClean="0">
                <a:solidFill>
                  <a:schemeClr val="tx1"/>
                </a:solidFill>
              </a:rPr>
              <a:t>  </a:t>
            </a:r>
          </a:p>
          <a:p>
            <a:pPr lvl="0" algn="l"/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          вероятное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56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lvl="0" algn="l"/>
            <a:r>
              <a:rPr lang="ru-RU" sz="2800" dirty="0" smtClean="0">
                <a:solidFill>
                  <a:schemeClr val="tx1"/>
                </a:solidFill>
              </a:rPr>
              <a:t>7. </a:t>
            </a:r>
            <a:r>
              <a:rPr lang="ru-RU" sz="2800" u="sng" dirty="0" smtClean="0">
                <a:solidFill>
                  <a:schemeClr val="tx1"/>
                </a:solidFill>
              </a:rPr>
              <a:t>Виды объяснений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Научное объяснение (на основании научных открытий – вода замерзает и радиатор разорвало за ночь и утром лужа под машиной) 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Личностное объяснение (мороза не было, а видны удары твердым предметом и повреждения – и порезы на шинах, то здесь не подойдут научные объяснения, необходимо объяснение, которое включало бы присутствие замысла и личности). 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33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844824"/>
            <a:ext cx="8280920" cy="4320480"/>
          </a:xfrm>
        </p:spPr>
        <p:txBody>
          <a:bodyPr>
            <a:noAutofit/>
          </a:bodyPr>
          <a:lstStyle/>
          <a:p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>Рим 1:19-20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Ибо, что можно знать о Боге, явно для них, потому что Бог явил им.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Ибо невидимое Его, вечная сила Его и Божество, от создания мира через рассматривание творений видимы, так что они безответны.</a:t>
            </a:r>
          </a:p>
          <a:p>
            <a:pPr lvl="1" algn="l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09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280920" cy="432048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>Опыт жизни человека в мире показывает, что все имеет причину своего существования. Если мы будем размышлять над этим, то мы увидим “причины” уходят глубоко в прошлое до бесконечности. Но и это невозможно, ни логически (нарушение закона не-противоречия), ни в соответствии с законами физического мира (2-й закон термодинамики – "все стремится к хаосу, беспорядку, смерти, остановке").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468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280920" cy="432048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>Опыт жизни человека в мире показывает, что все имеет причину своего существования. Если мы будем размышлять над этим, то мы увидим “причины” уходят глубоко в прошлое до бесконечности. Но и это невозможно, ни логически (нарушение закона не-противоречия), ни в соответствии с законами физического мира (2-й закон термодинамики – "все стремится к хаосу, беспорядку, смерти, остановке").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40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44824"/>
            <a:ext cx="8280920" cy="4320480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lvl="1" algn="l"/>
            <a:r>
              <a:rPr lang="ru-RU" sz="2000" dirty="0">
                <a:solidFill>
                  <a:schemeClr val="tx1"/>
                </a:solidFill>
              </a:rPr>
              <a:t>Следовательно, должна быть первая причина существования всего, которая была бы сама “беспричинной”, то есть, не нуждающейся в какой-либо причине.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Эту беспричинную причину называют словом “Бог”.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Но так как ничто не может стать причиной своего собственного существования, то есть, сотворить себя самого (иначе оно должно быть и не быть одновременно), то, следовательно, эта беспричинная причина должна существовать сама по себе (быть самосуществующей). Эта самосуществующая беспричинная причина известна как “Бог.”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04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508" y="2204864"/>
            <a:ext cx="8856984" cy="4320480"/>
          </a:xfrm>
        </p:spPr>
        <p:txBody>
          <a:bodyPr>
            <a:noAutofit/>
          </a:bodyPr>
          <a:lstStyle/>
          <a:p>
            <a:pPr marL="514350" lvl="0" indent="-514350" algn="l">
              <a:buAutoNum type="arabicPeriod" startAt="2"/>
            </a:pPr>
            <a:r>
              <a:rPr lang="ru-RU" sz="2800" u="sng" dirty="0" smtClean="0">
                <a:solidFill>
                  <a:schemeClr val="tx1"/>
                </a:solidFill>
              </a:rPr>
              <a:t>Все </a:t>
            </a:r>
            <a:r>
              <a:rPr lang="ru-RU" sz="2800" u="sng" dirty="0">
                <a:solidFill>
                  <a:schemeClr val="tx1"/>
                </a:solidFill>
              </a:rPr>
              <a:t>доказательства зависят от </a:t>
            </a:r>
            <a:r>
              <a:rPr lang="ru-RU" sz="2800" u="sng" dirty="0" smtClean="0">
                <a:solidFill>
                  <a:schemeClr val="tx1"/>
                </a:solidFill>
              </a:rPr>
              <a:t>личностного</a:t>
            </a:r>
            <a:endParaRPr lang="en-US" sz="2800" u="sng" dirty="0" smtClean="0">
              <a:solidFill>
                <a:schemeClr val="tx1"/>
              </a:solidFill>
            </a:endParaRPr>
          </a:p>
          <a:p>
            <a:pPr lvl="0" algn="l"/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    </a:t>
            </a:r>
            <a:r>
              <a:rPr lang="ru-RU" sz="2800" u="sng" dirty="0" smtClean="0">
                <a:solidFill>
                  <a:schemeClr val="tx1"/>
                </a:solidFill>
              </a:rPr>
              <a:t>восприятия</a:t>
            </a:r>
            <a:r>
              <a:rPr lang="ru-RU" sz="2800" dirty="0">
                <a:solidFill>
                  <a:schemeClr val="tx1"/>
                </a:solidFill>
              </a:rPr>
              <a:t>. – Джордж Мавроди. Вера в </a:t>
            </a:r>
            <a:r>
              <a:rPr lang="en-US" sz="2800" dirty="0" smtClean="0">
                <a:solidFill>
                  <a:schemeClr val="tx1"/>
                </a:solidFill>
              </a:rPr>
              <a:t>      </a:t>
            </a:r>
          </a:p>
          <a:p>
            <a:pPr lvl="0" algn="l"/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    </a:t>
            </a:r>
            <a:r>
              <a:rPr lang="ru-RU" sz="2800" dirty="0" smtClean="0">
                <a:solidFill>
                  <a:schemeClr val="tx1"/>
                </a:solidFill>
              </a:rPr>
              <a:t>Бога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Истинность утверждения не зависит от личностного восприятия. Это свойство самого утверждения. </a:t>
            </a:r>
            <a:br>
              <a:rPr lang="ru-RU" sz="2400" dirty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Обоснованность </a:t>
            </a:r>
            <a:r>
              <a:rPr lang="ru-RU" sz="2400" dirty="0">
                <a:solidFill>
                  <a:schemeClr val="tx1"/>
                </a:solidFill>
              </a:rPr>
              <a:t>аргумента не зависит от личностного восприятия</a:t>
            </a:r>
          </a:p>
        </p:txBody>
      </p:sp>
    </p:spTree>
    <p:extLst>
      <p:ext uri="{BB962C8B-B14F-4D97-AF65-F5344CB8AC3E}">
        <p14:creationId xmlns:p14="http://schemas.microsoft.com/office/powerpoint/2010/main" val="266332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44824"/>
            <a:ext cx="8856984" cy="4320480"/>
          </a:xfrm>
        </p:spPr>
        <p:txBody>
          <a:bodyPr>
            <a:noAutofit/>
          </a:bodyPr>
          <a:lstStyle/>
          <a:p>
            <a:pPr marL="514350" lvl="0" indent="-514350" algn="l">
              <a:buAutoNum type="arabicPeriod" startAt="2"/>
            </a:pPr>
            <a:r>
              <a:rPr lang="ru-RU" sz="2800" u="sng" dirty="0" smtClean="0">
                <a:solidFill>
                  <a:schemeClr val="tx1"/>
                </a:solidFill>
              </a:rPr>
              <a:t>Все </a:t>
            </a:r>
            <a:r>
              <a:rPr lang="ru-RU" sz="2800" u="sng" dirty="0">
                <a:solidFill>
                  <a:schemeClr val="tx1"/>
                </a:solidFill>
              </a:rPr>
              <a:t>доказательства зависят от </a:t>
            </a:r>
            <a:r>
              <a:rPr lang="ru-RU" sz="2800" u="sng" dirty="0" smtClean="0">
                <a:solidFill>
                  <a:schemeClr val="tx1"/>
                </a:solidFill>
              </a:rPr>
              <a:t>личностного</a:t>
            </a:r>
            <a:endParaRPr lang="en-US" sz="2800" u="sng" dirty="0" smtClean="0">
              <a:solidFill>
                <a:schemeClr val="tx1"/>
              </a:solidFill>
            </a:endParaRPr>
          </a:p>
          <a:p>
            <a:pPr lvl="0" algn="l"/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    </a:t>
            </a:r>
            <a:r>
              <a:rPr lang="ru-RU" sz="2800" u="sng" dirty="0" smtClean="0">
                <a:solidFill>
                  <a:schemeClr val="tx1"/>
                </a:solidFill>
              </a:rPr>
              <a:t>восприятия</a:t>
            </a:r>
            <a:r>
              <a:rPr lang="ru-RU" sz="2800" dirty="0">
                <a:solidFill>
                  <a:schemeClr val="tx1"/>
                </a:solidFill>
              </a:rPr>
              <a:t>. – Джордж Мавроди. Вера в </a:t>
            </a:r>
            <a:r>
              <a:rPr lang="en-US" sz="2800" dirty="0" smtClean="0">
                <a:solidFill>
                  <a:schemeClr val="tx1"/>
                </a:solidFill>
              </a:rPr>
              <a:t>      </a:t>
            </a:r>
          </a:p>
          <a:p>
            <a:pPr lvl="0" algn="l"/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    </a:t>
            </a:r>
            <a:r>
              <a:rPr lang="ru-RU" sz="2800" dirty="0" smtClean="0">
                <a:solidFill>
                  <a:schemeClr val="tx1"/>
                </a:solidFill>
              </a:rPr>
              <a:t>Бога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Истинность утверждения не зависит от личностного восприятия. Это свойство самого утверждения. </a:t>
            </a:r>
            <a:br>
              <a:rPr lang="ru-RU" sz="2400" dirty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Обоснованность </a:t>
            </a:r>
            <a:r>
              <a:rPr lang="ru-RU" sz="2400" dirty="0">
                <a:solidFill>
                  <a:schemeClr val="tx1"/>
                </a:solidFill>
              </a:rPr>
              <a:t>аргумента не зависит от личностного восприятия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53511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lvl="0" algn="l"/>
            <a:r>
              <a:rPr lang="en-US" sz="2000" dirty="0" smtClean="0">
                <a:solidFill>
                  <a:schemeClr val="tx1"/>
                </a:solidFill>
              </a:rPr>
              <a:t>3. </a:t>
            </a:r>
            <a:r>
              <a:rPr lang="ru-RU" sz="2000" u="sng" dirty="0" smtClean="0">
                <a:solidFill>
                  <a:schemeClr val="tx1"/>
                </a:solidFill>
              </a:rPr>
              <a:t>Построение аргументации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    </a:t>
            </a:r>
            <a:r>
              <a:rPr lang="ru-RU" sz="2000" dirty="0" smtClean="0">
                <a:solidFill>
                  <a:schemeClr val="tx1"/>
                </a:solidFill>
              </a:rPr>
              <a:t>Аргумент </a:t>
            </a:r>
            <a:r>
              <a:rPr lang="ru-RU" sz="2000" dirty="0">
                <a:solidFill>
                  <a:schemeClr val="tx1"/>
                </a:solidFill>
              </a:rPr>
              <a:t>строится из двух или более предпосылок, которые приводят к 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</a:p>
          <a:p>
            <a:pPr lvl="0" algn="l"/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ru-RU" sz="2000" dirty="0" smtClean="0">
                <a:solidFill>
                  <a:schemeClr val="tx1"/>
                </a:solidFill>
              </a:rPr>
              <a:t>конкретному </a:t>
            </a:r>
            <a:r>
              <a:rPr lang="ru-RU" sz="2000" dirty="0">
                <a:solidFill>
                  <a:schemeClr val="tx1"/>
                </a:solidFill>
              </a:rPr>
              <a:t>выводу или следствию.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i="1" dirty="0">
                <a:solidFill>
                  <a:schemeClr val="tx1"/>
                </a:solidFill>
              </a:rPr>
              <a:t>Обоснованность</a:t>
            </a:r>
            <a:r>
              <a:rPr lang="ru-RU" sz="1800" dirty="0">
                <a:solidFill>
                  <a:schemeClr val="tx1"/>
                </a:solidFill>
              </a:rPr>
              <a:t>.  Это свойство аргумента. Если не нарушает законов логики. Не противоречит сам себе.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i="1" dirty="0">
                <a:solidFill>
                  <a:schemeClr val="tx1"/>
                </a:solidFill>
              </a:rPr>
              <a:t>Разумность</a:t>
            </a:r>
            <a:r>
              <a:rPr lang="ru-RU" sz="1800" dirty="0">
                <a:solidFill>
                  <a:schemeClr val="tx1"/>
                </a:solidFill>
              </a:rPr>
              <a:t>. Аргумент разумен если все его утверждения истинны, и он обоснован.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en-US" sz="18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2000" i="1" dirty="0" smtClean="0">
                <a:solidFill>
                  <a:schemeClr val="tx1"/>
                </a:solidFill>
              </a:rPr>
              <a:t>Убедительность</a:t>
            </a:r>
            <a:r>
              <a:rPr lang="ru-RU" sz="2000" dirty="0">
                <a:solidFill>
                  <a:schemeClr val="tx1"/>
                </a:solidFill>
              </a:rPr>
              <a:t>. Если аргумент обоснован, разумен, и приводит к убеждению.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Твои утверждения убедительны, но я не готов их принять. Аргументы это как инструменты.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55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sz="4800" b="1" dirty="0" smtClean="0"/>
              <a:t>Понимание аргументации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marL="457200" lvl="0" indent="-457200" algn="l">
              <a:buAutoNum type="arabicPeriod" startAt="4"/>
            </a:pPr>
            <a:r>
              <a:rPr lang="ru-RU" sz="2000" u="sng" dirty="0" smtClean="0">
                <a:solidFill>
                  <a:schemeClr val="tx1"/>
                </a:solidFill>
              </a:rPr>
              <a:t>Требования </a:t>
            </a:r>
            <a:r>
              <a:rPr lang="ru-RU" sz="2000" u="sng" dirty="0">
                <a:solidFill>
                  <a:schemeClr val="tx1"/>
                </a:solidFill>
              </a:rPr>
              <a:t>к убедительности </a:t>
            </a:r>
            <a:r>
              <a:rPr lang="ru-RU" sz="2000" u="sng" dirty="0" smtClean="0">
                <a:solidFill>
                  <a:schemeClr val="tx1"/>
                </a:solidFill>
              </a:rPr>
              <a:t>аргумента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     </a:t>
            </a:r>
          </a:p>
          <a:p>
            <a:pPr lvl="0" algn="l"/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       </a:t>
            </a:r>
            <a:r>
              <a:rPr lang="ru-RU" sz="2000" dirty="0" smtClean="0">
                <a:solidFill>
                  <a:schemeClr val="tx1"/>
                </a:solidFill>
              </a:rPr>
              <a:t>Насколько </a:t>
            </a:r>
            <a:r>
              <a:rPr lang="ru-RU" sz="2000" dirty="0">
                <a:solidFill>
                  <a:schemeClr val="tx1"/>
                </a:solidFill>
              </a:rPr>
              <a:t>высоки должны быть требования к убедительности аргумента?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Возможна ли аподиктическая достоверность? Уровень вероятной достоверности достаточен. Может никакой философский аргумент не удовлетворит эти требования. </a:t>
            </a:r>
            <a:br>
              <a:rPr lang="ru-RU" sz="2000" dirty="0">
                <a:solidFill>
                  <a:schemeClr val="tx1"/>
                </a:solidFill>
              </a:rPr>
            </a:br>
            <a:endParaRPr lang="en-US" sz="20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2000" dirty="0" smtClean="0">
                <a:solidFill>
                  <a:schemeClr val="tx1"/>
                </a:solidFill>
              </a:rPr>
              <a:t>"</a:t>
            </a:r>
            <a:r>
              <a:rPr lang="ru-RU" sz="2000" dirty="0">
                <a:solidFill>
                  <a:schemeClr val="tx1"/>
                </a:solidFill>
              </a:rPr>
              <a:t>Какой уровень аргументации вас удовлетворит?" всегда спросите у собеседника перед тем, как говорить ему о существовании Бога. 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ru-RU" sz="2000" dirty="0" smtClean="0">
                <a:solidFill>
                  <a:schemeClr val="tx1"/>
                </a:solidFill>
              </a:rPr>
              <a:t>Люди </a:t>
            </a:r>
            <a:r>
              <a:rPr lang="ru-RU" sz="2000" dirty="0">
                <a:solidFill>
                  <a:schemeClr val="tx1"/>
                </a:solidFill>
              </a:rPr>
              <a:t>могут быть очень предвзятыми против Бога.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29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93</Words>
  <Application>Microsoft Office PowerPoint</Application>
  <PresentationFormat>Экран (4:3)</PresentationFormat>
  <Paragraphs>72</Paragraphs>
  <Slides>13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Понимание аргументации</vt:lpstr>
      <vt:lpstr>Понимание аргументации</vt:lpstr>
      <vt:lpstr>Понимание аргументации</vt:lpstr>
      <vt:lpstr>Понимание аргументации</vt:lpstr>
      <vt:lpstr>Понимание аргументации</vt:lpstr>
      <vt:lpstr>Понимание аргументации</vt:lpstr>
      <vt:lpstr>Понимание аргументации</vt:lpstr>
      <vt:lpstr>Понимание аргументации</vt:lpstr>
      <vt:lpstr>Понимание аргументации</vt:lpstr>
      <vt:lpstr>Понимание аргументации</vt:lpstr>
      <vt:lpstr>Понимание аргументации</vt:lpstr>
      <vt:lpstr>Понимание аргументации</vt:lpstr>
      <vt:lpstr>Понимание аргументации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</cp:revision>
  <dcterms:created xsi:type="dcterms:W3CDTF">2020-06-19T10:17:21Z</dcterms:created>
  <dcterms:modified xsi:type="dcterms:W3CDTF">2020-06-19T12:23:38Z</dcterms:modified>
</cp:coreProperties>
</file>