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4" r:id="rId4"/>
    <p:sldId id="265" r:id="rId5"/>
    <p:sldId id="266" r:id="rId6"/>
    <p:sldId id="267" r:id="rId7"/>
    <p:sldId id="268" r:id="rId8"/>
    <p:sldId id="263" r:id="rId9"/>
    <p:sldId id="269" r:id="rId10"/>
    <p:sldId id="270" r:id="rId11"/>
    <p:sldId id="260" r:id="rId12"/>
    <p:sldId id="261" r:id="rId13"/>
    <p:sldId id="271" r:id="rId14"/>
    <p:sldId id="262" r:id="rId15"/>
    <p:sldId id="258" r:id="rId16"/>
    <p:sldId id="259"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79" autoAdjust="0"/>
    <p:restoredTop sz="86390" autoAdjust="0"/>
  </p:normalViewPr>
  <p:slideViewPr>
    <p:cSldViewPr snapToGrid="0">
      <p:cViewPr varScale="1">
        <p:scale>
          <a:sx n="67" d="100"/>
          <a:sy n="67" d="100"/>
        </p:scale>
        <p:origin x="69" y="561"/>
      </p:cViewPr>
      <p:guideLst/>
    </p:cSldViewPr>
  </p:slideViewPr>
  <p:outlineViewPr>
    <p:cViewPr>
      <p:scale>
        <a:sx n="33" d="100"/>
        <a:sy n="33" d="100"/>
      </p:scale>
      <p:origin x="0" y="-551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8/23/2017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18250-025C-4D80-B7CF-2F186FA43A70}"/>
              </a:ext>
            </a:extLst>
          </p:cNvPr>
          <p:cNvSpPr>
            <a:spLocks noGrp="1"/>
          </p:cNvSpPr>
          <p:nvPr>
            <p:ph type="ctrTitle"/>
          </p:nvPr>
        </p:nvSpPr>
        <p:spPr/>
        <p:txBody>
          <a:bodyPr/>
          <a:lstStyle/>
          <a:p>
            <a:r>
              <a:rPr lang="en-US" dirty="0"/>
              <a:t>Implementing SWOT </a:t>
            </a:r>
            <a:r>
              <a:rPr lang="en-US" dirty="0" err="1"/>
              <a:t>pt</a:t>
            </a:r>
            <a:r>
              <a:rPr lang="en-US" dirty="0"/>
              <a:t> 5</a:t>
            </a:r>
          </a:p>
        </p:txBody>
      </p:sp>
      <p:sp>
        <p:nvSpPr>
          <p:cNvPr id="3" name="Subtitle 2">
            <a:extLst>
              <a:ext uri="{FF2B5EF4-FFF2-40B4-BE49-F238E27FC236}">
                <a16:creationId xmlns:a16="http://schemas.microsoft.com/office/drawing/2014/main" id="{21A4187B-516B-4C25-A20D-9BDCBCB5CB4E}"/>
              </a:ext>
            </a:extLst>
          </p:cNvPr>
          <p:cNvSpPr>
            <a:spLocks noGrp="1"/>
          </p:cNvSpPr>
          <p:nvPr>
            <p:ph type="subTitle" idx="1"/>
          </p:nvPr>
        </p:nvSpPr>
        <p:spPr/>
        <p:txBody>
          <a:bodyPr>
            <a:normAutofit/>
          </a:bodyPr>
          <a:lstStyle/>
          <a:p>
            <a:r>
              <a:rPr lang="en-US" sz="3200" dirty="0"/>
              <a:t>Finalizing Your SWOT Analysis</a:t>
            </a:r>
          </a:p>
        </p:txBody>
      </p:sp>
    </p:spTree>
    <p:extLst>
      <p:ext uri="{BB962C8B-B14F-4D97-AF65-F5344CB8AC3E}">
        <p14:creationId xmlns:p14="http://schemas.microsoft.com/office/powerpoint/2010/main" val="33445720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5B1F3-4C89-458B-8486-4DA6D4857797}"/>
              </a:ext>
            </a:extLst>
          </p:cNvPr>
          <p:cNvSpPr>
            <a:spLocks noGrp="1"/>
          </p:cNvSpPr>
          <p:nvPr>
            <p:ph type="title"/>
          </p:nvPr>
        </p:nvSpPr>
        <p:spPr/>
        <p:txBody>
          <a:bodyPr>
            <a:normAutofit/>
          </a:bodyPr>
          <a:lstStyle/>
          <a:p>
            <a:r>
              <a:rPr lang="en-US" sz="3600" b="0" i="0" kern="1200" dirty="0">
                <a:solidFill>
                  <a:schemeClr val="tx1">
                    <a:lumMod val="85000"/>
                    <a:lumOff val="15000"/>
                  </a:schemeClr>
                </a:solidFill>
                <a:effectLst/>
                <a:latin typeface="+mj-lt"/>
                <a:ea typeface="+mj-ea"/>
                <a:cs typeface="+mj-cs"/>
              </a:rPr>
              <a:t>Here’s how:</a:t>
            </a:r>
          </a:p>
        </p:txBody>
      </p:sp>
      <p:sp>
        <p:nvSpPr>
          <p:cNvPr id="3" name="Content Placeholder 2">
            <a:extLst>
              <a:ext uri="{FF2B5EF4-FFF2-40B4-BE49-F238E27FC236}">
                <a16:creationId xmlns:a16="http://schemas.microsoft.com/office/drawing/2014/main" id="{C6670C42-B105-4936-8FF6-3F3491340421}"/>
              </a:ext>
            </a:extLst>
          </p:cNvPr>
          <p:cNvSpPr>
            <a:spLocks noGrp="1"/>
          </p:cNvSpPr>
          <p:nvPr>
            <p:ph idx="1"/>
          </p:nvPr>
        </p:nvSpPr>
        <p:spPr>
          <a:xfrm>
            <a:off x="1707356" y="2133600"/>
            <a:ext cx="9797256" cy="4502944"/>
          </a:xfrm>
        </p:spPr>
        <p:txBody>
          <a:bodyPr>
            <a:normAutofit lnSpcReduction="10000"/>
          </a:bodyPr>
          <a:lstStyle/>
          <a:p>
            <a:r>
              <a:rPr lang="en-US" sz="3200" b="1" dirty="0">
                <a:solidFill>
                  <a:schemeClr val="tx1">
                    <a:lumMod val="85000"/>
                    <a:lumOff val="15000"/>
                  </a:schemeClr>
                </a:solidFill>
              </a:rPr>
              <a:t>Strengths–Opportunities.</a:t>
            </a:r>
            <a:r>
              <a:rPr lang="en-US" sz="3200" dirty="0">
                <a:solidFill>
                  <a:schemeClr val="tx1">
                    <a:lumMod val="85000"/>
                    <a:lumOff val="15000"/>
                  </a:schemeClr>
                </a:solidFill>
              </a:rPr>
              <a:t> Use your internal strengths to take advantage of opportunities.</a:t>
            </a:r>
          </a:p>
          <a:p>
            <a:r>
              <a:rPr lang="en-US" sz="3200" b="1" dirty="0">
                <a:solidFill>
                  <a:schemeClr val="tx1">
                    <a:lumMod val="85000"/>
                    <a:lumOff val="15000"/>
                  </a:schemeClr>
                </a:solidFill>
              </a:rPr>
              <a:t>Strengths-Threats.</a:t>
            </a:r>
            <a:r>
              <a:rPr lang="en-US" sz="3200" dirty="0">
                <a:solidFill>
                  <a:schemeClr val="tx1">
                    <a:lumMod val="85000"/>
                    <a:lumOff val="15000"/>
                  </a:schemeClr>
                </a:solidFill>
              </a:rPr>
              <a:t> Use your strengths to minimize threats.</a:t>
            </a:r>
          </a:p>
          <a:p>
            <a:r>
              <a:rPr lang="en-US" sz="3200" b="1" dirty="0">
                <a:solidFill>
                  <a:schemeClr val="tx1">
                    <a:lumMod val="85000"/>
                    <a:lumOff val="15000"/>
                  </a:schemeClr>
                </a:solidFill>
              </a:rPr>
              <a:t>Weaknesses-Opportunities.</a:t>
            </a:r>
            <a:r>
              <a:rPr lang="en-US" sz="3200" dirty="0">
                <a:solidFill>
                  <a:schemeClr val="tx1">
                    <a:lumMod val="85000"/>
                    <a:lumOff val="15000"/>
                  </a:schemeClr>
                </a:solidFill>
              </a:rPr>
              <a:t> Improve weaknesses by taking advantage of opportunities.</a:t>
            </a:r>
          </a:p>
          <a:p>
            <a:r>
              <a:rPr lang="en-US" sz="3200" b="1" dirty="0">
                <a:solidFill>
                  <a:schemeClr val="tx1">
                    <a:lumMod val="85000"/>
                    <a:lumOff val="15000"/>
                  </a:schemeClr>
                </a:solidFill>
              </a:rPr>
              <a:t>Weaknesses-Threats.</a:t>
            </a:r>
            <a:r>
              <a:rPr lang="en-US" sz="3200" dirty="0">
                <a:solidFill>
                  <a:schemeClr val="tx1">
                    <a:lumMod val="85000"/>
                    <a:lumOff val="15000"/>
                  </a:schemeClr>
                </a:solidFill>
              </a:rPr>
              <a:t> Work to eliminate weaknesses to avoid threats.</a:t>
            </a:r>
            <a:endParaRPr lang="en-US" sz="3200" dirty="0"/>
          </a:p>
        </p:txBody>
      </p:sp>
    </p:spTree>
    <p:extLst>
      <p:ext uri="{BB962C8B-B14F-4D97-AF65-F5344CB8AC3E}">
        <p14:creationId xmlns:p14="http://schemas.microsoft.com/office/powerpoint/2010/main" val="949617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78011-8C82-4E45-9905-80CDF7A116CD}"/>
              </a:ext>
            </a:extLst>
          </p:cNvPr>
          <p:cNvSpPr>
            <a:spLocks noGrp="1"/>
          </p:cNvSpPr>
          <p:nvPr>
            <p:ph type="title"/>
          </p:nvPr>
        </p:nvSpPr>
        <p:spPr/>
        <p:txBody>
          <a:bodyPr>
            <a:normAutofit/>
          </a:bodyPr>
          <a:lstStyle/>
          <a:p>
            <a:r>
              <a:rPr lang="en-US" sz="3600" b="0" i="0" kern="1200" dirty="0">
                <a:solidFill>
                  <a:schemeClr val="tx1">
                    <a:lumMod val="85000"/>
                    <a:lumOff val="15000"/>
                  </a:schemeClr>
                </a:solidFill>
                <a:effectLst/>
                <a:latin typeface="+mj-lt"/>
                <a:ea typeface="+mj-ea"/>
                <a:cs typeface="+mj-cs"/>
              </a:rPr>
              <a:t>The chart below is a great visual explanation of this exercise.</a:t>
            </a:r>
            <a:endParaRPr lang="en-US" dirty="0"/>
          </a:p>
        </p:txBody>
      </p:sp>
      <p:pic>
        <p:nvPicPr>
          <p:cNvPr id="1026" name="Picture 2" descr="TOWS">
            <a:extLst>
              <a:ext uri="{FF2B5EF4-FFF2-40B4-BE49-F238E27FC236}">
                <a16:creationId xmlns:a16="http://schemas.microsoft.com/office/drawing/2014/main" id="{3FE37808-9B11-483C-A6D9-B717F0D479F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18270" y="2244947"/>
            <a:ext cx="8822294" cy="39272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9470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D70CA3-3191-40D9-88F1-64B16A93814E}"/>
              </a:ext>
            </a:extLst>
          </p:cNvPr>
          <p:cNvSpPr>
            <a:spLocks noGrp="1"/>
          </p:cNvSpPr>
          <p:nvPr>
            <p:ph type="title"/>
          </p:nvPr>
        </p:nvSpPr>
        <p:spPr/>
        <p:txBody>
          <a:bodyPr>
            <a:normAutofit/>
          </a:bodyPr>
          <a:lstStyle/>
          <a:p>
            <a:r>
              <a:rPr lang="en-US" dirty="0"/>
              <a:t>TOWS ANALYSIS</a:t>
            </a:r>
          </a:p>
        </p:txBody>
      </p:sp>
      <p:sp>
        <p:nvSpPr>
          <p:cNvPr id="3" name="Content Placeholder 2">
            <a:extLst>
              <a:ext uri="{FF2B5EF4-FFF2-40B4-BE49-F238E27FC236}">
                <a16:creationId xmlns:a16="http://schemas.microsoft.com/office/drawing/2014/main" id="{098A7F79-095F-4D54-BF32-802E794328D8}"/>
              </a:ext>
            </a:extLst>
          </p:cNvPr>
          <p:cNvSpPr>
            <a:spLocks noGrp="1"/>
          </p:cNvSpPr>
          <p:nvPr>
            <p:ph idx="1"/>
          </p:nvPr>
        </p:nvSpPr>
        <p:spPr/>
        <p:txBody>
          <a:bodyPr>
            <a:normAutofit fontScale="92500" lnSpcReduction="20000"/>
          </a:bodyPr>
          <a:lstStyle/>
          <a:p>
            <a:r>
              <a:rPr lang="en-US" sz="3200" dirty="0">
                <a:solidFill>
                  <a:schemeClr val="tx1">
                    <a:lumMod val="85000"/>
                    <a:lumOff val="15000"/>
                  </a:schemeClr>
                </a:solidFill>
              </a:rPr>
              <a:t>As you answer these questions, you’ll start to create actionable strategies. </a:t>
            </a:r>
          </a:p>
          <a:p>
            <a:r>
              <a:rPr lang="en-US" sz="3200" dirty="0">
                <a:solidFill>
                  <a:schemeClr val="tx1">
                    <a:lumMod val="85000"/>
                    <a:lumOff val="15000"/>
                  </a:schemeClr>
                </a:solidFill>
              </a:rPr>
              <a:t>For example, if one of your strengths is an experienced grant writer on your team, you should put that person in charge of taking advantage of new federal grant opportunities that are available this year.</a:t>
            </a:r>
          </a:p>
          <a:p>
            <a:r>
              <a:rPr lang="en-US" sz="3200" dirty="0">
                <a:solidFill>
                  <a:schemeClr val="tx1">
                    <a:lumMod val="85000"/>
                    <a:lumOff val="15000"/>
                  </a:schemeClr>
                </a:solidFill>
              </a:rPr>
              <a:t>That’s a strategy that you can implement immediately to improve your business.</a:t>
            </a:r>
            <a:endParaRPr lang="en-US" sz="3200" dirty="0"/>
          </a:p>
        </p:txBody>
      </p:sp>
    </p:spTree>
    <p:extLst>
      <p:ext uri="{BB962C8B-B14F-4D97-AF65-F5344CB8AC3E}">
        <p14:creationId xmlns:p14="http://schemas.microsoft.com/office/powerpoint/2010/main" val="11523909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0F4FC-28ED-4061-823E-E964EDEDC7C3}"/>
              </a:ext>
            </a:extLst>
          </p:cNvPr>
          <p:cNvSpPr>
            <a:spLocks noGrp="1"/>
          </p:cNvSpPr>
          <p:nvPr>
            <p:ph type="title"/>
          </p:nvPr>
        </p:nvSpPr>
        <p:spPr/>
        <p:txBody>
          <a:bodyPr>
            <a:normAutofit/>
          </a:bodyPr>
          <a:lstStyle/>
          <a:p>
            <a:endParaRPr lang="en-US" dirty="0"/>
          </a:p>
        </p:txBody>
      </p:sp>
      <p:sp>
        <p:nvSpPr>
          <p:cNvPr id="3" name="Content Placeholder 2">
            <a:extLst>
              <a:ext uri="{FF2B5EF4-FFF2-40B4-BE49-F238E27FC236}">
                <a16:creationId xmlns:a16="http://schemas.microsoft.com/office/drawing/2014/main" id="{77DD5293-DA5A-4921-BBD6-3E96D033D65D}"/>
              </a:ext>
            </a:extLst>
          </p:cNvPr>
          <p:cNvSpPr>
            <a:spLocks noGrp="1"/>
          </p:cNvSpPr>
          <p:nvPr>
            <p:ph idx="1"/>
          </p:nvPr>
        </p:nvSpPr>
        <p:spPr/>
        <p:txBody>
          <a:bodyPr>
            <a:normAutofit/>
          </a:bodyPr>
          <a:lstStyle/>
          <a:p>
            <a:r>
              <a:rPr lang="en-US" sz="2800" dirty="0">
                <a:solidFill>
                  <a:schemeClr val="tx1">
                    <a:lumMod val="85000"/>
                    <a:lumOff val="15000"/>
                  </a:schemeClr>
                </a:solidFill>
              </a:rPr>
              <a:t>You can simply add a few blocks to your SWOT analysis to get these strategies down on paper. </a:t>
            </a:r>
          </a:p>
          <a:p>
            <a:r>
              <a:rPr lang="en-US" sz="2800" dirty="0">
                <a:solidFill>
                  <a:schemeClr val="tx1">
                    <a:lumMod val="85000"/>
                    <a:lumOff val="15000"/>
                  </a:schemeClr>
                </a:solidFill>
              </a:rPr>
              <a:t>Here’s an example of a completed TOWS analysis from the University of San Francisco, which shows a TOWS analysis for Volkswagen. </a:t>
            </a:r>
          </a:p>
          <a:p>
            <a:r>
              <a:rPr lang="en-US" sz="2800" dirty="0">
                <a:solidFill>
                  <a:schemeClr val="tx1">
                    <a:lumMod val="85000"/>
                    <a:lumOff val="15000"/>
                  </a:schemeClr>
                </a:solidFill>
              </a:rPr>
              <a:t>It shows you what the exercise looks like and gives you an idea of the strategies that can come from this analysis.</a:t>
            </a:r>
            <a:endParaRPr lang="en-US" sz="2800" dirty="0"/>
          </a:p>
        </p:txBody>
      </p:sp>
    </p:spTree>
    <p:extLst>
      <p:ext uri="{BB962C8B-B14F-4D97-AF65-F5344CB8AC3E}">
        <p14:creationId xmlns:p14="http://schemas.microsoft.com/office/powerpoint/2010/main" val="3241734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OWS2">
            <a:extLst>
              <a:ext uri="{FF2B5EF4-FFF2-40B4-BE49-F238E27FC236}">
                <a16:creationId xmlns:a16="http://schemas.microsoft.com/office/drawing/2014/main" id="{B52D760C-B626-4087-B4CA-CBC638DC168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07431" y="481999"/>
            <a:ext cx="8343900" cy="62334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23693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29442-76FE-443C-8CAD-5AFB895C7AC1}"/>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Your finished product</a:t>
            </a:r>
          </a:p>
        </p:txBody>
      </p:sp>
      <p:sp>
        <p:nvSpPr>
          <p:cNvPr id="3" name="Content Placeholder 2">
            <a:extLst>
              <a:ext uri="{FF2B5EF4-FFF2-40B4-BE49-F238E27FC236}">
                <a16:creationId xmlns:a16="http://schemas.microsoft.com/office/drawing/2014/main" id="{2586E71C-BC8E-4F97-BBBB-233CB420FF18}"/>
              </a:ext>
            </a:extLst>
          </p:cNvPr>
          <p:cNvSpPr>
            <a:spLocks noGrp="1"/>
          </p:cNvSpPr>
          <p:nvPr>
            <p:ph idx="1"/>
          </p:nvPr>
        </p:nvSpPr>
        <p:spPr/>
        <p:txBody>
          <a:bodyPr>
            <a:normAutofit/>
          </a:bodyPr>
          <a:lstStyle/>
          <a:p>
            <a:r>
              <a:rPr lang="en-US" sz="3200" dirty="0">
                <a:solidFill>
                  <a:schemeClr val="tx1">
                    <a:lumMod val="85000"/>
                    <a:lumOff val="15000"/>
                  </a:schemeClr>
                </a:solidFill>
              </a:rPr>
              <a:t>When you’re finished with the SWOT and TOWS analysis, you’ll have an insightful look at your business that’s accompanied by a list of strategies that you can implement to better your business.</a:t>
            </a:r>
            <a:endParaRPr lang="en-US" sz="3200" dirty="0"/>
          </a:p>
        </p:txBody>
      </p:sp>
    </p:spTree>
    <p:extLst>
      <p:ext uri="{BB962C8B-B14F-4D97-AF65-F5344CB8AC3E}">
        <p14:creationId xmlns:p14="http://schemas.microsoft.com/office/powerpoint/2010/main" val="15938732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A9E94-69B3-41D5-8A5D-EBE5281B7CE9}"/>
              </a:ext>
            </a:extLst>
          </p:cNvPr>
          <p:cNvSpPr>
            <a:spLocks noGrp="1"/>
          </p:cNvSpPr>
          <p:nvPr>
            <p:ph type="title"/>
          </p:nvPr>
        </p:nvSpPr>
        <p:spPr/>
        <p:txBody>
          <a:bodyPr>
            <a:normAutofit/>
          </a:bodyPr>
          <a:lstStyle/>
          <a:p>
            <a:endParaRPr lang="en-US" dirty="0"/>
          </a:p>
        </p:txBody>
      </p:sp>
      <p:sp>
        <p:nvSpPr>
          <p:cNvPr id="3" name="Content Placeholder 2">
            <a:extLst>
              <a:ext uri="{FF2B5EF4-FFF2-40B4-BE49-F238E27FC236}">
                <a16:creationId xmlns:a16="http://schemas.microsoft.com/office/drawing/2014/main" id="{3F70A0B9-638B-4AEF-A3EE-B88523B75E9B}"/>
              </a:ext>
            </a:extLst>
          </p:cNvPr>
          <p:cNvSpPr>
            <a:spLocks noGrp="1"/>
          </p:cNvSpPr>
          <p:nvPr>
            <p:ph idx="1"/>
          </p:nvPr>
        </p:nvSpPr>
        <p:spPr/>
        <p:txBody>
          <a:bodyPr>
            <a:normAutofit/>
          </a:bodyPr>
          <a:lstStyle/>
          <a:p>
            <a:r>
              <a:rPr lang="en-US" sz="3200" dirty="0">
                <a:solidFill>
                  <a:schemeClr val="tx1">
                    <a:lumMod val="85000"/>
                    <a:lumOff val="15000"/>
                  </a:schemeClr>
                </a:solidFill>
              </a:rPr>
              <a:t>Take this list of strategies and start implementing them. </a:t>
            </a:r>
          </a:p>
          <a:p>
            <a:r>
              <a:rPr lang="en-US" sz="3200" dirty="0">
                <a:solidFill>
                  <a:schemeClr val="tx1">
                    <a:lumMod val="85000"/>
                    <a:lumOff val="15000"/>
                  </a:schemeClr>
                </a:solidFill>
              </a:rPr>
              <a:t>If some strategies are long-term plans, break them into steps and put each one on your calendar so you can implement the change over time.</a:t>
            </a:r>
            <a:endParaRPr lang="en-US" sz="3200" dirty="0"/>
          </a:p>
        </p:txBody>
      </p:sp>
    </p:spTree>
    <p:extLst>
      <p:ext uri="{BB962C8B-B14F-4D97-AF65-F5344CB8AC3E}">
        <p14:creationId xmlns:p14="http://schemas.microsoft.com/office/powerpoint/2010/main" val="7281961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0C250-B9BF-4177-8628-E0ECC90B89D2}"/>
              </a:ext>
            </a:extLst>
          </p:cNvPr>
          <p:cNvSpPr>
            <a:spLocks noGrp="1"/>
          </p:cNvSpPr>
          <p:nvPr>
            <p:ph type="title"/>
          </p:nvPr>
        </p:nvSpPr>
        <p:spPr/>
        <p:txBody>
          <a:bodyPr>
            <a:normAutofit/>
          </a:bodyPr>
          <a:lstStyle/>
          <a:p>
            <a:endParaRPr lang="en-US" dirty="0"/>
          </a:p>
        </p:txBody>
      </p:sp>
      <p:sp>
        <p:nvSpPr>
          <p:cNvPr id="3" name="Content Placeholder 2">
            <a:extLst>
              <a:ext uri="{FF2B5EF4-FFF2-40B4-BE49-F238E27FC236}">
                <a16:creationId xmlns:a16="http://schemas.microsoft.com/office/drawing/2014/main" id="{25E8A309-A18E-4125-A0A7-D8282B48091B}"/>
              </a:ext>
            </a:extLst>
          </p:cNvPr>
          <p:cNvSpPr>
            <a:spLocks noGrp="1"/>
          </p:cNvSpPr>
          <p:nvPr>
            <p:ph idx="1"/>
          </p:nvPr>
        </p:nvSpPr>
        <p:spPr/>
        <p:txBody>
          <a:bodyPr>
            <a:normAutofit/>
          </a:bodyPr>
          <a:lstStyle/>
          <a:p>
            <a:r>
              <a:rPr lang="en-US" sz="3200" dirty="0">
                <a:solidFill>
                  <a:schemeClr val="tx1">
                    <a:lumMod val="85000"/>
                    <a:lumOff val="15000"/>
                  </a:schemeClr>
                </a:solidFill>
              </a:rPr>
              <a:t>Now that you have this business resource, you’ll want to keep it handy. </a:t>
            </a:r>
          </a:p>
          <a:p>
            <a:r>
              <a:rPr lang="en-US" sz="3200" dirty="0">
                <a:solidFill>
                  <a:schemeClr val="tx1">
                    <a:lumMod val="85000"/>
                    <a:lumOff val="15000"/>
                  </a:schemeClr>
                </a:solidFill>
              </a:rPr>
              <a:t>Hang it on your office wall, or keep it on your desktop so you can reference it throughout the year as you make decisions.</a:t>
            </a:r>
            <a:endParaRPr lang="en-US" sz="3200" dirty="0"/>
          </a:p>
        </p:txBody>
      </p:sp>
    </p:spTree>
    <p:extLst>
      <p:ext uri="{BB962C8B-B14F-4D97-AF65-F5344CB8AC3E}">
        <p14:creationId xmlns:p14="http://schemas.microsoft.com/office/powerpoint/2010/main" val="261890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135E0-2FD9-4259-A558-76FD2556B26A}"/>
              </a:ext>
            </a:extLst>
          </p:cNvPr>
          <p:cNvSpPr>
            <a:spLocks noGrp="1"/>
          </p:cNvSpPr>
          <p:nvPr>
            <p:ph type="title"/>
          </p:nvPr>
        </p:nvSpPr>
        <p:spPr/>
        <p:txBody>
          <a:bodyPr>
            <a:normAutofit/>
          </a:bodyPr>
          <a:lstStyle/>
          <a:p>
            <a:endParaRPr lang="en-US" dirty="0"/>
          </a:p>
        </p:txBody>
      </p:sp>
      <p:sp>
        <p:nvSpPr>
          <p:cNvPr id="3" name="Content Placeholder 2">
            <a:extLst>
              <a:ext uri="{FF2B5EF4-FFF2-40B4-BE49-F238E27FC236}">
                <a16:creationId xmlns:a16="http://schemas.microsoft.com/office/drawing/2014/main" id="{D8ECA997-9871-4099-8424-847E3DE714AC}"/>
              </a:ext>
            </a:extLst>
          </p:cNvPr>
          <p:cNvSpPr>
            <a:spLocks noGrp="1"/>
          </p:cNvSpPr>
          <p:nvPr>
            <p:ph idx="1"/>
          </p:nvPr>
        </p:nvSpPr>
        <p:spPr/>
        <p:txBody>
          <a:bodyPr>
            <a:normAutofit/>
          </a:bodyPr>
          <a:lstStyle/>
          <a:p>
            <a:r>
              <a:rPr lang="en-US" sz="3200" dirty="0">
                <a:solidFill>
                  <a:schemeClr val="tx1">
                    <a:lumMod val="85000"/>
                    <a:lumOff val="15000"/>
                  </a:schemeClr>
                </a:solidFill>
              </a:rPr>
              <a:t>Your hard work has paid off. Aside from strategic plans, here are additional benefits from your participation in the SWOT Challenge:</a:t>
            </a:r>
            <a:endParaRPr lang="en-US" sz="3200" dirty="0"/>
          </a:p>
        </p:txBody>
      </p:sp>
    </p:spTree>
    <p:extLst>
      <p:ext uri="{BB962C8B-B14F-4D97-AF65-F5344CB8AC3E}">
        <p14:creationId xmlns:p14="http://schemas.microsoft.com/office/powerpoint/2010/main" val="18319105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42F2A-F0FB-4BC8-9C25-E4DABDF67153}"/>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Improved focus.</a:t>
            </a:r>
            <a:r>
              <a:rPr lang="en-US" sz="3600" b="0" i="0" kern="1200" dirty="0">
                <a:solidFill>
                  <a:schemeClr val="tx1">
                    <a:lumMod val="85000"/>
                    <a:lumOff val="15000"/>
                  </a:schemeClr>
                </a:solidFill>
                <a:effectLst/>
                <a:latin typeface="+mj-lt"/>
                <a:ea typeface="+mj-ea"/>
                <a:cs typeface="+mj-cs"/>
              </a:rPr>
              <a:t> </a:t>
            </a:r>
            <a:endParaRPr lang="en-US" dirty="0"/>
          </a:p>
        </p:txBody>
      </p:sp>
      <p:sp>
        <p:nvSpPr>
          <p:cNvPr id="3" name="Content Placeholder 2">
            <a:extLst>
              <a:ext uri="{FF2B5EF4-FFF2-40B4-BE49-F238E27FC236}">
                <a16:creationId xmlns:a16="http://schemas.microsoft.com/office/drawing/2014/main" id="{314E1E59-59D4-4136-B2ED-3BA607DD55A4}"/>
              </a:ext>
            </a:extLst>
          </p:cNvPr>
          <p:cNvSpPr>
            <a:spLocks noGrp="1"/>
          </p:cNvSpPr>
          <p:nvPr>
            <p:ph idx="1"/>
          </p:nvPr>
        </p:nvSpPr>
        <p:spPr/>
        <p:txBody>
          <a:bodyPr>
            <a:normAutofit/>
          </a:bodyPr>
          <a:lstStyle/>
          <a:p>
            <a:r>
              <a:rPr lang="en-US" sz="3200" dirty="0">
                <a:solidFill>
                  <a:schemeClr val="tx1">
                    <a:lumMod val="85000"/>
                    <a:lumOff val="15000"/>
                  </a:schemeClr>
                </a:solidFill>
              </a:rPr>
              <a:t>This analysis should put everyone on the same page. It identifies what you should be working toward this year.</a:t>
            </a:r>
            <a:endParaRPr lang="en-US" sz="3200" dirty="0"/>
          </a:p>
        </p:txBody>
      </p:sp>
    </p:spTree>
    <p:extLst>
      <p:ext uri="{BB962C8B-B14F-4D97-AF65-F5344CB8AC3E}">
        <p14:creationId xmlns:p14="http://schemas.microsoft.com/office/powerpoint/2010/main" val="617845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08686-DC75-4000-93B6-638804E28B47}"/>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Prioritizing and finalizing your SWOT analysis</a:t>
            </a:r>
          </a:p>
        </p:txBody>
      </p:sp>
      <p:sp>
        <p:nvSpPr>
          <p:cNvPr id="3" name="Content Placeholder 2">
            <a:extLst>
              <a:ext uri="{FF2B5EF4-FFF2-40B4-BE49-F238E27FC236}">
                <a16:creationId xmlns:a16="http://schemas.microsoft.com/office/drawing/2014/main" id="{DC616126-D239-4E4C-AE2E-74E4A4CD3074}"/>
              </a:ext>
            </a:extLst>
          </p:cNvPr>
          <p:cNvSpPr>
            <a:spLocks noGrp="1"/>
          </p:cNvSpPr>
          <p:nvPr>
            <p:ph idx="1"/>
          </p:nvPr>
        </p:nvSpPr>
        <p:spPr/>
        <p:txBody>
          <a:bodyPr/>
          <a:lstStyle/>
          <a:p>
            <a:r>
              <a:rPr lang="en-US" b="1" dirty="0">
                <a:solidFill>
                  <a:schemeClr val="tx1">
                    <a:lumMod val="85000"/>
                    <a:lumOff val="15000"/>
                  </a:schemeClr>
                </a:solidFill>
              </a:rPr>
              <a:t>All information should be on your template.</a:t>
            </a:r>
            <a:r>
              <a:rPr lang="en-US" dirty="0">
                <a:solidFill>
                  <a:schemeClr val="tx1">
                    <a:lumMod val="85000"/>
                    <a:lumOff val="15000"/>
                  </a:schemeClr>
                </a:solidFill>
              </a:rPr>
              <a:t> At the beginning of the challenge, you probably downloaded this foursquare template. All of your information should be here. </a:t>
            </a:r>
          </a:p>
          <a:p>
            <a:r>
              <a:rPr lang="en-US" dirty="0">
                <a:solidFill>
                  <a:schemeClr val="tx1">
                    <a:lumMod val="85000"/>
                    <a:lumOff val="15000"/>
                  </a:schemeClr>
                </a:solidFill>
              </a:rPr>
              <a:t>If you need a template, download it now and transfer your information to it. It’s easier to read and understand if it’s in this format rather than on separate pieces of paper or computer files.</a:t>
            </a:r>
            <a:endParaRPr lang="en-US" dirty="0"/>
          </a:p>
        </p:txBody>
      </p:sp>
    </p:spTree>
    <p:extLst>
      <p:ext uri="{BB962C8B-B14F-4D97-AF65-F5344CB8AC3E}">
        <p14:creationId xmlns:p14="http://schemas.microsoft.com/office/powerpoint/2010/main" val="12507140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DD3D0-D7E9-4F2F-9BFA-7151D1F886C2}"/>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Conversation starters.</a:t>
            </a:r>
            <a:r>
              <a:rPr lang="en-US" sz="3600" b="0" i="0" kern="1200" dirty="0">
                <a:solidFill>
                  <a:schemeClr val="tx1">
                    <a:lumMod val="85000"/>
                    <a:lumOff val="15000"/>
                  </a:schemeClr>
                </a:solidFill>
                <a:effectLst/>
                <a:latin typeface="+mj-lt"/>
                <a:ea typeface="+mj-ea"/>
                <a:cs typeface="+mj-cs"/>
              </a:rPr>
              <a:t> </a:t>
            </a:r>
            <a:endParaRPr lang="en-US" dirty="0"/>
          </a:p>
        </p:txBody>
      </p:sp>
      <p:sp>
        <p:nvSpPr>
          <p:cNvPr id="3" name="Content Placeholder 2">
            <a:extLst>
              <a:ext uri="{FF2B5EF4-FFF2-40B4-BE49-F238E27FC236}">
                <a16:creationId xmlns:a16="http://schemas.microsoft.com/office/drawing/2014/main" id="{BA914A3F-1799-4937-8949-770030C5FC5C}"/>
              </a:ext>
            </a:extLst>
          </p:cNvPr>
          <p:cNvSpPr>
            <a:spLocks noGrp="1"/>
          </p:cNvSpPr>
          <p:nvPr>
            <p:ph idx="1"/>
          </p:nvPr>
        </p:nvSpPr>
        <p:spPr/>
        <p:txBody>
          <a:bodyPr>
            <a:normAutofit/>
          </a:bodyPr>
          <a:lstStyle/>
          <a:p>
            <a:r>
              <a:rPr lang="en-US" sz="3200" dirty="0">
                <a:solidFill>
                  <a:schemeClr val="tx1">
                    <a:lumMod val="85000"/>
                    <a:lumOff val="15000"/>
                  </a:schemeClr>
                </a:solidFill>
              </a:rPr>
              <a:t>With everyone working on the same goals, managers and employees can continue to build strategies.</a:t>
            </a:r>
            <a:endParaRPr lang="en-US" sz="3200" dirty="0"/>
          </a:p>
        </p:txBody>
      </p:sp>
    </p:spTree>
    <p:extLst>
      <p:ext uri="{BB962C8B-B14F-4D97-AF65-F5344CB8AC3E}">
        <p14:creationId xmlns:p14="http://schemas.microsoft.com/office/powerpoint/2010/main" val="23625560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4E976-AD5B-41C8-8439-A1B919ABF057}"/>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Identify unknown aspects.</a:t>
            </a:r>
            <a:r>
              <a:rPr lang="en-US" sz="3600" b="0" i="0" kern="1200" dirty="0">
                <a:solidFill>
                  <a:schemeClr val="tx1">
                    <a:lumMod val="85000"/>
                    <a:lumOff val="15000"/>
                  </a:schemeClr>
                </a:solidFill>
                <a:effectLst/>
                <a:latin typeface="+mj-lt"/>
                <a:ea typeface="+mj-ea"/>
                <a:cs typeface="+mj-cs"/>
              </a:rPr>
              <a:t> </a:t>
            </a:r>
            <a:endParaRPr lang="en-US" dirty="0"/>
          </a:p>
        </p:txBody>
      </p:sp>
      <p:sp>
        <p:nvSpPr>
          <p:cNvPr id="3" name="Content Placeholder 2">
            <a:extLst>
              <a:ext uri="{FF2B5EF4-FFF2-40B4-BE49-F238E27FC236}">
                <a16:creationId xmlns:a16="http://schemas.microsoft.com/office/drawing/2014/main" id="{43CF188C-A6D8-47EA-9D0A-1E0C43F11222}"/>
              </a:ext>
            </a:extLst>
          </p:cNvPr>
          <p:cNvSpPr>
            <a:spLocks noGrp="1"/>
          </p:cNvSpPr>
          <p:nvPr>
            <p:ph idx="1"/>
          </p:nvPr>
        </p:nvSpPr>
        <p:spPr/>
        <p:txBody>
          <a:bodyPr>
            <a:normAutofit/>
          </a:bodyPr>
          <a:lstStyle/>
          <a:p>
            <a:r>
              <a:rPr lang="en-US" sz="3200" dirty="0">
                <a:solidFill>
                  <a:schemeClr val="tx1">
                    <a:lumMod val="85000"/>
                    <a:lumOff val="15000"/>
                  </a:schemeClr>
                </a:solidFill>
              </a:rPr>
              <a:t>You’ll likely discover aspects of your business that you didn’t know about. From unknown strengths to hidden threats, uncovering this information will help you move forward.</a:t>
            </a:r>
            <a:endParaRPr lang="en-US" sz="3200" dirty="0"/>
          </a:p>
        </p:txBody>
      </p:sp>
    </p:spTree>
    <p:extLst>
      <p:ext uri="{BB962C8B-B14F-4D97-AF65-F5344CB8AC3E}">
        <p14:creationId xmlns:p14="http://schemas.microsoft.com/office/powerpoint/2010/main" val="15986408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D4C66-9109-49B0-8B49-84ED295D1D11}"/>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Strategies for success.</a:t>
            </a:r>
            <a:r>
              <a:rPr lang="en-US" sz="3600" b="0" i="0" kern="1200" dirty="0">
                <a:solidFill>
                  <a:schemeClr val="tx1">
                    <a:lumMod val="85000"/>
                    <a:lumOff val="15000"/>
                  </a:schemeClr>
                </a:solidFill>
                <a:effectLst/>
                <a:latin typeface="+mj-lt"/>
                <a:ea typeface="+mj-ea"/>
                <a:cs typeface="+mj-cs"/>
              </a:rPr>
              <a:t> </a:t>
            </a:r>
            <a:endParaRPr lang="en-US" dirty="0"/>
          </a:p>
        </p:txBody>
      </p:sp>
      <p:sp>
        <p:nvSpPr>
          <p:cNvPr id="3" name="Content Placeholder 2">
            <a:extLst>
              <a:ext uri="{FF2B5EF4-FFF2-40B4-BE49-F238E27FC236}">
                <a16:creationId xmlns:a16="http://schemas.microsoft.com/office/drawing/2014/main" id="{2D59F009-70D2-4FFB-B758-446AAEA30299}"/>
              </a:ext>
            </a:extLst>
          </p:cNvPr>
          <p:cNvSpPr>
            <a:spLocks noGrp="1"/>
          </p:cNvSpPr>
          <p:nvPr>
            <p:ph idx="1"/>
          </p:nvPr>
        </p:nvSpPr>
        <p:spPr/>
        <p:txBody>
          <a:bodyPr>
            <a:normAutofit/>
          </a:bodyPr>
          <a:lstStyle/>
          <a:p>
            <a:r>
              <a:rPr lang="en-US" sz="3200" dirty="0">
                <a:solidFill>
                  <a:schemeClr val="tx1">
                    <a:lumMod val="85000"/>
                    <a:lumOff val="15000"/>
                  </a:schemeClr>
                </a:solidFill>
              </a:rPr>
              <a:t>Above all else, you walk away with strategies to help your business or ministry</a:t>
            </a:r>
            <a:endParaRPr lang="en-US" sz="3200" dirty="0"/>
          </a:p>
        </p:txBody>
      </p:sp>
    </p:spTree>
    <p:extLst>
      <p:ext uri="{BB962C8B-B14F-4D97-AF65-F5344CB8AC3E}">
        <p14:creationId xmlns:p14="http://schemas.microsoft.com/office/powerpoint/2010/main" val="1609520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86234-B204-49E6-89C9-F6B7B053A057}"/>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Look at other examples.</a:t>
            </a:r>
            <a:r>
              <a:rPr lang="en-US" sz="3600" b="0" i="0" kern="1200" dirty="0">
                <a:solidFill>
                  <a:schemeClr val="tx1">
                    <a:lumMod val="85000"/>
                    <a:lumOff val="15000"/>
                  </a:schemeClr>
                </a:solidFill>
                <a:effectLst/>
                <a:latin typeface="+mj-lt"/>
                <a:ea typeface="+mj-ea"/>
                <a:cs typeface="+mj-cs"/>
              </a:rPr>
              <a:t> </a:t>
            </a:r>
            <a:endParaRPr lang="en-US" dirty="0"/>
          </a:p>
        </p:txBody>
      </p:sp>
      <p:sp>
        <p:nvSpPr>
          <p:cNvPr id="3" name="Content Placeholder 2">
            <a:extLst>
              <a:ext uri="{FF2B5EF4-FFF2-40B4-BE49-F238E27FC236}">
                <a16:creationId xmlns:a16="http://schemas.microsoft.com/office/drawing/2014/main" id="{F9CDAFCC-7DC2-40E0-AAEE-F97C4C7FF018}"/>
              </a:ext>
            </a:extLst>
          </p:cNvPr>
          <p:cNvSpPr>
            <a:spLocks noGrp="1"/>
          </p:cNvSpPr>
          <p:nvPr>
            <p:ph idx="1"/>
          </p:nvPr>
        </p:nvSpPr>
        <p:spPr/>
        <p:txBody>
          <a:bodyPr>
            <a:normAutofit/>
          </a:bodyPr>
          <a:lstStyle/>
          <a:p>
            <a:r>
              <a:rPr lang="en-US" sz="3200" dirty="0">
                <a:solidFill>
                  <a:schemeClr val="tx1">
                    <a:lumMod val="85000"/>
                    <a:lumOff val="15000"/>
                  </a:schemeClr>
                </a:solidFill>
              </a:rPr>
              <a:t>If you haven’t done so already, take a look at a few completed SWOT reports online so you know what yours should look like. </a:t>
            </a:r>
            <a:endParaRPr lang="en-US" sz="3200" dirty="0"/>
          </a:p>
        </p:txBody>
      </p:sp>
    </p:spTree>
    <p:extLst>
      <p:ext uri="{BB962C8B-B14F-4D97-AF65-F5344CB8AC3E}">
        <p14:creationId xmlns:p14="http://schemas.microsoft.com/office/powerpoint/2010/main" val="1987998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8FE44-36D1-4AE7-A4C5-7F2786427E6E}"/>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Use bullet points.</a:t>
            </a:r>
            <a:r>
              <a:rPr lang="en-US" sz="3600" b="0" i="0" kern="1200" dirty="0">
                <a:solidFill>
                  <a:schemeClr val="tx1">
                    <a:lumMod val="85000"/>
                    <a:lumOff val="15000"/>
                  </a:schemeClr>
                </a:solidFill>
                <a:effectLst/>
                <a:latin typeface="+mj-lt"/>
                <a:ea typeface="+mj-ea"/>
                <a:cs typeface="+mj-cs"/>
              </a:rPr>
              <a:t> </a:t>
            </a:r>
            <a:endParaRPr lang="en-US" dirty="0"/>
          </a:p>
        </p:txBody>
      </p:sp>
      <p:sp>
        <p:nvSpPr>
          <p:cNvPr id="3" name="Content Placeholder 2">
            <a:extLst>
              <a:ext uri="{FF2B5EF4-FFF2-40B4-BE49-F238E27FC236}">
                <a16:creationId xmlns:a16="http://schemas.microsoft.com/office/drawing/2014/main" id="{6E2533A7-C99C-4F8E-97EF-AF918A057591}"/>
              </a:ext>
            </a:extLst>
          </p:cNvPr>
          <p:cNvSpPr>
            <a:spLocks noGrp="1"/>
          </p:cNvSpPr>
          <p:nvPr>
            <p:ph idx="1"/>
          </p:nvPr>
        </p:nvSpPr>
        <p:spPr/>
        <p:txBody>
          <a:bodyPr>
            <a:normAutofit/>
          </a:bodyPr>
          <a:lstStyle/>
          <a:p>
            <a:r>
              <a:rPr lang="en-US" sz="3200" dirty="0">
                <a:solidFill>
                  <a:schemeClr val="tx1">
                    <a:lumMod val="85000"/>
                    <a:lumOff val="15000"/>
                  </a:schemeClr>
                </a:solidFill>
              </a:rPr>
              <a:t>Everything listed in your analysis should be in a bulleted format. You don’t need complete sentences.</a:t>
            </a:r>
            <a:endParaRPr lang="en-US" sz="3200" dirty="0"/>
          </a:p>
        </p:txBody>
      </p:sp>
    </p:spTree>
    <p:extLst>
      <p:ext uri="{BB962C8B-B14F-4D97-AF65-F5344CB8AC3E}">
        <p14:creationId xmlns:p14="http://schemas.microsoft.com/office/powerpoint/2010/main" val="3485594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1B917-41F5-407A-8521-FC294F3A2267}"/>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Boil down each point.</a:t>
            </a:r>
            <a:r>
              <a:rPr lang="en-US" sz="3600" b="0" i="0" kern="1200" dirty="0">
                <a:solidFill>
                  <a:schemeClr val="tx1">
                    <a:lumMod val="85000"/>
                    <a:lumOff val="15000"/>
                  </a:schemeClr>
                </a:solidFill>
                <a:effectLst/>
                <a:latin typeface="+mj-lt"/>
                <a:ea typeface="+mj-ea"/>
                <a:cs typeface="+mj-cs"/>
              </a:rPr>
              <a:t> .</a:t>
            </a:r>
            <a:endParaRPr lang="en-US" dirty="0"/>
          </a:p>
        </p:txBody>
      </p:sp>
      <p:sp>
        <p:nvSpPr>
          <p:cNvPr id="3" name="Content Placeholder 2">
            <a:extLst>
              <a:ext uri="{FF2B5EF4-FFF2-40B4-BE49-F238E27FC236}">
                <a16:creationId xmlns:a16="http://schemas.microsoft.com/office/drawing/2014/main" id="{91900334-EA6B-45AF-B4C3-2321A686D563}"/>
              </a:ext>
            </a:extLst>
          </p:cNvPr>
          <p:cNvSpPr>
            <a:spLocks noGrp="1"/>
          </p:cNvSpPr>
          <p:nvPr>
            <p:ph idx="1"/>
          </p:nvPr>
        </p:nvSpPr>
        <p:spPr/>
        <p:txBody>
          <a:bodyPr>
            <a:normAutofit/>
          </a:bodyPr>
          <a:lstStyle/>
          <a:p>
            <a:r>
              <a:rPr lang="en-US" sz="3200" dirty="0">
                <a:solidFill>
                  <a:schemeClr val="tx1">
                    <a:lumMod val="85000"/>
                    <a:lumOff val="15000"/>
                  </a:schemeClr>
                </a:solidFill>
              </a:rPr>
              <a:t>Each bullet point should be short—a few words will do. If you need to, simplify your points</a:t>
            </a:r>
            <a:endParaRPr lang="en-US" sz="3200" dirty="0"/>
          </a:p>
        </p:txBody>
      </p:sp>
    </p:spTree>
    <p:extLst>
      <p:ext uri="{BB962C8B-B14F-4D97-AF65-F5344CB8AC3E}">
        <p14:creationId xmlns:p14="http://schemas.microsoft.com/office/powerpoint/2010/main" val="891226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565E3-0C74-4545-BE17-B8917CF50917}"/>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Refine your information.</a:t>
            </a:r>
            <a:endParaRPr lang="en-US" dirty="0"/>
          </a:p>
        </p:txBody>
      </p:sp>
      <p:sp>
        <p:nvSpPr>
          <p:cNvPr id="3" name="Content Placeholder 2">
            <a:extLst>
              <a:ext uri="{FF2B5EF4-FFF2-40B4-BE49-F238E27FC236}">
                <a16:creationId xmlns:a16="http://schemas.microsoft.com/office/drawing/2014/main" id="{5882979F-E0AA-40F2-92E8-9FBDBC7F3075}"/>
              </a:ext>
            </a:extLst>
          </p:cNvPr>
          <p:cNvSpPr>
            <a:spLocks noGrp="1"/>
          </p:cNvSpPr>
          <p:nvPr>
            <p:ph idx="1"/>
          </p:nvPr>
        </p:nvSpPr>
        <p:spPr/>
        <p:txBody>
          <a:bodyPr/>
          <a:lstStyle/>
          <a:p>
            <a:r>
              <a:rPr lang="en-US" dirty="0">
                <a:solidFill>
                  <a:schemeClr val="tx1">
                    <a:lumMod val="85000"/>
                    <a:lumOff val="15000"/>
                  </a:schemeClr>
                </a:solidFill>
              </a:rPr>
              <a:t> </a:t>
            </a:r>
            <a:r>
              <a:rPr lang="en-US" sz="3200" dirty="0">
                <a:solidFill>
                  <a:schemeClr val="tx1">
                    <a:lumMod val="85000"/>
                    <a:lumOff val="15000"/>
                  </a:schemeClr>
                </a:solidFill>
              </a:rPr>
              <a:t>If you came up with a healthy list for each of your strengths, weaknesses, opportunities, and threats, it’s time to refine the information. </a:t>
            </a:r>
          </a:p>
          <a:p>
            <a:r>
              <a:rPr lang="en-US" sz="3200" dirty="0">
                <a:solidFill>
                  <a:schemeClr val="tx1">
                    <a:lumMod val="85000"/>
                    <a:lumOff val="15000"/>
                  </a:schemeClr>
                </a:solidFill>
              </a:rPr>
              <a:t>Check for redundancies, combine bullets where necessary, and eliminate any information that isn’t vital.</a:t>
            </a:r>
            <a:endParaRPr lang="en-US" dirty="0"/>
          </a:p>
        </p:txBody>
      </p:sp>
    </p:spTree>
    <p:extLst>
      <p:ext uri="{BB962C8B-B14F-4D97-AF65-F5344CB8AC3E}">
        <p14:creationId xmlns:p14="http://schemas.microsoft.com/office/powerpoint/2010/main" val="42072907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66EF3-DD8C-4728-A188-8FB89F1DF971}"/>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Prioritize your information.</a:t>
            </a:r>
            <a:r>
              <a:rPr lang="en-US" sz="3600" b="0" i="0" kern="1200" dirty="0">
                <a:solidFill>
                  <a:schemeClr val="tx1">
                    <a:lumMod val="85000"/>
                    <a:lumOff val="15000"/>
                  </a:schemeClr>
                </a:solidFill>
                <a:effectLst/>
                <a:latin typeface="+mj-lt"/>
                <a:ea typeface="+mj-ea"/>
                <a:cs typeface="+mj-cs"/>
              </a:rPr>
              <a:t> </a:t>
            </a:r>
            <a:endParaRPr lang="en-US" dirty="0"/>
          </a:p>
        </p:txBody>
      </p:sp>
      <p:sp>
        <p:nvSpPr>
          <p:cNvPr id="3" name="Content Placeholder 2">
            <a:extLst>
              <a:ext uri="{FF2B5EF4-FFF2-40B4-BE49-F238E27FC236}">
                <a16:creationId xmlns:a16="http://schemas.microsoft.com/office/drawing/2014/main" id="{3A800D16-4512-4FEA-8793-6F9B21221306}"/>
              </a:ext>
            </a:extLst>
          </p:cNvPr>
          <p:cNvSpPr>
            <a:spLocks noGrp="1"/>
          </p:cNvSpPr>
          <p:nvPr>
            <p:ph idx="1"/>
          </p:nvPr>
        </p:nvSpPr>
        <p:spPr/>
        <p:txBody>
          <a:bodyPr>
            <a:normAutofit/>
          </a:bodyPr>
          <a:lstStyle/>
          <a:p>
            <a:r>
              <a:rPr lang="en-US" sz="3200" dirty="0">
                <a:solidFill>
                  <a:schemeClr val="tx1">
                    <a:lumMod val="85000"/>
                    <a:lumOff val="15000"/>
                  </a:schemeClr>
                </a:solidFill>
              </a:rPr>
              <a:t>It’s time to go through each section and rank the information. Put the most important or pressing item on top of each square.</a:t>
            </a:r>
            <a:endParaRPr lang="en-US" sz="3200" dirty="0"/>
          </a:p>
        </p:txBody>
      </p:sp>
    </p:spTree>
    <p:extLst>
      <p:ext uri="{BB962C8B-B14F-4D97-AF65-F5344CB8AC3E}">
        <p14:creationId xmlns:p14="http://schemas.microsoft.com/office/powerpoint/2010/main" val="3963471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3D716-2247-4035-A6C6-33CBC6AD4F1E}"/>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From SWOT analysis to strategies</a:t>
            </a:r>
          </a:p>
        </p:txBody>
      </p:sp>
      <p:sp>
        <p:nvSpPr>
          <p:cNvPr id="3" name="Content Placeholder 2">
            <a:extLst>
              <a:ext uri="{FF2B5EF4-FFF2-40B4-BE49-F238E27FC236}">
                <a16:creationId xmlns:a16="http://schemas.microsoft.com/office/drawing/2014/main" id="{F87988A6-854B-4E80-9FA8-BAB2D08149CC}"/>
              </a:ext>
            </a:extLst>
          </p:cNvPr>
          <p:cNvSpPr>
            <a:spLocks noGrp="1"/>
          </p:cNvSpPr>
          <p:nvPr>
            <p:ph idx="1"/>
          </p:nvPr>
        </p:nvSpPr>
        <p:spPr/>
        <p:txBody>
          <a:bodyPr>
            <a:normAutofit/>
          </a:bodyPr>
          <a:lstStyle/>
          <a:p>
            <a:r>
              <a:rPr lang="en-US" sz="2800" dirty="0">
                <a:solidFill>
                  <a:schemeClr val="tx1">
                    <a:lumMod val="85000"/>
                    <a:lumOff val="15000"/>
                  </a:schemeClr>
                </a:solidFill>
              </a:rPr>
              <a:t>A list of strengths, weaknesses, opportunities, and threats makes for a handy business guide, but you’ll want to take this exercise one step further to create strategies and plans to improve your business.</a:t>
            </a:r>
            <a:endParaRPr lang="en-US" sz="2800" dirty="0"/>
          </a:p>
        </p:txBody>
      </p:sp>
    </p:spTree>
    <p:extLst>
      <p:ext uri="{BB962C8B-B14F-4D97-AF65-F5344CB8AC3E}">
        <p14:creationId xmlns:p14="http://schemas.microsoft.com/office/powerpoint/2010/main" val="31475029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F2EBB-6A26-4C21-B125-87313048C4AF}"/>
              </a:ext>
            </a:extLst>
          </p:cNvPr>
          <p:cNvSpPr>
            <a:spLocks noGrp="1"/>
          </p:cNvSpPr>
          <p:nvPr>
            <p:ph type="title"/>
          </p:nvPr>
        </p:nvSpPr>
        <p:spPr/>
        <p:txBody>
          <a:bodyPr>
            <a:normAutofit/>
          </a:bodyPr>
          <a:lstStyle/>
          <a:p>
            <a:r>
              <a:rPr lang="en-US" b="1" dirty="0"/>
              <a:t>TOWS Analysis</a:t>
            </a:r>
          </a:p>
        </p:txBody>
      </p:sp>
      <p:sp>
        <p:nvSpPr>
          <p:cNvPr id="3" name="Content Placeholder 2">
            <a:extLst>
              <a:ext uri="{FF2B5EF4-FFF2-40B4-BE49-F238E27FC236}">
                <a16:creationId xmlns:a16="http://schemas.microsoft.com/office/drawing/2014/main" id="{46AE881F-F8E5-4FCA-AE5D-4A4708696237}"/>
              </a:ext>
            </a:extLst>
          </p:cNvPr>
          <p:cNvSpPr>
            <a:spLocks noGrp="1"/>
          </p:cNvSpPr>
          <p:nvPr>
            <p:ph idx="1"/>
          </p:nvPr>
        </p:nvSpPr>
        <p:spPr/>
        <p:txBody>
          <a:bodyPr>
            <a:normAutofit/>
          </a:bodyPr>
          <a:lstStyle/>
          <a:p>
            <a:r>
              <a:rPr lang="en-US" sz="3200" dirty="0">
                <a:solidFill>
                  <a:schemeClr val="tx1">
                    <a:lumMod val="85000"/>
                    <a:lumOff val="15000"/>
                  </a:schemeClr>
                </a:solidFill>
              </a:rPr>
              <a:t>The exercise you’re about to do is called a TOWS analysis. </a:t>
            </a:r>
          </a:p>
          <a:p>
            <a:r>
              <a:rPr lang="en-US" sz="3200" dirty="0">
                <a:solidFill>
                  <a:schemeClr val="tx1">
                    <a:lumMod val="85000"/>
                    <a:lumOff val="15000"/>
                  </a:schemeClr>
                </a:solidFill>
              </a:rPr>
              <a:t>It helps you make connections between each quadrant of your analysis. </a:t>
            </a:r>
          </a:p>
          <a:p>
            <a:r>
              <a:rPr lang="en-US" sz="3200" dirty="0">
                <a:solidFill>
                  <a:schemeClr val="tx1">
                    <a:lumMod val="85000"/>
                    <a:lumOff val="15000"/>
                  </a:schemeClr>
                </a:solidFill>
              </a:rPr>
              <a:t>You’ll work around the square, combining information from two quadrants to create actionable strategies. </a:t>
            </a:r>
            <a:endParaRPr lang="en-US" sz="3200" dirty="0"/>
          </a:p>
        </p:txBody>
      </p:sp>
    </p:spTree>
    <p:extLst>
      <p:ext uri="{BB962C8B-B14F-4D97-AF65-F5344CB8AC3E}">
        <p14:creationId xmlns:p14="http://schemas.microsoft.com/office/powerpoint/2010/main" val="335992630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15</TotalTime>
  <Words>604</Words>
  <Application>Microsoft Office PowerPoint</Application>
  <PresentationFormat>Widescreen</PresentationFormat>
  <Paragraphs>50</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Century Gothic</vt:lpstr>
      <vt:lpstr>Wingdings 3</vt:lpstr>
      <vt:lpstr>Wisp</vt:lpstr>
      <vt:lpstr>Implementing SWOT pt 5</vt:lpstr>
      <vt:lpstr>Prioritizing and finalizing your SWOT analysis</vt:lpstr>
      <vt:lpstr>Look at other examples. </vt:lpstr>
      <vt:lpstr>Use bullet points. </vt:lpstr>
      <vt:lpstr>Boil down each point. .</vt:lpstr>
      <vt:lpstr>Refine your information.</vt:lpstr>
      <vt:lpstr>Prioritize your information. </vt:lpstr>
      <vt:lpstr>From SWOT analysis to strategies</vt:lpstr>
      <vt:lpstr>TOWS Analysis</vt:lpstr>
      <vt:lpstr>Here’s how:</vt:lpstr>
      <vt:lpstr>The chart below is a great visual explanation of this exercise.</vt:lpstr>
      <vt:lpstr>TOWS ANALYSIS</vt:lpstr>
      <vt:lpstr>PowerPoint Presentation</vt:lpstr>
      <vt:lpstr>PowerPoint Presentation</vt:lpstr>
      <vt:lpstr>Your finished product</vt:lpstr>
      <vt:lpstr>PowerPoint Presentation</vt:lpstr>
      <vt:lpstr>PowerPoint Presentation</vt:lpstr>
      <vt:lpstr>PowerPoint Presentation</vt:lpstr>
      <vt:lpstr>Improved focus. </vt:lpstr>
      <vt:lpstr>Conversation starters. </vt:lpstr>
      <vt:lpstr>Identify unknown aspects. </vt:lpstr>
      <vt:lpstr>Strategies for success.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Implementing SWOT pt 5</dc:title>
  <dc:creator>Tom Tubergen</dc:creator>
  <cp:lastModifiedBy>Tom Tubergen</cp:lastModifiedBy>
  <cp:revision>6</cp:revision>
  <dcterms:created xsi:type="dcterms:W3CDTF">2017-08-17T14:39:39Z</dcterms:created>
  <dcterms:modified xsi:type="dcterms:W3CDTF">2017-08-23T19:01:54Z</dcterms:modified>
</cp:coreProperties>
</file>