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2" r:id="rId4"/>
    <p:sldId id="273" r:id="rId5"/>
    <p:sldId id="274" r:id="rId6"/>
    <p:sldId id="275" r:id="rId7"/>
    <p:sldId id="259" r:id="rId8"/>
    <p:sldId id="260" r:id="rId9"/>
    <p:sldId id="261" r:id="rId10"/>
    <p:sldId id="262" r:id="rId11"/>
    <p:sldId id="263" r:id="rId12"/>
    <p:sldId id="267" r:id="rId13"/>
    <p:sldId id="265" r:id="rId14"/>
    <p:sldId id="266" r:id="rId15"/>
    <p:sldId id="269" r:id="rId16"/>
    <p:sldId id="270" r:id="rId17"/>
    <p:sldId id="271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D134A-B47E-40D4-A4C7-E3C021DF63AE}" type="datetimeFigureOut">
              <a:rPr lang="en-US" smtClean="0"/>
              <a:pPr/>
              <a:t>6/17/2012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E73B-0D7B-4EE7-BFA6-3439A8D69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D134A-B47E-40D4-A4C7-E3C021DF63AE}" type="datetimeFigureOut">
              <a:rPr lang="en-US" smtClean="0"/>
              <a:pPr/>
              <a:t>6/17/2012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E73B-0D7B-4EE7-BFA6-3439A8D69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D134A-B47E-40D4-A4C7-E3C021DF63AE}" type="datetimeFigureOut">
              <a:rPr lang="en-US" smtClean="0"/>
              <a:pPr/>
              <a:t>6/17/2012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E73B-0D7B-4EE7-BFA6-3439A8D69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D134A-B47E-40D4-A4C7-E3C021DF63AE}" type="datetimeFigureOut">
              <a:rPr lang="en-US" smtClean="0"/>
              <a:pPr/>
              <a:t>6/17/2012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E73B-0D7B-4EE7-BFA6-3439A8D69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D134A-B47E-40D4-A4C7-E3C021DF63AE}" type="datetimeFigureOut">
              <a:rPr lang="en-US" smtClean="0"/>
              <a:pPr/>
              <a:t>6/17/2012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E73B-0D7B-4EE7-BFA6-3439A8D69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D134A-B47E-40D4-A4C7-E3C021DF63AE}" type="datetimeFigureOut">
              <a:rPr lang="en-US" smtClean="0"/>
              <a:pPr/>
              <a:t>6/17/2012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E73B-0D7B-4EE7-BFA6-3439A8D69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D134A-B47E-40D4-A4C7-E3C021DF63AE}" type="datetimeFigureOut">
              <a:rPr lang="en-US" smtClean="0"/>
              <a:pPr/>
              <a:t>6/17/2012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E73B-0D7B-4EE7-BFA6-3439A8D69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D134A-B47E-40D4-A4C7-E3C021DF63AE}" type="datetimeFigureOut">
              <a:rPr lang="en-US" smtClean="0"/>
              <a:pPr/>
              <a:t>6/17/2012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E73B-0D7B-4EE7-BFA6-3439A8D69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D134A-B47E-40D4-A4C7-E3C021DF63AE}" type="datetimeFigureOut">
              <a:rPr lang="en-US" smtClean="0"/>
              <a:pPr/>
              <a:t>6/17/2012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E73B-0D7B-4EE7-BFA6-3439A8D69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D134A-B47E-40D4-A4C7-E3C021DF63AE}" type="datetimeFigureOut">
              <a:rPr lang="en-US" smtClean="0"/>
              <a:pPr/>
              <a:t>6/17/2012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E73B-0D7B-4EE7-BFA6-3439A8D69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D134A-B47E-40D4-A4C7-E3C021DF63AE}" type="datetimeFigureOut">
              <a:rPr lang="en-US" smtClean="0"/>
              <a:pPr/>
              <a:t>6/17/2012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E73B-0D7B-4EE7-BFA6-3439A8D69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D134A-B47E-40D4-A4C7-E3C021DF63AE}" type="datetimeFigureOut">
              <a:rPr lang="en-US" smtClean="0"/>
              <a:pPr/>
              <a:t>6/17/2012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DE73B-0D7B-4EE7-BFA6-3439A8D69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ergey Perevyshko\Pictures\Sermons Illustrations\Dad with s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7194"/>
            <a:ext cx="9144000" cy="604361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" y="457200"/>
            <a:ext cx="8610600" cy="1470025"/>
          </a:xfrm>
        </p:spPr>
        <p:txBody>
          <a:bodyPr>
            <a:noAutofit/>
          </a:bodyPr>
          <a:lstStyle/>
          <a:p>
            <a:r>
              <a:rPr lang="ru-RU" sz="5500" b="1" dirty="0" smtClean="0">
                <a:solidFill>
                  <a:schemeClr val="bg1"/>
                </a:solidFill>
              </a:rPr>
              <a:t>То что не купишь за деньги</a:t>
            </a:r>
            <a:endParaRPr lang="en-US" sz="5500" b="1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" y="5562600"/>
            <a:ext cx="8763000" cy="838200"/>
          </a:xfrm>
        </p:spPr>
        <p:txBody>
          <a:bodyPr>
            <a:noAutofit/>
          </a:bodyPr>
          <a:lstStyle/>
          <a:p>
            <a:r>
              <a:rPr lang="ru-RU" sz="4000" b="1" dirty="0" err="1" smtClean="0">
                <a:solidFill>
                  <a:schemeClr val="bg1"/>
                </a:solidFill>
              </a:rPr>
              <a:t>Ефесянам</a:t>
            </a:r>
            <a:r>
              <a:rPr lang="ru-RU" sz="4000" b="1" dirty="0" smtClean="0">
                <a:solidFill>
                  <a:schemeClr val="bg1"/>
                </a:solidFill>
              </a:rPr>
              <a:t> 6:4 и Второзаконие 6:4-9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Что раздражает детей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lvl="2">
              <a:buFont typeface="Wingdings" pitchFamily="2" charset="2"/>
              <a:buChar char="q"/>
            </a:pPr>
            <a:r>
              <a:rPr lang="ru-RU" sz="2900" b="1" dirty="0" smtClean="0">
                <a:latin typeface="+mj-lt"/>
              </a:rPr>
              <a:t>Когда дети чувствуют что они обуза (где ты взялся на мою голову)</a:t>
            </a:r>
          </a:p>
          <a:p>
            <a:pPr marL="228600" lvl="2">
              <a:buFont typeface="Wingdings" pitchFamily="2" charset="2"/>
              <a:buChar char="q"/>
            </a:pPr>
            <a:r>
              <a:rPr lang="ru-RU" sz="2900" b="1" dirty="0" smtClean="0">
                <a:latin typeface="+mj-lt"/>
              </a:rPr>
              <a:t>Игнорирование их потребностей</a:t>
            </a:r>
          </a:p>
          <a:p>
            <a:pPr marL="228600" lvl="2">
              <a:buFont typeface="Wingdings" pitchFamily="2" charset="2"/>
              <a:buChar char="q"/>
            </a:pPr>
            <a:r>
              <a:rPr lang="ru-RU" sz="2900" b="1" dirty="0" smtClean="0">
                <a:latin typeface="+mj-lt"/>
              </a:rPr>
              <a:t>Любовь как средство вознаграждения и наказания (условная любовь или «Я не буду тебя любить, если…»)</a:t>
            </a:r>
          </a:p>
          <a:p>
            <a:pPr marL="228600" lvl="2">
              <a:buFont typeface="Wingdings" pitchFamily="2" charset="2"/>
              <a:buChar char="q"/>
            </a:pPr>
            <a:r>
              <a:rPr lang="ru-RU" sz="2900" b="1" dirty="0" smtClean="0">
                <a:latin typeface="+mj-lt"/>
              </a:rPr>
              <a:t>Суровость (подавление ребенка не умеренным физическим наказанием или словесное оскорбление и унижение)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Как воспитывать?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2700" b="1" dirty="0" smtClean="0">
                <a:latin typeface="+mj-lt"/>
              </a:rPr>
              <a:t>Второзаконие</a:t>
            </a:r>
            <a:r>
              <a:rPr lang="en-US" sz="2700" b="1" dirty="0" smtClean="0">
                <a:latin typeface="+mj-lt"/>
              </a:rPr>
              <a:t> 6:</a:t>
            </a:r>
            <a:r>
              <a:rPr lang="ru-RU" sz="2700" b="1" dirty="0" smtClean="0">
                <a:latin typeface="+mj-lt"/>
              </a:rPr>
              <a:t>4</a:t>
            </a:r>
            <a:r>
              <a:rPr lang="en-US" sz="2700" b="1" dirty="0" smtClean="0">
                <a:latin typeface="+mj-lt"/>
              </a:rPr>
              <a:t>-9 </a:t>
            </a:r>
            <a:r>
              <a:rPr lang="ru-RU" sz="2700" b="1" dirty="0" smtClean="0"/>
              <a:t>Слушай</a:t>
            </a:r>
            <a:r>
              <a:rPr lang="ru-RU" sz="2700" b="1" dirty="0"/>
              <a:t>, Израиль: Господь, Бог наш, Господь един есть; </a:t>
            </a:r>
            <a:r>
              <a:rPr lang="en-US" sz="2700" b="1" dirty="0"/>
              <a:t> </a:t>
            </a:r>
            <a:r>
              <a:rPr lang="en-US" sz="2700" b="1" baseline="30000" dirty="0"/>
              <a:t>5</a:t>
            </a:r>
            <a:r>
              <a:rPr lang="ru-RU" sz="2700" b="1" dirty="0"/>
              <a:t> и люби Господа, Бога твоего, всем сердцем твоим, и всею </a:t>
            </a:r>
            <a:r>
              <a:rPr lang="ru-RU" sz="2700" b="1" dirty="0" err="1"/>
              <a:t>душею</a:t>
            </a:r>
            <a:r>
              <a:rPr lang="ru-RU" sz="2700" b="1" dirty="0"/>
              <a:t> твоею и всеми силами твоими.</a:t>
            </a:r>
            <a:r>
              <a:rPr lang="ru-RU" sz="2700" dirty="0"/>
              <a:t> </a:t>
            </a:r>
            <a:r>
              <a:rPr lang="ru-RU" sz="2700" b="1" dirty="0" smtClean="0">
                <a:latin typeface="+mj-lt"/>
              </a:rPr>
              <a:t>И да будут слова сии, которые Я заповедую тебе сегодня, в сердце твоем. </a:t>
            </a:r>
            <a:r>
              <a:rPr lang="en-US" sz="2700" b="1" dirty="0" smtClean="0">
                <a:latin typeface="+mj-lt"/>
              </a:rPr>
              <a:t> </a:t>
            </a:r>
            <a:r>
              <a:rPr lang="en-US" sz="2700" b="1" baseline="30000" dirty="0" smtClean="0">
                <a:latin typeface="+mj-lt"/>
              </a:rPr>
              <a:t>7</a:t>
            </a:r>
            <a:r>
              <a:rPr lang="ru-RU" sz="2700" b="1" dirty="0" smtClean="0">
                <a:latin typeface="+mj-lt"/>
              </a:rPr>
              <a:t> и внушай их детям твоим и говори о них, сидя в доме твоем и идя дорогою, и ложась и вставая; </a:t>
            </a:r>
            <a:r>
              <a:rPr lang="en-US" sz="2700" b="1" dirty="0" smtClean="0">
                <a:latin typeface="+mj-lt"/>
              </a:rPr>
              <a:t> </a:t>
            </a:r>
            <a:r>
              <a:rPr lang="en-US" sz="2700" b="1" baseline="30000" dirty="0" smtClean="0">
                <a:latin typeface="+mj-lt"/>
              </a:rPr>
              <a:t>8</a:t>
            </a:r>
            <a:r>
              <a:rPr lang="ru-RU" sz="2700" b="1" dirty="0" smtClean="0">
                <a:latin typeface="+mj-lt"/>
              </a:rPr>
              <a:t> и навяжи их в знак на руку твою, и да будут они повязкою над глазами твоими, </a:t>
            </a:r>
            <a:r>
              <a:rPr lang="en-US" sz="2700" b="1" dirty="0" smtClean="0">
                <a:latin typeface="+mj-lt"/>
              </a:rPr>
              <a:t> </a:t>
            </a:r>
            <a:r>
              <a:rPr lang="en-US" sz="2700" b="1" baseline="30000" dirty="0" smtClean="0">
                <a:latin typeface="+mj-lt"/>
              </a:rPr>
              <a:t>9</a:t>
            </a:r>
            <a:r>
              <a:rPr lang="ru-RU" sz="2700" b="1" dirty="0" smtClean="0">
                <a:latin typeface="+mj-lt"/>
              </a:rPr>
              <a:t> и напиши их на косяках дома твоего и на воротах твоих. </a:t>
            </a:r>
            <a:endParaRPr lang="ru-RU" sz="27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Sergey Perevyshko\Pictures\Sermons Illustrations\Dad with s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716211"/>
            <a:ext cx="8244490" cy="54490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ergey Perevyshko\Pictures\Sermons Illustrations\тфили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04800"/>
            <a:ext cx="7968886" cy="59766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ergey Perevyshko\Pictures\Sermons Illustrations\mezuz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8841" y="457200"/>
            <a:ext cx="9161681" cy="59435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500" b="1" dirty="0" smtClean="0"/>
              <a:t>повторение</a:t>
            </a:r>
            <a:endParaRPr lang="en-US" sz="6500" b="1" dirty="0"/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600200"/>
            <a:ext cx="7452037" cy="4984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500" b="1" dirty="0" smtClean="0"/>
              <a:t>постоянство</a:t>
            </a:r>
            <a:endParaRPr lang="en-US" sz="6500" b="1" dirty="0"/>
          </a:p>
        </p:txBody>
      </p:sp>
      <p:pic>
        <p:nvPicPr>
          <p:cNvPr id="3074" name="Picture 2" descr="C:\Users\Sergey Perevyshko\Pictures\Sermons Illustrations\alwais teach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361336"/>
            <a:ext cx="7827968" cy="50394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500" b="1" dirty="0" smtClean="0"/>
              <a:t>наглядность</a:t>
            </a:r>
            <a:endParaRPr lang="en-US" sz="6500" b="1" dirty="0"/>
          </a:p>
        </p:txBody>
      </p:sp>
      <p:pic>
        <p:nvPicPr>
          <p:cNvPr id="4098" name="Picture 2" descr="C:\Users\Sergey Perevyshko\Pictures\Sermons Illustrations\it's better once to see i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1295400"/>
            <a:ext cx="3810000" cy="53101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510994"/>
          </a:xfrm>
        </p:spPr>
        <p:txBody>
          <a:bodyPr>
            <a:noAutofit/>
          </a:bodyPr>
          <a:lstStyle/>
          <a:p>
            <a:r>
              <a:rPr lang="ru-RU" sz="6500" b="1" dirty="0"/>
              <a:t>Отцы не раздражайте, но наставляйте через повторение, постоянство, наглядность</a:t>
            </a:r>
            <a:r>
              <a:rPr lang="ru-RU" sz="6500" b="1" dirty="0" smtClean="0"/>
              <a:t>.</a:t>
            </a:r>
            <a:endParaRPr lang="ru-RU" sz="6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Sergey Perevyshko\Pictures\happy fath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599" y="68885"/>
            <a:ext cx="7826315" cy="66367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Sergey Perevyshko\Pictures\hopless fath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76200"/>
            <a:ext cx="6705600" cy="6705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ergey Perevyshko\Pictures\Sermons Illustrations\Kids\a real guy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138545"/>
            <a:ext cx="5779008" cy="65670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Sergey Perevyshko\Pictures\Sermons Illustrations\Kids\a ki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8739" y="228600"/>
            <a:ext cx="8842861" cy="63981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Sergey Perevyshko\Pictures\Sermons Illustrations\Kids\a real git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435" y="457200"/>
            <a:ext cx="8857130" cy="594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510994"/>
          </a:xfrm>
        </p:spPr>
        <p:txBody>
          <a:bodyPr>
            <a:noAutofit/>
          </a:bodyPr>
          <a:lstStyle/>
          <a:p>
            <a:pPr algn="ctr"/>
            <a:r>
              <a:rPr lang="ru-RU" sz="8000" b="1" dirty="0" smtClean="0"/>
              <a:t>Два простых повеления: отцы не раздражайте, но наставляйте.</a:t>
            </a:r>
            <a:endParaRPr lang="ru-RU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653870"/>
          </a:xfrm>
        </p:spPr>
        <p:txBody>
          <a:bodyPr>
            <a:normAutofit/>
          </a:bodyPr>
          <a:lstStyle/>
          <a:p>
            <a:r>
              <a:rPr lang="ru-RU" sz="4000" b="1" dirty="0" err="1" smtClean="0"/>
              <a:t>Ефес</a:t>
            </a:r>
            <a:r>
              <a:rPr lang="ru-RU" sz="4000" b="1" dirty="0" smtClean="0"/>
              <a:t>.</a:t>
            </a:r>
            <a:r>
              <a:rPr lang="en-US" sz="4000" b="1" dirty="0" smtClean="0"/>
              <a:t> 6:4  </a:t>
            </a:r>
            <a:r>
              <a:rPr lang="ru-RU" sz="4000" b="1" dirty="0" smtClean="0"/>
              <a:t>И вы, отцы, не раздражайте детей ваших, но воспитывайте их в учении и наставлении Господнем. 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Что раздражает детей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28600" lvl="2">
              <a:buFont typeface="Wingdings" pitchFamily="2" charset="2"/>
              <a:buChar char="q"/>
            </a:pPr>
            <a:r>
              <a:rPr lang="ru-RU" sz="2700" b="1" dirty="0" smtClean="0">
                <a:latin typeface="+mj-lt"/>
              </a:rPr>
              <a:t>Чрезмерная опека (по мере роста ребенка, пропорции контроля и свободы должны меняться).</a:t>
            </a:r>
          </a:p>
          <a:p>
            <a:pPr marL="228600" lvl="2">
              <a:buFont typeface="Wingdings" pitchFamily="2" charset="2"/>
              <a:buChar char="q"/>
            </a:pPr>
            <a:r>
              <a:rPr lang="ru-RU" sz="2700" b="1" dirty="0" smtClean="0">
                <a:latin typeface="+mj-lt"/>
              </a:rPr>
              <a:t>Лицеприятие (как Исаак и Ревека. Никогда не сравнивайте детей). </a:t>
            </a:r>
          </a:p>
          <a:p>
            <a:pPr marL="228600" lvl="2">
              <a:buFont typeface="Wingdings" pitchFamily="2" charset="2"/>
              <a:buChar char="q"/>
            </a:pPr>
            <a:r>
              <a:rPr lang="ru-RU" sz="2700" b="1" dirty="0" smtClean="0">
                <a:latin typeface="+mj-lt"/>
              </a:rPr>
              <a:t>Завышенные требования (всегда требовать еще большего, независимо от того сколько бы ребенок не достиг). «Чтобы я ни делал я никогда не могу угодить своим родителям». </a:t>
            </a:r>
          </a:p>
          <a:p>
            <a:pPr marL="228600" lvl="2">
              <a:buFont typeface="Wingdings" pitchFamily="2" charset="2"/>
              <a:buChar char="q"/>
            </a:pPr>
            <a:r>
              <a:rPr lang="ru-RU" sz="2700" b="1" dirty="0" smtClean="0">
                <a:latin typeface="+mj-lt"/>
              </a:rPr>
              <a:t>Постоянные замечания негативного характера (никогда не хвалят и не поощряют)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</TotalTime>
  <Words>298</Words>
  <Application>Microsoft Office PowerPoint</Application>
  <PresentationFormat>Экран (4:3)</PresentationFormat>
  <Paragraphs>20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То что не купишь за деньги</vt:lpstr>
      <vt:lpstr>Слайд 2</vt:lpstr>
      <vt:lpstr>Слайд 3</vt:lpstr>
      <vt:lpstr>Слайд 4</vt:lpstr>
      <vt:lpstr>Слайд 5</vt:lpstr>
      <vt:lpstr>Слайд 6</vt:lpstr>
      <vt:lpstr>Два простых повеления: отцы не раздражайте, но наставляйте.</vt:lpstr>
      <vt:lpstr>Ефес. 6:4  И вы, отцы, не раздражайте детей ваших, но воспитывайте их в учении и наставлении Господнем. </vt:lpstr>
      <vt:lpstr>Что раздражает детей</vt:lpstr>
      <vt:lpstr>Что раздражает детей</vt:lpstr>
      <vt:lpstr>Как воспитывать?</vt:lpstr>
      <vt:lpstr>Слайд 12</vt:lpstr>
      <vt:lpstr>Слайд 13</vt:lpstr>
      <vt:lpstr>Слайд 14</vt:lpstr>
      <vt:lpstr>повторение</vt:lpstr>
      <vt:lpstr>постоянство</vt:lpstr>
      <vt:lpstr>наглядность</vt:lpstr>
      <vt:lpstr>Отцы не раздражайте, но наставляйте через повторение, постоянство, наглядность.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 что не купишь за деньги</dc:title>
  <dc:creator>Sergey Perevyshko</dc:creator>
  <cp:lastModifiedBy>Sergey Perevyshko</cp:lastModifiedBy>
  <cp:revision>39</cp:revision>
  <dcterms:created xsi:type="dcterms:W3CDTF">2012-02-20T09:07:30Z</dcterms:created>
  <dcterms:modified xsi:type="dcterms:W3CDTF">2012-06-16T21:12:43Z</dcterms:modified>
</cp:coreProperties>
</file>