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gif" ContentType="image/gif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92" r:id="rId1"/>
  </p:sldMasterIdLst>
  <p:notesMasterIdLst>
    <p:notesMasterId r:id="rId13"/>
  </p:notesMasterIdLst>
  <p:sldIdLst>
    <p:sldId id="328" r:id="rId2"/>
    <p:sldId id="329" r:id="rId3"/>
    <p:sldId id="330" r:id="rId4"/>
    <p:sldId id="298" r:id="rId5"/>
    <p:sldId id="355" r:id="rId6"/>
    <p:sldId id="341" r:id="rId7"/>
    <p:sldId id="342" r:id="rId8"/>
    <p:sldId id="383" r:id="rId9"/>
    <p:sldId id="382" r:id="rId10"/>
    <p:sldId id="356" r:id="rId11"/>
    <p:sldId id="357" r:id="rId12"/>
  </p:sldIdLst>
  <p:sldSz cx="9144000" cy="6858000" type="screen4x3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2060"/>
    <a:srgbClr val="0E429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65" autoAdjust="0"/>
    <p:restoredTop sz="94624" autoAdjust="0"/>
  </p:normalViewPr>
  <p:slideViewPr>
    <p:cSldViewPr>
      <p:cViewPr varScale="1">
        <p:scale>
          <a:sx n="86" d="100"/>
          <a:sy n="86" d="100"/>
        </p:scale>
        <p:origin x="-2016" y="-10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interSettings" Target="printerSettings/printerSettings1.bin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4457F6-5BC5-47F8-B9D2-DD39CF102758}" type="datetimeFigureOut">
              <a:rPr lang="es-MX" smtClean="0"/>
              <a:pPr/>
              <a:t>11/18/17</a:t>
            </a:fld>
            <a:endParaRPr lang="es-MX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MX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33EDD3-A321-4FF0-99BD-D68D4F56725F}" type="slidenum">
              <a:rPr lang="es-MX" smtClean="0"/>
              <a:pPr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6118486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Rectángulo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Rectángulo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Título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9" name="8 Subtítulo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sp>
        <p:nvSpPr>
          <p:cNvPr id="28" name="27 Marcador de fecha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430C8550-CA99-4ECA-9D3A-C5A4C28E1CA7}" type="datetimeFigureOut">
              <a:rPr lang="es-MX" smtClean="0"/>
              <a:pPr/>
              <a:t>11/18/17</a:t>
            </a:fld>
            <a:endParaRPr lang="es-MX"/>
          </a:p>
        </p:txBody>
      </p:sp>
      <p:sp>
        <p:nvSpPr>
          <p:cNvPr id="17" name="16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es-MX"/>
          </a:p>
        </p:txBody>
      </p:sp>
      <p:sp>
        <p:nvSpPr>
          <p:cNvPr id="29" name="28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AF9E87C-901A-4B1E-B098-EE057DC23B01}" type="slidenum">
              <a:rPr lang="es-MX" smtClean="0"/>
              <a:pPr/>
              <a:t>‹#›</a:t>
            </a:fld>
            <a:endParaRPr lang="es-MX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C8550-CA99-4ECA-9D3A-C5A4C28E1CA7}" type="datetimeFigureOut">
              <a:rPr lang="es-MX" smtClean="0"/>
              <a:pPr/>
              <a:t>11/18/17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9E87C-901A-4B1E-B098-EE057DC23B01}" type="slidenum">
              <a:rPr lang="es-MX" smtClean="0"/>
              <a:pPr/>
              <a:t>‹#›</a:t>
            </a:fld>
            <a:endParaRPr lang="es-MX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430C8550-CA99-4ECA-9D3A-C5A4C28E1CA7}" type="datetimeFigureOut">
              <a:rPr lang="es-MX" smtClean="0"/>
              <a:pPr/>
              <a:t>11/18/17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es-MX"/>
          </a:p>
        </p:txBody>
      </p:sp>
      <p:sp>
        <p:nvSpPr>
          <p:cNvPr id="7" name="6 Rectángulo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Rectángulo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Rectángulo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3AF9E87C-901A-4B1E-B098-EE057DC23B01}" type="slidenum">
              <a:rPr lang="es-MX" smtClean="0"/>
              <a:pPr/>
              <a:t>‹#›</a:t>
            </a:fld>
            <a:endParaRPr lang="es-MX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C8550-CA99-4ECA-9D3A-C5A4C28E1CA7}" type="datetimeFigureOut">
              <a:rPr lang="es-MX" smtClean="0"/>
              <a:pPr/>
              <a:t>11/18/17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3AF9E87C-901A-4B1E-B098-EE057DC23B01}" type="slidenum">
              <a:rPr lang="es-MX" smtClean="0"/>
              <a:pPr/>
              <a:t>‹#›</a:t>
            </a:fld>
            <a:endParaRPr lang="es-MX"/>
          </a:p>
        </p:txBody>
      </p:sp>
      <p:sp>
        <p:nvSpPr>
          <p:cNvPr id="8" name="7 Marcador de contenido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7" name="6 Rectángulo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Rectángulo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Rectángulo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2" name="1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C8550-CA99-4ECA-9D3A-C5A4C28E1CA7}" type="datetimeFigureOut">
              <a:rPr lang="es-MX" smtClean="0"/>
              <a:pPr/>
              <a:t>11/18/17</a:t>
            </a:fld>
            <a:endParaRPr lang="es-MX"/>
          </a:p>
        </p:txBody>
      </p:sp>
      <p:sp>
        <p:nvSpPr>
          <p:cNvPr id="13" name="12 Marcador de número de diapositiva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3AF9E87C-901A-4B1E-B098-EE057DC23B01}" type="slidenum">
              <a:rPr lang="es-MX" smtClean="0"/>
              <a:pPr/>
              <a:t>‹#›</a:t>
            </a:fld>
            <a:endParaRPr lang="es-MX"/>
          </a:p>
        </p:txBody>
      </p:sp>
      <p:sp>
        <p:nvSpPr>
          <p:cNvPr id="14" name="13 Marcador de pie de página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s-MX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9" name="8 Marcador de contenido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1" name="10 Marcador de contenido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8" name="7 Marcador de fecha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430C8550-CA99-4ECA-9D3A-C5A4C28E1CA7}" type="datetimeFigureOut">
              <a:rPr lang="es-MX" smtClean="0"/>
              <a:pPr/>
              <a:t>11/18/17</a:t>
            </a:fld>
            <a:endParaRPr lang="es-MX"/>
          </a:p>
        </p:txBody>
      </p:sp>
      <p:sp>
        <p:nvSpPr>
          <p:cNvPr id="10" name="9 Marcador de número de diapositiva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3AF9E87C-901A-4B1E-B098-EE057DC23B01}" type="slidenum">
              <a:rPr lang="es-MX" smtClean="0"/>
              <a:pPr/>
              <a:t>‹#›</a:t>
            </a:fld>
            <a:endParaRPr lang="es-MX"/>
          </a:p>
        </p:txBody>
      </p:sp>
      <p:sp>
        <p:nvSpPr>
          <p:cNvPr id="12" name="11 Marcador de pie de página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s-MX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1" name="10 Marcador de contenido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3" name="12 Marcador de contenido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0" name="9 Marcador de fecha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430C8550-CA99-4ECA-9D3A-C5A4C28E1CA7}" type="datetimeFigureOut">
              <a:rPr lang="es-MX" smtClean="0"/>
              <a:pPr/>
              <a:t>11/18/17</a:t>
            </a:fld>
            <a:endParaRPr lang="es-MX"/>
          </a:p>
        </p:txBody>
      </p:sp>
      <p:sp>
        <p:nvSpPr>
          <p:cNvPr id="12" name="11 Marcador de número de diapositiva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3AF9E87C-901A-4B1E-B098-EE057DC23B01}" type="slidenum">
              <a:rPr lang="es-MX" smtClean="0"/>
              <a:pPr/>
              <a:t>‹#›</a:t>
            </a:fld>
            <a:endParaRPr lang="es-MX"/>
          </a:p>
        </p:txBody>
      </p:sp>
      <p:sp>
        <p:nvSpPr>
          <p:cNvPr id="14" name="13 Marcador de pie de página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s-MX"/>
          </a:p>
        </p:txBody>
      </p:sp>
      <p:sp>
        <p:nvSpPr>
          <p:cNvPr id="16" name="15 Marcador de texto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15" name="14 Marcador de texto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C8550-CA99-4ECA-9D3A-C5A4C28E1CA7}" type="datetimeFigureOut">
              <a:rPr lang="es-MX" smtClean="0"/>
              <a:pPr/>
              <a:t>11/18/17</a:t>
            </a:fld>
            <a:endParaRPr lang="es-MX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3AF9E87C-901A-4B1E-B098-EE057DC23B01}" type="slidenum">
              <a:rPr lang="es-MX" smtClean="0"/>
              <a:pPr/>
              <a:t>‹#›</a:t>
            </a:fld>
            <a:endParaRPr lang="es-MX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C8550-CA99-4ECA-9D3A-C5A4C28E1CA7}" type="datetimeFigureOut">
              <a:rPr lang="es-MX" smtClean="0"/>
              <a:pPr/>
              <a:t>11/18/17</a:t>
            </a:fld>
            <a:endParaRPr lang="es-MX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AF9E87C-901A-4B1E-B098-EE057DC23B01}" type="slidenum">
              <a:rPr lang="es-MX" smtClean="0"/>
              <a:pPr/>
              <a:t>‹#›</a:t>
            </a:fld>
            <a:endParaRPr lang="es-MX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C8550-CA99-4ECA-9D3A-C5A4C28E1CA7}" type="datetimeFigureOut">
              <a:rPr lang="es-MX" smtClean="0"/>
              <a:pPr/>
              <a:t>11/18/17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3AF9E87C-901A-4B1E-B098-EE057DC23B01}" type="slidenum">
              <a:rPr lang="es-MX" smtClean="0"/>
              <a:pPr/>
              <a:t>‹#›</a:t>
            </a:fld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9" name="8 Marcador de contenido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8" name="7 Rectángulo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Rectángulo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Rectángulo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1" name="10 Rectángulo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Marcador de fecha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430C8550-CA99-4ECA-9D3A-C5A4C28E1CA7}" type="datetimeFigureOut">
              <a:rPr lang="es-MX" smtClean="0"/>
              <a:pPr/>
              <a:t>11/18/17</a:t>
            </a:fld>
            <a:endParaRPr lang="es-MX"/>
          </a:p>
        </p:txBody>
      </p:sp>
      <p:sp>
        <p:nvSpPr>
          <p:cNvPr id="13" name="12 Marcador de número de diapositiva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3AF9E87C-901A-4B1E-B098-EE057DC23B01}" type="slidenum">
              <a:rPr lang="es-MX" smtClean="0"/>
              <a:pPr/>
              <a:t>‹#›</a:t>
            </a:fld>
            <a:endParaRPr lang="es-MX"/>
          </a:p>
        </p:txBody>
      </p:sp>
      <p:sp>
        <p:nvSpPr>
          <p:cNvPr id="14" name="13 Marcador de pie de página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es-MX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s-ES" smtClean="0"/>
              <a:t>Haga clic en el icono para agregar una imagen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Marcador de título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3" name="12 Marcador de texto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14" name="13 Marcador de fecha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430C8550-CA99-4ECA-9D3A-C5A4C28E1CA7}" type="datetimeFigureOut">
              <a:rPr lang="es-MX" smtClean="0"/>
              <a:pPr/>
              <a:t>11/18/17</a:t>
            </a:fld>
            <a:endParaRPr lang="es-MX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s-MX"/>
          </a:p>
        </p:txBody>
      </p:sp>
      <p:sp>
        <p:nvSpPr>
          <p:cNvPr id="7" name="6 Rectángulo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Rectángulo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Rectángulo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22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3AF9E87C-901A-4B1E-B098-EE057DC23B01}" type="slidenum">
              <a:rPr lang="es-MX" smtClean="0"/>
              <a:pPr/>
              <a:t>‹#›</a:t>
            </a:fld>
            <a:endParaRPr lang="es-MX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93" r:id="rId1"/>
    <p:sldLayoutId id="2147484094" r:id="rId2"/>
    <p:sldLayoutId id="2147484095" r:id="rId3"/>
    <p:sldLayoutId id="2147484096" r:id="rId4"/>
    <p:sldLayoutId id="2147484097" r:id="rId5"/>
    <p:sldLayoutId id="2147484098" r:id="rId6"/>
    <p:sldLayoutId id="2147484099" r:id="rId7"/>
    <p:sldLayoutId id="2147484100" r:id="rId8"/>
    <p:sldLayoutId id="2147484101" r:id="rId9"/>
    <p:sldLayoutId id="2147484102" r:id="rId10"/>
    <p:sldLayoutId id="2147484103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www.google.com/url?sa=i&amp;rct=j&amp;q=&amp;esrc=s&amp;source=images&amp;cd=&amp;cad=rja&amp;uact=8&amp;ved=0ahUKEwjYgJ-qqILXAhWCeSYKHUfhAasQjRwIBw&amp;url=https://www.pinterest.com/mynoph/painting/&amp;psig=AOvVaw1FFjg0788ZhJu79MHScfCB&amp;ust=1508695803014814" TargetMode="External"/><Relationship Id="rId3" Type="http://schemas.openxmlformats.org/officeDocument/2006/relationships/image" Target="../media/image7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hyperlink" Target="https://www.google.com/url?sa=i&amp;rct=j&amp;q=&amp;esrc=s&amp;source=images&amp;cd=&amp;cad=rja&amp;uact=8&amp;ved=0ahUKEwj3_8LNy__WAhWGKCYKHXwcCRsQjRwIBw&amp;url=http://infogen.org.mx/distrofia-muscular/&amp;psig=AOvVaw1Y7E74mQuXcT5J3E7IBEXu&amp;ust=1508602276752991" TargetMode="External"/><Relationship Id="rId3" Type="http://schemas.openxmlformats.org/officeDocument/2006/relationships/image" Target="../media/image3.gi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hyperlink" Target="https://www.google.com/url?sa=i&amp;rct=j&amp;q=&amp;esrc=s&amp;source=images&amp;cd=&amp;cad=rja&amp;uact=8&amp;ved=0ahUKEwibsPWazP_WAhUG6iYKHaYzCCsQjRwIBw&amp;url=https://es.wikipedia.org/wiki/Cariotipo&amp;psig=AOvVaw1Y7E74mQuXcT5J3E7IBEXu&amp;ust=1508602276752991" TargetMode="External"/><Relationship Id="rId3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hyperlink" Target="https://www.google.com/url?sa=i&amp;rct=j&amp;q=&amp;esrc=s&amp;source=images&amp;cd=&amp;cad=rja&amp;uact=8&amp;ved=0ahUKEwj5sqX_iYLXAhUK74MKHUAWCY8QjRwIBw&amp;url=http://clipart-library.com/refrigerators-cliparts.html&amp;psig=AOvVaw0m5ai7T6YExW4ac7Pesc-L&amp;ust=1508687726609750" TargetMode="External"/><Relationship Id="rId5" Type="http://schemas.openxmlformats.org/officeDocument/2006/relationships/hyperlink" Target="https://www.google.com/url?sa=i&amp;rct=j&amp;q=&amp;esrc=s&amp;source=images&amp;cd=&amp;cad=rja&amp;uact=8&amp;ved=0ahUKEwjBnbeRioLXAhVK5IMKHXyjCkoQjRwIBw&amp;url=http://www.picturesof.net/pages/100825-178422-428053.html&amp;psig=AOvVaw0m5ai7T6YExW4ac7Pesc-L&amp;ust=1508687726609750" TargetMode="External"/><Relationship Id="rId6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2" Type="http://schemas.openxmlformats.org/officeDocument/2006/relationships/hyperlink" Target="https://www.google.com/url?sa=i&amp;rct=j&amp;q=&amp;esrc=s&amp;source=images&amp;cd=&amp;cad=rja&amp;uact=8&amp;ved=0ahUKEwibsPWazP_WAhUG6iYKHaYzCCsQjRwIBw&amp;url=https://es.wikipedia.org/wiki/Cariotipo&amp;psig=AOvVaw1Y7E74mQuXcT5J3E7IBEXu&amp;ust=1508602276752991" TargetMode="Externa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hyperlink" Target="https://www.google.com/url?sa=i&amp;rct=j&amp;q=&amp;esrc=s&amp;source=images&amp;cd=&amp;cad=rja&amp;uact=8&amp;ved=0ahUKEwiu_Zeo4f_WAhWGTSYKHZb8B5UQjRwIBw&amp;url=https://www.nlm.nih.gov/exhibition/historicalanatomies/smellie_home.html&amp;psig=AOvVaw1_o1lvK7Xc3k3ii7e3KLRe&amp;ust=1508608015372405" TargetMode="External"/><Relationship Id="rId3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1115616" y="1412776"/>
            <a:ext cx="6857968" cy="30162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MX" sz="4400" dirty="0" smtClean="0">
                <a:solidFill>
                  <a:schemeClr val="accent1"/>
                </a:solidFill>
                <a:latin typeface="Arial Black" pitchFamily="34" charset="0"/>
              </a:rPr>
              <a:t>Unidad 1</a:t>
            </a:r>
          </a:p>
          <a:p>
            <a:pPr algn="ctr"/>
            <a:r>
              <a:rPr lang="es-MX" sz="4400" dirty="0" smtClean="0">
                <a:solidFill>
                  <a:schemeClr val="accent1"/>
                </a:solidFill>
                <a:latin typeface="Arial Black" pitchFamily="34" charset="0"/>
              </a:rPr>
              <a:t>Ministerio de la Mujer</a:t>
            </a:r>
          </a:p>
          <a:p>
            <a:pPr algn="ctr"/>
            <a:endParaRPr lang="es-MX" sz="1400" dirty="0" smtClean="0">
              <a:solidFill>
                <a:schemeClr val="accent1"/>
              </a:solidFill>
              <a:latin typeface="Arial Black" pitchFamily="34" charset="0"/>
            </a:endParaRPr>
          </a:p>
          <a:p>
            <a:pPr algn="ctr"/>
            <a:r>
              <a:rPr lang="es-MX" sz="4400" dirty="0" smtClean="0">
                <a:solidFill>
                  <a:schemeClr val="accent1"/>
                </a:solidFill>
                <a:latin typeface="Arial Black" pitchFamily="34" charset="0"/>
              </a:rPr>
              <a:t>Lección 3</a:t>
            </a:r>
          </a:p>
          <a:p>
            <a:pPr algn="ctr"/>
            <a:r>
              <a:rPr lang="es-MX" sz="4400" dirty="0" smtClean="0">
                <a:solidFill>
                  <a:schemeClr val="accent1"/>
                </a:solidFill>
                <a:latin typeface="Arial Black" pitchFamily="34" charset="0"/>
              </a:rPr>
              <a:t>Definición de la Mujer</a:t>
            </a:r>
            <a:endParaRPr lang="es-MX" sz="4400" dirty="0">
              <a:solidFill>
                <a:schemeClr val="accent1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156642" y="1412776"/>
            <a:ext cx="8775929" cy="37856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MX" sz="4800" b="1" i="1" dirty="0" smtClean="0">
                <a:latin typeface="Arial Black" pitchFamily="34" charset="0"/>
              </a:rPr>
              <a:t>¿Quién define a la mujer?</a:t>
            </a:r>
          </a:p>
          <a:p>
            <a:pPr marL="2571750" lvl="4" indent="-742950">
              <a:buFont typeface="Wingdings" pitchFamily="2" charset="2"/>
              <a:buChar char="ü"/>
            </a:pPr>
            <a:r>
              <a:rPr lang="es-MX" sz="4800" dirty="0" smtClean="0">
                <a:solidFill>
                  <a:schemeClr val="accent1"/>
                </a:solidFill>
                <a:latin typeface="Arial Black" pitchFamily="34" charset="0"/>
              </a:rPr>
              <a:t>La sociedad</a:t>
            </a:r>
          </a:p>
          <a:p>
            <a:pPr marL="2571750" lvl="4" indent="-742950">
              <a:buFont typeface="Wingdings" pitchFamily="2" charset="2"/>
              <a:buChar char="ü"/>
            </a:pPr>
            <a:r>
              <a:rPr lang="es-MX" sz="4800" dirty="0" smtClean="0">
                <a:solidFill>
                  <a:schemeClr val="accent1"/>
                </a:solidFill>
                <a:latin typeface="Arial Black" pitchFamily="34" charset="0"/>
              </a:rPr>
              <a:t>El diccionario</a:t>
            </a:r>
          </a:p>
          <a:p>
            <a:pPr marL="2571750" lvl="4" indent="-742950">
              <a:buFont typeface="Wingdings" pitchFamily="2" charset="2"/>
              <a:buChar char="ü"/>
            </a:pPr>
            <a:r>
              <a:rPr lang="es-MX" sz="4800" dirty="0" smtClean="0">
                <a:solidFill>
                  <a:schemeClr val="accent1"/>
                </a:solidFill>
                <a:latin typeface="Arial Black" pitchFamily="34" charset="0"/>
              </a:rPr>
              <a:t>La biología</a:t>
            </a:r>
          </a:p>
          <a:p>
            <a:pPr marL="2571750" lvl="4" indent="-742950"/>
            <a:r>
              <a:rPr lang="es-MX" sz="4800" dirty="0" smtClean="0">
                <a:solidFill>
                  <a:schemeClr val="accent1"/>
                </a:solidFill>
                <a:latin typeface="Arial Black" pitchFamily="34" charset="0"/>
              </a:rPr>
              <a:t>d) Dios</a:t>
            </a:r>
            <a:endParaRPr lang="es-MX" sz="4800" dirty="0">
              <a:solidFill>
                <a:schemeClr val="accent1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179512" y="188640"/>
            <a:ext cx="8964488" cy="4495800"/>
          </a:xfrm>
        </p:spPr>
        <p:txBody>
          <a:bodyPr/>
          <a:lstStyle/>
          <a:p>
            <a:r>
              <a:rPr lang="es-MX" b="1" dirty="0" smtClean="0"/>
              <a:t>Unidad 1, Lección 3. TAREA #3 </a:t>
            </a:r>
          </a:p>
          <a:p>
            <a:pPr>
              <a:buNone/>
            </a:pPr>
            <a:r>
              <a:rPr lang="es-MX" b="1" dirty="0" smtClean="0"/>
              <a:t>Observar*  a hombres y a mujeres</a:t>
            </a:r>
          </a:p>
        </p:txBody>
      </p:sp>
      <p:sp>
        <p:nvSpPr>
          <p:cNvPr id="4" name="2 Marcador de contenido"/>
          <p:cNvSpPr txBox="1">
            <a:spLocks/>
          </p:cNvSpPr>
          <p:nvPr/>
        </p:nvSpPr>
        <p:spPr>
          <a:xfrm>
            <a:off x="323528" y="1844824"/>
            <a:ext cx="3312368" cy="449580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320040" marR="0" lvl="0" indent="-32004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Char char=""/>
              <a:tabLst/>
              <a:defRPr/>
            </a:pPr>
            <a:r>
              <a:rPr kumimoji="0" lang="es-MX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Redactar una</a:t>
            </a:r>
            <a:r>
              <a:rPr kumimoji="0" lang="es-MX" sz="2400" b="1" i="0" u="none" strike="noStrike" kern="1200" cap="none" spc="0" normalizeH="0" noProof="0" dirty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definición del hombre y de la mujer en un párrafo de no menos de 90 palabras y no más de 120 palabras.</a:t>
            </a:r>
            <a:endParaRPr lang="es-MX" sz="2400" b="1" dirty="0" smtClean="0">
              <a:solidFill>
                <a:schemeClr val="accent1"/>
              </a:solidFill>
            </a:endParaRPr>
          </a:p>
          <a:p>
            <a:pPr marL="320040" indent="-320040">
              <a:spcBef>
                <a:spcPts val="700"/>
              </a:spcBef>
              <a:buClr>
                <a:schemeClr val="accent2"/>
              </a:buClr>
              <a:buSzPct val="60000"/>
              <a:defRPr/>
            </a:pPr>
            <a:r>
              <a:rPr lang="es-MX" sz="3200" b="1" dirty="0" smtClean="0">
                <a:solidFill>
                  <a:schemeClr val="accent1"/>
                </a:solidFill>
              </a:rPr>
              <a:t>* Conocimiento o Suposición</a:t>
            </a:r>
            <a:endParaRPr lang="es-MX" b="1" dirty="0" smtClean="0">
              <a:solidFill>
                <a:schemeClr val="accent1"/>
              </a:solidFill>
            </a:endParaRPr>
          </a:p>
        </p:txBody>
      </p:sp>
      <p:pic>
        <p:nvPicPr>
          <p:cNvPr id="147460" name="Picture 4" descr="Resultado de imagen para free painting classic working woman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07904" y="1916832"/>
            <a:ext cx="5095875" cy="38671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156642" y="1412776"/>
            <a:ext cx="8775929" cy="37856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MX" sz="4800" b="1" i="1" dirty="0" smtClean="0">
                <a:latin typeface="Arial Black" pitchFamily="34" charset="0"/>
              </a:rPr>
              <a:t>¿Quién define a la mujer?</a:t>
            </a:r>
          </a:p>
          <a:p>
            <a:pPr marL="2571750" lvl="4" indent="-742950">
              <a:buAutoNum type="alphaLcParenR"/>
            </a:pPr>
            <a:r>
              <a:rPr lang="es-MX" sz="4800" dirty="0" smtClean="0">
                <a:solidFill>
                  <a:schemeClr val="accent1"/>
                </a:solidFill>
                <a:latin typeface="Arial Black" pitchFamily="34" charset="0"/>
              </a:rPr>
              <a:t>La sociedad</a:t>
            </a:r>
          </a:p>
          <a:p>
            <a:pPr marL="2571750" lvl="4" indent="-742950">
              <a:buAutoNum type="alphaLcParenR"/>
            </a:pPr>
            <a:r>
              <a:rPr lang="es-MX" sz="4800" dirty="0" smtClean="0">
                <a:solidFill>
                  <a:schemeClr val="accent1"/>
                </a:solidFill>
                <a:latin typeface="Arial Black" pitchFamily="34" charset="0"/>
              </a:rPr>
              <a:t>El diccionario</a:t>
            </a:r>
          </a:p>
          <a:p>
            <a:pPr marL="2571750" lvl="4" indent="-742950">
              <a:buAutoNum type="alphaLcParenR"/>
            </a:pPr>
            <a:r>
              <a:rPr lang="es-MX" sz="4800" dirty="0" smtClean="0">
                <a:solidFill>
                  <a:schemeClr val="accent1"/>
                </a:solidFill>
                <a:latin typeface="Arial Black" pitchFamily="34" charset="0"/>
              </a:rPr>
              <a:t>La biología</a:t>
            </a:r>
          </a:p>
          <a:p>
            <a:pPr marL="2571750" lvl="4" indent="-742950">
              <a:buAutoNum type="alphaLcParenR"/>
            </a:pPr>
            <a:r>
              <a:rPr lang="es-MX" sz="4800" dirty="0" smtClean="0">
                <a:solidFill>
                  <a:schemeClr val="accent1"/>
                </a:solidFill>
                <a:latin typeface="Arial Black" pitchFamily="34" charset="0"/>
              </a:rPr>
              <a:t>Dios</a:t>
            </a:r>
            <a:endParaRPr lang="es-MX" sz="4800" dirty="0">
              <a:solidFill>
                <a:schemeClr val="accent1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179512" y="404664"/>
            <a:ext cx="8784976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800" i="1" dirty="0" smtClean="0">
                <a:latin typeface="Arial Black" pitchFamily="34" charset="0"/>
              </a:rPr>
              <a:t>¿Quién define a la mujer?</a:t>
            </a:r>
          </a:p>
          <a:p>
            <a:pPr marL="742950" indent="-742950">
              <a:buAutoNum type="alphaLcParenR"/>
            </a:pPr>
            <a:r>
              <a:rPr lang="es-MX" sz="4800" dirty="0" smtClean="0">
                <a:solidFill>
                  <a:schemeClr val="accent1"/>
                </a:solidFill>
                <a:latin typeface="Arial Black" pitchFamily="34" charset="0"/>
              </a:rPr>
              <a:t>La sociedad</a:t>
            </a:r>
          </a:p>
          <a:p>
            <a:pPr marL="1657350" lvl="2" indent="-742950">
              <a:buFont typeface="Wingdings" pitchFamily="2" charset="2"/>
              <a:buChar char="ü"/>
            </a:pPr>
            <a:r>
              <a:rPr lang="es-MX" sz="4400" i="1" dirty="0" smtClean="0">
                <a:latin typeface="Arial Black" pitchFamily="34" charset="0"/>
              </a:rPr>
              <a:t>¿Cómo lo hacemos?</a:t>
            </a:r>
          </a:p>
          <a:p>
            <a:pPr marL="1657350" lvl="2" indent="-742950">
              <a:buFont typeface="Wingdings" pitchFamily="2" charset="2"/>
              <a:buChar char="ü"/>
            </a:pPr>
            <a:r>
              <a:rPr lang="es-MX" sz="4400" i="1" dirty="0" smtClean="0">
                <a:latin typeface="Arial Black" pitchFamily="34" charset="0"/>
              </a:rPr>
              <a:t>¿De dónde partimos?</a:t>
            </a:r>
          </a:p>
          <a:p>
            <a:pPr marL="1657350" lvl="2" indent="-742950">
              <a:buFont typeface="Wingdings" pitchFamily="2" charset="2"/>
              <a:buChar char="ü"/>
            </a:pPr>
            <a:r>
              <a:rPr lang="es-MX" sz="4400" i="1" dirty="0" smtClean="0">
                <a:latin typeface="Arial Black" pitchFamily="34" charset="0"/>
              </a:rPr>
              <a:t>¿Quién tiene la razón?</a:t>
            </a:r>
          </a:p>
          <a:p>
            <a:pPr marL="1657350" lvl="2" indent="-742950">
              <a:buFont typeface="Wingdings" pitchFamily="2" charset="2"/>
              <a:buChar char="ü"/>
            </a:pPr>
            <a:r>
              <a:rPr lang="es-MX" sz="4400" i="1" dirty="0" smtClean="0">
                <a:latin typeface="Arial Black" pitchFamily="34" charset="0"/>
              </a:rPr>
              <a:t>¿Necesidades?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179512" y="188640"/>
            <a:ext cx="8712968" cy="5847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000" i="1" dirty="0" smtClean="0">
                <a:latin typeface="Arial Black" pitchFamily="34" charset="0"/>
              </a:rPr>
              <a:t>¿Quién define a la mujer?</a:t>
            </a:r>
          </a:p>
          <a:p>
            <a:pPr marL="742950" indent="-742950"/>
            <a:r>
              <a:rPr lang="es-MX" sz="4000" dirty="0" smtClean="0">
                <a:solidFill>
                  <a:schemeClr val="accent1"/>
                </a:solidFill>
                <a:latin typeface="Arial Black" pitchFamily="34" charset="0"/>
              </a:rPr>
              <a:t>b) El diccionario</a:t>
            </a:r>
          </a:p>
          <a:p>
            <a:pPr algn="ctr"/>
            <a:endParaRPr lang="es-MX" sz="1000" i="1" dirty="0" smtClean="0">
              <a:latin typeface="Arial Black" pitchFamily="34" charset="0"/>
            </a:endParaRPr>
          </a:p>
          <a:p>
            <a:pPr algn="ctr"/>
            <a:r>
              <a:rPr lang="es-MX" sz="3200" i="1" dirty="0" smtClean="0">
                <a:latin typeface="Arial Black" pitchFamily="34" charset="0"/>
              </a:rPr>
              <a:t>Real Academia de la Lengua Española</a:t>
            </a:r>
          </a:p>
          <a:p>
            <a:r>
              <a:rPr lang="es-MX" sz="2800" u="sng" dirty="0" smtClean="0">
                <a:solidFill>
                  <a:schemeClr val="accent1"/>
                </a:solidFill>
                <a:latin typeface="Arial Black" pitchFamily="34" charset="0"/>
              </a:rPr>
              <a:t>Del lat. </a:t>
            </a:r>
            <a:r>
              <a:rPr lang="es-MX" sz="2800" i="1" u="sng" dirty="0" err="1" smtClean="0">
                <a:solidFill>
                  <a:schemeClr val="accent1"/>
                </a:solidFill>
                <a:latin typeface="Arial Black" pitchFamily="34" charset="0"/>
              </a:rPr>
              <a:t>mulier</a:t>
            </a:r>
            <a:r>
              <a:rPr lang="es-MX" sz="2800" i="1" u="sng" dirty="0" smtClean="0">
                <a:solidFill>
                  <a:schemeClr val="accent1"/>
                </a:solidFill>
                <a:latin typeface="Arial Black" pitchFamily="34" charset="0"/>
              </a:rPr>
              <a:t>, -</a:t>
            </a:r>
            <a:r>
              <a:rPr lang="es-MX" sz="2800" i="1" u="sng" dirty="0" err="1" smtClean="0">
                <a:solidFill>
                  <a:schemeClr val="accent1"/>
                </a:solidFill>
                <a:latin typeface="Arial Black" pitchFamily="34" charset="0"/>
              </a:rPr>
              <a:t>ēris</a:t>
            </a:r>
            <a:r>
              <a:rPr lang="es-MX" sz="2800" i="1" u="sng" dirty="0" smtClean="0">
                <a:solidFill>
                  <a:schemeClr val="accent1"/>
                </a:solidFill>
                <a:latin typeface="Arial Black" pitchFamily="34" charset="0"/>
              </a:rPr>
              <a:t>.</a:t>
            </a:r>
          </a:p>
          <a:p>
            <a:r>
              <a:rPr lang="es-MX" sz="2800" dirty="0" smtClean="0">
                <a:solidFill>
                  <a:schemeClr val="accent1"/>
                </a:solidFill>
                <a:latin typeface="Arial Black" pitchFamily="34" charset="0"/>
              </a:rPr>
              <a:t>1. s. Persona del sexo femenino.</a:t>
            </a:r>
          </a:p>
          <a:p>
            <a:r>
              <a:rPr lang="es-MX" sz="2800" dirty="0" smtClean="0">
                <a:solidFill>
                  <a:schemeClr val="accent1"/>
                </a:solidFill>
                <a:latin typeface="Arial Black" pitchFamily="34" charset="0"/>
              </a:rPr>
              <a:t>2. s. Mujer que ha llegado a la edad adulta.</a:t>
            </a:r>
          </a:p>
          <a:p>
            <a:r>
              <a:rPr lang="es-MX" sz="2800" dirty="0" smtClean="0">
                <a:solidFill>
                  <a:schemeClr val="accent1"/>
                </a:solidFill>
                <a:latin typeface="Arial Black" pitchFamily="34" charset="0"/>
              </a:rPr>
              <a:t>3. s. Mujer que tiene las cualidades </a:t>
            </a:r>
          </a:p>
          <a:p>
            <a:pPr lvl="1"/>
            <a:r>
              <a:rPr lang="es-MX" sz="2800" dirty="0" smtClean="0">
                <a:solidFill>
                  <a:schemeClr val="accent1"/>
                </a:solidFill>
                <a:latin typeface="Arial Black" pitchFamily="34" charset="0"/>
              </a:rPr>
              <a:t>consideradas femeninas por excelencia. ¡Esa sí que es una mujer! </a:t>
            </a:r>
          </a:p>
          <a:p>
            <a:pPr lvl="1"/>
            <a:r>
              <a:rPr lang="es-MX" sz="2800" dirty="0" smtClean="0">
                <a:solidFill>
                  <a:schemeClr val="accent1"/>
                </a:solidFill>
                <a:latin typeface="Arial Black" pitchFamily="34" charset="0"/>
              </a:rPr>
              <a:t>ej. </a:t>
            </a:r>
            <a:r>
              <a:rPr lang="es-MX" sz="2800" dirty="0" err="1" smtClean="0">
                <a:solidFill>
                  <a:schemeClr val="accent1"/>
                </a:solidFill>
                <a:latin typeface="Arial Black" pitchFamily="34" charset="0"/>
              </a:rPr>
              <a:t>adj.</a:t>
            </a:r>
            <a:r>
              <a:rPr lang="es-MX" sz="2800" dirty="0" smtClean="0">
                <a:solidFill>
                  <a:schemeClr val="accent1"/>
                </a:solidFill>
                <a:latin typeface="Arial Black" pitchFamily="34" charset="0"/>
              </a:rPr>
              <a:t> Muy mujer.</a:t>
            </a:r>
          </a:p>
          <a:p>
            <a:r>
              <a:rPr lang="es-MX" sz="2800" dirty="0" smtClean="0">
                <a:solidFill>
                  <a:schemeClr val="accent1"/>
                </a:solidFill>
                <a:latin typeface="Arial Black" pitchFamily="34" charset="0"/>
              </a:rPr>
              <a:t>4. s. Esposa o pareja femenina habitual, con relación al otro miembro de la pareja.</a:t>
            </a:r>
            <a:endParaRPr lang="es-MX" sz="2800" dirty="0">
              <a:solidFill>
                <a:schemeClr val="accent1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1403648" y="692696"/>
            <a:ext cx="720080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800" i="1" dirty="0" smtClean="0">
                <a:latin typeface="Arial Black" pitchFamily="34" charset="0"/>
              </a:rPr>
              <a:t>¿Quién define a la mujer?</a:t>
            </a:r>
          </a:p>
          <a:p>
            <a:pPr marL="742950" indent="-742950"/>
            <a:r>
              <a:rPr lang="es-MX" sz="4800" dirty="0" smtClean="0">
                <a:solidFill>
                  <a:schemeClr val="accent1"/>
                </a:solidFill>
                <a:latin typeface="Arial Black" pitchFamily="34" charset="0"/>
              </a:rPr>
              <a:t>c) La biología</a:t>
            </a:r>
          </a:p>
          <a:p>
            <a:pPr marL="1657350" lvl="2" indent="-742950">
              <a:buFont typeface="Wingdings" pitchFamily="2" charset="2"/>
              <a:buChar char="ü"/>
            </a:pPr>
            <a:r>
              <a:rPr lang="es-MX" sz="4400" i="1" dirty="0" smtClean="0">
                <a:latin typeface="Arial Black" pitchFamily="34" charset="0"/>
              </a:rPr>
              <a:t>Morfología</a:t>
            </a:r>
          </a:p>
          <a:p>
            <a:pPr marL="1657350" lvl="2" indent="-742950">
              <a:buFont typeface="Wingdings" pitchFamily="2" charset="2"/>
              <a:buChar char="ü"/>
            </a:pPr>
            <a:r>
              <a:rPr lang="es-MX" sz="4400" i="1" dirty="0" smtClean="0">
                <a:latin typeface="Arial Black" pitchFamily="34" charset="0"/>
              </a:rPr>
              <a:t>Anatomía</a:t>
            </a:r>
          </a:p>
          <a:p>
            <a:pPr marL="1657350" lvl="2" indent="-742950">
              <a:buFont typeface="Wingdings" pitchFamily="2" charset="2"/>
              <a:buChar char="ü"/>
            </a:pPr>
            <a:r>
              <a:rPr lang="es-MX" sz="4400" i="1" dirty="0" smtClean="0">
                <a:latin typeface="Arial Black" pitchFamily="34" charset="0"/>
              </a:rPr>
              <a:t>Fisiología</a:t>
            </a:r>
          </a:p>
          <a:p>
            <a:pPr marL="1657350" lvl="2" indent="-742950"/>
            <a:endParaRPr lang="es-MX" sz="4400" i="1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179512" y="260648"/>
            <a:ext cx="87849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000" dirty="0" smtClean="0">
                <a:solidFill>
                  <a:schemeClr val="accent1"/>
                </a:solidFill>
                <a:latin typeface="Arial Black" pitchFamily="34" charset="0"/>
              </a:rPr>
              <a:t>La biología</a:t>
            </a:r>
          </a:p>
        </p:txBody>
      </p:sp>
      <p:pic>
        <p:nvPicPr>
          <p:cNvPr id="114690" name="Picture 2" descr="Resultado de imagen para celula gen cromosoma mujer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1850" y="908720"/>
            <a:ext cx="8730630" cy="4176464"/>
          </a:xfrm>
          <a:prstGeom prst="rect">
            <a:avLst/>
          </a:prstGeom>
          <a:noFill/>
        </p:spPr>
      </p:pic>
      <p:sp>
        <p:nvSpPr>
          <p:cNvPr id="7" name="6 CuadroTexto"/>
          <p:cNvSpPr txBox="1"/>
          <p:nvPr/>
        </p:nvSpPr>
        <p:spPr>
          <a:xfrm>
            <a:off x="359024" y="5157192"/>
            <a:ext cx="87849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4800" i="1" dirty="0" smtClean="0">
                <a:latin typeface="Arial Black" pitchFamily="34" charset="0"/>
              </a:rPr>
              <a:t>C-C-G-A</a:t>
            </a:r>
            <a:endParaRPr lang="es-MX" sz="4400" i="1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179512" y="260648"/>
            <a:ext cx="878497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3200" i="1" dirty="0" smtClean="0">
                <a:latin typeface="Arial Black" pitchFamily="34" charset="0"/>
              </a:rPr>
              <a:t>Célula, </a:t>
            </a:r>
            <a:r>
              <a:rPr lang="es-MX" sz="3200" i="1" dirty="0" smtClean="0">
                <a:solidFill>
                  <a:srgbClr val="C00000"/>
                </a:solidFill>
                <a:latin typeface="Arial Black" pitchFamily="34" charset="0"/>
              </a:rPr>
              <a:t>cromosoma</a:t>
            </a:r>
            <a:r>
              <a:rPr lang="es-MX" sz="3200" i="1" dirty="0" smtClean="0">
                <a:latin typeface="Arial Black" pitchFamily="34" charset="0"/>
              </a:rPr>
              <a:t>, gen y ADN</a:t>
            </a:r>
          </a:p>
          <a:p>
            <a:r>
              <a:rPr lang="es-ES" sz="3200" b="1" dirty="0" smtClean="0"/>
              <a:t>				Ácido desoxirribonucleico</a:t>
            </a:r>
            <a:endParaRPr lang="es-MX" sz="3200" i="1" dirty="0" smtClean="0">
              <a:latin typeface="Arial Black" pitchFamily="34" charset="0"/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-108520" y="5301208"/>
            <a:ext cx="87849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4800" i="1" dirty="0" smtClean="0">
                <a:latin typeface="Arial Black" pitchFamily="34" charset="0"/>
              </a:rPr>
              <a:t>C-</a:t>
            </a:r>
            <a:r>
              <a:rPr lang="es-MX" sz="4800" i="1" dirty="0" smtClean="0">
                <a:solidFill>
                  <a:schemeClr val="accent6">
                    <a:lumMod val="75000"/>
                  </a:schemeClr>
                </a:solidFill>
                <a:latin typeface="Arial Black" pitchFamily="34" charset="0"/>
              </a:rPr>
              <a:t>C</a:t>
            </a:r>
            <a:r>
              <a:rPr lang="es-MX" sz="4800" i="1" dirty="0" smtClean="0">
                <a:latin typeface="Arial Black" pitchFamily="34" charset="0"/>
              </a:rPr>
              <a:t>-G-A</a:t>
            </a:r>
            <a:endParaRPr lang="es-MX" sz="4400" i="1" dirty="0" smtClean="0">
              <a:latin typeface="Arial Black" pitchFamily="34" charset="0"/>
            </a:endParaRPr>
          </a:p>
        </p:txBody>
      </p:sp>
      <p:pic>
        <p:nvPicPr>
          <p:cNvPr id="133122" name="Picture 2" descr="Resultado de imagen para celula gen cromosoma mujer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19672" y="1484784"/>
            <a:ext cx="5467350" cy="38671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179512" y="260648"/>
            <a:ext cx="878497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3200" i="1" dirty="0" smtClean="0">
                <a:latin typeface="Arial Black" pitchFamily="34" charset="0"/>
              </a:rPr>
              <a:t>Célula, </a:t>
            </a:r>
            <a:r>
              <a:rPr lang="es-MX" sz="3200" i="1" dirty="0" smtClean="0">
                <a:solidFill>
                  <a:srgbClr val="C00000"/>
                </a:solidFill>
                <a:latin typeface="Arial Black" pitchFamily="34" charset="0"/>
              </a:rPr>
              <a:t>cromosoma</a:t>
            </a:r>
            <a:r>
              <a:rPr lang="es-MX" sz="3200" i="1" dirty="0" smtClean="0">
                <a:latin typeface="Arial Black" pitchFamily="34" charset="0"/>
              </a:rPr>
              <a:t>, gen y ADN</a:t>
            </a:r>
          </a:p>
          <a:p>
            <a:r>
              <a:rPr lang="es-ES" sz="3200" b="1" dirty="0" smtClean="0"/>
              <a:t>				Ácido desoxirribonucleico</a:t>
            </a:r>
            <a:endParaRPr lang="es-MX" sz="3200" i="1" dirty="0" smtClean="0">
              <a:latin typeface="Arial Black" pitchFamily="34" charset="0"/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-1692696" y="5157192"/>
            <a:ext cx="87849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4800" i="1" dirty="0" smtClean="0">
                <a:latin typeface="Arial Black" pitchFamily="34" charset="0"/>
              </a:rPr>
              <a:t>C-</a:t>
            </a:r>
            <a:r>
              <a:rPr lang="es-MX" sz="4800" i="1" dirty="0" smtClean="0">
                <a:solidFill>
                  <a:schemeClr val="accent6">
                    <a:lumMod val="75000"/>
                  </a:schemeClr>
                </a:solidFill>
                <a:latin typeface="Arial Black" pitchFamily="34" charset="0"/>
              </a:rPr>
              <a:t>C</a:t>
            </a:r>
            <a:r>
              <a:rPr lang="es-MX" sz="4800" i="1" dirty="0" smtClean="0">
                <a:latin typeface="Arial Black" pitchFamily="34" charset="0"/>
              </a:rPr>
              <a:t>-G-A</a:t>
            </a:r>
            <a:endParaRPr lang="es-MX" sz="4400" i="1" dirty="0" smtClean="0">
              <a:latin typeface="Arial Black" pitchFamily="34" charset="0"/>
            </a:endParaRPr>
          </a:p>
        </p:txBody>
      </p:sp>
      <p:pic>
        <p:nvPicPr>
          <p:cNvPr id="133122" name="Picture 2" descr="Resultado de imagen para celula gen cromosoma mujer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6617" y="1276965"/>
            <a:ext cx="5467350" cy="3867150"/>
          </a:xfrm>
          <a:prstGeom prst="rect">
            <a:avLst/>
          </a:prstGeom>
          <a:noFill/>
        </p:spPr>
      </p:pic>
      <p:sp>
        <p:nvSpPr>
          <p:cNvPr id="169986" name="AutoShape 2" descr="Resultado de imagen para cartoon refrigerators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69988" name="AutoShape 4" descr="Resultado de imagen para cartoon refrigerators">
            <a:hlinkClick r:id="rId4"/>
          </p:cNvPr>
          <p:cNvSpPr>
            <a:spLocks noChangeAspect="1" noChangeArrowheads="1"/>
          </p:cNvSpPr>
          <p:nvPr/>
        </p:nvSpPr>
        <p:spPr bwMode="auto">
          <a:xfrm>
            <a:off x="53975" y="-1423988"/>
            <a:ext cx="3343275" cy="29813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69990" name="AutoShape 6" descr="Resultado de imagen para cartoon refrigerators">
            <a:hlinkClick r:id="rId4"/>
          </p:cNvPr>
          <p:cNvSpPr>
            <a:spLocks noChangeAspect="1" noChangeArrowheads="1"/>
          </p:cNvSpPr>
          <p:nvPr/>
        </p:nvSpPr>
        <p:spPr bwMode="auto">
          <a:xfrm>
            <a:off x="53975" y="-1423988"/>
            <a:ext cx="3343275" cy="29813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169992" name="Picture 8" descr="Resultado de imagen para cartoon refrigerators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228184" y="1916832"/>
            <a:ext cx="2066553" cy="30149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179512" y="260648"/>
            <a:ext cx="87849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3200" dirty="0" smtClean="0">
                <a:latin typeface="Arial Black" pitchFamily="34" charset="0"/>
              </a:rPr>
              <a:t>La biología</a:t>
            </a:r>
          </a:p>
        </p:txBody>
      </p:sp>
      <p:sp>
        <p:nvSpPr>
          <p:cNvPr id="7" name="6 CuadroTexto"/>
          <p:cNvSpPr txBox="1"/>
          <p:nvPr/>
        </p:nvSpPr>
        <p:spPr>
          <a:xfrm>
            <a:off x="755576" y="188640"/>
            <a:ext cx="87849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4800" i="1" dirty="0" smtClean="0">
                <a:latin typeface="Arial Black" pitchFamily="34" charset="0"/>
              </a:rPr>
              <a:t>C-</a:t>
            </a:r>
            <a:r>
              <a:rPr lang="es-MX" sz="4800" i="1" dirty="0" smtClean="0">
                <a:solidFill>
                  <a:schemeClr val="accent6">
                    <a:lumMod val="75000"/>
                  </a:schemeClr>
                </a:solidFill>
                <a:latin typeface="Arial Black" pitchFamily="34" charset="0"/>
              </a:rPr>
              <a:t>C</a:t>
            </a:r>
            <a:r>
              <a:rPr lang="es-MX" sz="4800" i="1" dirty="0" smtClean="0">
                <a:latin typeface="Arial Black" pitchFamily="34" charset="0"/>
              </a:rPr>
              <a:t>-G-A</a:t>
            </a:r>
            <a:endParaRPr lang="es-MX" sz="4400" i="1" dirty="0" smtClean="0">
              <a:latin typeface="Arial Black" pitchFamily="34" charset="0"/>
            </a:endParaRPr>
          </a:p>
        </p:txBody>
      </p:sp>
      <p:sp>
        <p:nvSpPr>
          <p:cNvPr id="6" name="5 Flecha derecha"/>
          <p:cNvSpPr/>
          <p:nvPr/>
        </p:nvSpPr>
        <p:spPr>
          <a:xfrm rot="18617371">
            <a:off x="3215653" y="1216181"/>
            <a:ext cx="2246592" cy="107165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9" name="8 CuadroTexto"/>
          <p:cNvSpPr txBox="1"/>
          <p:nvPr/>
        </p:nvSpPr>
        <p:spPr>
          <a:xfrm>
            <a:off x="683568" y="1556792"/>
            <a:ext cx="3240360" cy="3539430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3200" b="1" dirty="0" smtClean="0">
                <a:solidFill>
                  <a:schemeClr val="bg1"/>
                </a:solidFill>
              </a:rPr>
              <a:t>Anatomía</a:t>
            </a:r>
          </a:p>
          <a:p>
            <a:pPr algn="ctr"/>
            <a:r>
              <a:rPr lang="es-MX" sz="3200" b="1" dirty="0" smtClean="0">
                <a:solidFill>
                  <a:schemeClr val="bg1"/>
                </a:solidFill>
              </a:rPr>
              <a:t>Fisiología</a:t>
            </a:r>
          </a:p>
          <a:p>
            <a:pPr algn="ctr"/>
            <a:r>
              <a:rPr lang="es-MX" sz="3200" b="1" dirty="0" smtClean="0">
                <a:solidFill>
                  <a:schemeClr val="bg1"/>
                </a:solidFill>
              </a:rPr>
              <a:t>Raza</a:t>
            </a:r>
          </a:p>
          <a:p>
            <a:pPr algn="ctr"/>
            <a:r>
              <a:rPr lang="es-MX" sz="3200" b="1" dirty="0" smtClean="0">
                <a:solidFill>
                  <a:schemeClr val="bg1"/>
                </a:solidFill>
              </a:rPr>
              <a:t>Físico</a:t>
            </a:r>
          </a:p>
          <a:p>
            <a:pPr algn="ctr"/>
            <a:r>
              <a:rPr lang="es-MX" sz="3200" b="1" dirty="0" smtClean="0">
                <a:solidFill>
                  <a:schemeClr val="bg1"/>
                </a:solidFill>
              </a:rPr>
              <a:t>Inteligencia</a:t>
            </a:r>
          </a:p>
          <a:p>
            <a:pPr algn="ctr"/>
            <a:r>
              <a:rPr lang="es-MX" sz="3200" b="1" dirty="0" smtClean="0">
                <a:solidFill>
                  <a:schemeClr val="bg1"/>
                </a:solidFill>
              </a:rPr>
              <a:t>Habilidades</a:t>
            </a:r>
          </a:p>
          <a:p>
            <a:pPr algn="ctr"/>
            <a:r>
              <a:rPr lang="es-MX" sz="3200" b="1" dirty="0" smtClean="0">
                <a:solidFill>
                  <a:schemeClr val="bg1"/>
                </a:solidFill>
              </a:rPr>
              <a:t>Personalidad</a:t>
            </a:r>
            <a:endParaRPr lang="es-MX" sz="3200" b="1" dirty="0">
              <a:solidFill>
                <a:schemeClr val="bg1"/>
              </a:solidFill>
            </a:endParaRPr>
          </a:p>
        </p:txBody>
      </p:sp>
      <p:pic>
        <p:nvPicPr>
          <p:cNvPr id="135172" name="Picture 4" descr="Imagen relacionada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08104" y="1124744"/>
            <a:ext cx="3208015" cy="435603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Intermedio">
  <a:themeElements>
    <a:clrScheme name="Fundición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Intermedio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Intermedio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5216</TotalTime>
  <Words>437</Words>
  <Application>Microsoft Macintosh PowerPoint</Application>
  <PresentationFormat>On-screen Show (4:3)</PresentationFormat>
  <Paragraphs>88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Intermedio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Gabriela Tijerina</dc:creator>
  <cp:lastModifiedBy>Wally</cp:lastModifiedBy>
  <cp:revision>452</cp:revision>
  <dcterms:created xsi:type="dcterms:W3CDTF">2017-08-22T02:13:51Z</dcterms:created>
  <dcterms:modified xsi:type="dcterms:W3CDTF">2017-11-18T17:41:23Z</dcterms:modified>
</cp:coreProperties>
</file>