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3"/>
  </p:notesMasterIdLst>
  <p:sldIdLst>
    <p:sldId id="328" r:id="rId2"/>
    <p:sldId id="329" r:id="rId3"/>
    <p:sldId id="330" r:id="rId4"/>
    <p:sldId id="298" r:id="rId5"/>
    <p:sldId id="355" r:id="rId6"/>
    <p:sldId id="341" r:id="rId7"/>
    <p:sldId id="342" r:id="rId8"/>
    <p:sldId id="383" r:id="rId9"/>
    <p:sldId id="382" r:id="rId10"/>
    <p:sldId id="356" r:id="rId11"/>
    <p:sldId id="357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86" d="100"/>
          <a:sy n="86" d="100"/>
        </p:scale>
        <p:origin x="-20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184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YgJ-qqILXAhWCeSYKHUfhAasQjRwIBw&amp;url=https://www.pinterest.com/mynoph/painting/&amp;psig=AOvVaw1FFjg0788ZhJu79MHScfCB&amp;ust=1508695803014814" TargetMode="External"/><Relationship Id="rId3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3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bsPWazP_WAhUG6iYKHaYzCCsQjRwIBw&amp;url=https://es.wikipedia.org/wiki/Cariotipo&amp;psig=AOvVaw1Y7E74mQuXcT5J3E7IBEXu&amp;ust=1508602276752991" TargetMode="Externa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s://www.google.com/url?sa=i&amp;rct=j&amp;q=&amp;esrc=s&amp;source=images&amp;cd=&amp;cad=rja&amp;uact=8&amp;ved=0ahUKEwj5sqX_iYLXAhUK74MKHUAWCY8QjRwIBw&amp;url=http://clipart-library.com/refrigerators-cliparts.html&amp;psig=AOvVaw0m5ai7T6YExW4ac7Pesc-L&amp;ust=1508687726609750" TargetMode="External"/><Relationship Id="rId5" Type="http://schemas.openxmlformats.org/officeDocument/2006/relationships/hyperlink" Target="https://www.google.com/url?sa=i&amp;rct=j&amp;q=&amp;esrc=s&amp;source=images&amp;cd=&amp;cad=rja&amp;uact=8&amp;ved=0ahUKEwjBnbeRioLXAhVK5IMKHXyjCkoQjRwIBw&amp;url=http://www.picturesof.net/pages/100825-178422-428053.html&amp;psig=AOvVaw0m5ai7T6YExW4ac7Pesc-L&amp;ust=1508687726609750" TargetMode="External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bsPWazP_WAhUG6iYKHaYzCCsQjRwIBw&amp;url=https://es.wikipedia.org/wiki/Cariotipo&amp;psig=AOvVaw1Y7E74mQuXcT5J3E7IBEXu&amp;ust=150860227675299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u_Zeo4f_WAhWGTSYKHZb8B5UQjRwIBw&amp;url=https://www.nlm.nih.gov/exhibition/historicalanatomies/smellie_home.html&amp;psig=AOvVaw1_o1lvK7Xc3k3ii7e3KLRe&amp;ust=1508608015372405" TargetMode="External"/><Relationship Id="rId3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6" y="1412776"/>
            <a:ext cx="6857968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Definición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6642" y="1412776"/>
            <a:ext cx="877592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a la mujer?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El diccionario</a:t>
            </a:r>
          </a:p>
          <a:p>
            <a:pPr marL="2571750" lvl="4" indent="-742950">
              <a:buFont typeface="Wingdings" pitchFamily="2" charset="2"/>
              <a:buChar char="ü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biología</a:t>
            </a:r>
          </a:p>
          <a:p>
            <a:pPr marL="2571750" lvl="4" indent="-742950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d) Dios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1, Lección 3. TAREA #3 </a:t>
            </a:r>
          </a:p>
          <a:p>
            <a:pPr>
              <a:buNone/>
            </a:pPr>
            <a:r>
              <a:rPr lang="es-MX" b="1" dirty="0" smtClean="0"/>
              <a:t>Observar*  a hombres y a mujeres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Redactar una</a:t>
            </a:r>
            <a:r>
              <a:rPr kumimoji="0" lang="es-MX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definición del hombre y de la mujer en un párrafo de no menos de 90 palabras y no más de 120 palabras.</a:t>
            </a:r>
            <a:endParaRPr lang="es-MX" sz="2400" b="1" dirty="0" smtClean="0">
              <a:solidFill>
                <a:schemeClr val="accent1"/>
              </a:solidFill>
            </a:endParaRPr>
          </a:p>
          <a:p>
            <a:pPr marL="32004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s-MX" sz="3200" b="1" dirty="0" smtClean="0">
                <a:solidFill>
                  <a:schemeClr val="accent1"/>
                </a:solidFill>
              </a:rPr>
              <a:t>* Conocimiento o Suposición</a:t>
            </a:r>
            <a:endParaRPr lang="es-MX" b="1" dirty="0" smtClean="0">
              <a:solidFill>
                <a:schemeClr val="accent1"/>
              </a:solidFill>
            </a:endParaRPr>
          </a:p>
        </p:txBody>
      </p:sp>
      <p:pic>
        <p:nvPicPr>
          <p:cNvPr id="147460" name="Picture 4" descr="Resultado de imagen para free painting classic working woma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916832"/>
            <a:ext cx="5095875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6642" y="1412776"/>
            <a:ext cx="877592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b="1" i="1" dirty="0" smtClean="0">
                <a:latin typeface="Arial Black" pitchFamily="34" charset="0"/>
              </a:rPr>
              <a:t>¿Quién define a la mujer?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El diccionario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biología</a:t>
            </a:r>
          </a:p>
          <a:p>
            <a:pPr marL="2571750" lvl="4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Dios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404664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i="1" dirty="0" smtClean="0">
                <a:latin typeface="Arial Black" pitchFamily="34" charset="0"/>
              </a:rPr>
              <a:t>¿Quién define a la mujer?</a:t>
            </a:r>
          </a:p>
          <a:p>
            <a:pPr marL="742950" indent="-742950">
              <a:buAutoNum type="alphaLcParenR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 sociedad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¿Cómo lo hacemos?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¿De dónde partimos?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¿Quién tiene la razón?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¿Necesidades?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188640"/>
            <a:ext cx="871296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i="1" dirty="0" smtClean="0">
                <a:latin typeface="Arial Black" pitchFamily="34" charset="0"/>
              </a:rPr>
              <a:t>¿Quién define a la mujer?</a:t>
            </a:r>
          </a:p>
          <a:p>
            <a:pPr marL="742950" indent="-742950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b) El diccionario</a:t>
            </a:r>
          </a:p>
          <a:p>
            <a:pPr algn="ctr"/>
            <a:endParaRPr lang="es-MX" sz="1000" i="1" dirty="0" smtClean="0">
              <a:latin typeface="Arial Black" pitchFamily="34" charset="0"/>
            </a:endParaRPr>
          </a:p>
          <a:p>
            <a:pPr algn="ctr"/>
            <a:r>
              <a:rPr lang="es-MX" sz="3200" i="1" dirty="0" smtClean="0">
                <a:latin typeface="Arial Black" pitchFamily="34" charset="0"/>
              </a:rPr>
              <a:t>Real Academia de la Lengua Española</a:t>
            </a:r>
          </a:p>
          <a:p>
            <a:r>
              <a:rPr lang="es-MX" sz="2800" u="sng" dirty="0" smtClean="0">
                <a:solidFill>
                  <a:schemeClr val="accent1"/>
                </a:solidFill>
                <a:latin typeface="Arial Black" pitchFamily="34" charset="0"/>
              </a:rPr>
              <a:t>Del lat. </a:t>
            </a:r>
            <a:r>
              <a:rPr lang="es-MX" sz="2800" i="1" u="sng" dirty="0" err="1" smtClean="0">
                <a:solidFill>
                  <a:schemeClr val="accent1"/>
                </a:solidFill>
                <a:latin typeface="Arial Black" pitchFamily="34" charset="0"/>
              </a:rPr>
              <a:t>mulier</a:t>
            </a:r>
            <a:r>
              <a:rPr lang="es-MX" sz="2800" i="1" u="sng" dirty="0" smtClean="0">
                <a:solidFill>
                  <a:schemeClr val="accent1"/>
                </a:solidFill>
                <a:latin typeface="Arial Black" pitchFamily="34" charset="0"/>
              </a:rPr>
              <a:t>, -</a:t>
            </a:r>
            <a:r>
              <a:rPr lang="es-MX" sz="2800" i="1" u="sng" dirty="0" err="1" smtClean="0">
                <a:solidFill>
                  <a:schemeClr val="accent1"/>
                </a:solidFill>
                <a:latin typeface="Arial Black" pitchFamily="34" charset="0"/>
              </a:rPr>
              <a:t>ēris</a:t>
            </a:r>
            <a:r>
              <a:rPr lang="es-MX" sz="2800" i="1" u="sng" dirty="0" smtClean="0">
                <a:solidFill>
                  <a:schemeClr val="accent1"/>
                </a:solidFill>
                <a:latin typeface="Arial Black" pitchFamily="34" charset="0"/>
              </a:rPr>
              <a:t>.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1. s. Persona del sexo femenino.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2. s. Mujer que ha llegado a la edad adulta.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3. s. Mujer que tiene las cualidades </a:t>
            </a:r>
          </a:p>
          <a:p>
            <a:pPr lvl="1"/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consideradas femeninas por excelencia. ¡Esa sí que es una mujer! </a:t>
            </a:r>
          </a:p>
          <a:p>
            <a:pPr lvl="1"/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ej. </a:t>
            </a:r>
            <a:r>
              <a:rPr lang="es-MX" sz="2800" dirty="0" err="1" smtClean="0">
                <a:solidFill>
                  <a:schemeClr val="accent1"/>
                </a:solidFill>
                <a:latin typeface="Arial Black" pitchFamily="34" charset="0"/>
              </a:rPr>
              <a:t>adj.</a:t>
            </a: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Muy mujer.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4. s. Esposa o pareja femenina habitual, con relación al otro miembro de la pareja.</a:t>
            </a:r>
            <a:endParaRPr lang="es-MX" sz="2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03648" y="692696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i="1" dirty="0" smtClean="0">
                <a:latin typeface="Arial Black" pitchFamily="34" charset="0"/>
              </a:rPr>
              <a:t>¿Quién define a la mujer?</a:t>
            </a:r>
          </a:p>
          <a:p>
            <a:pPr marL="742950" indent="-742950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c) La biología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Morfología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Anatomía</a:t>
            </a:r>
          </a:p>
          <a:p>
            <a:pPr marL="1657350" lvl="2" indent="-742950">
              <a:buFont typeface="Wingdings" pitchFamily="2" charset="2"/>
              <a:buChar char="ü"/>
            </a:pPr>
            <a:r>
              <a:rPr lang="es-MX" sz="4400" i="1" dirty="0" smtClean="0">
                <a:latin typeface="Arial Black" pitchFamily="34" charset="0"/>
              </a:rPr>
              <a:t>Fisiología</a:t>
            </a:r>
          </a:p>
          <a:p>
            <a:pPr marL="1657350" lvl="2" indent="-742950"/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La biología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latin typeface="Arial Black" pitchFamily="34" charset="0"/>
              </a:rPr>
              <a:t>Célula, </a:t>
            </a:r>
            <a:r>
              <a:rPr lang="es-MX" sz="3200" i="1" dirty="0" smtClean="0">
                <a:solidFill>
                  <a:srgbClr val="C00000"/>
                </a:solidFill>
                <a:latin typeface="Arial Black" pitchFamily="34" charset="0"/>
              </a:rPr>
              <a:t>cromosoma</a:t>
            </a:r>
            <a:r>
              <a:rPr lang="es-MX" sz="3200" i="1" dirty="0" smtClean="0">
                <a:latin typeface="Arial Black" pitchFamily="34" charset="0"/>
              </a:rPr>
              <a:t>, gen y ADN</a:t>
            </a:r>
          </a:p>
          <a:p>
            <a:r>
              <a:rPr lang="es-ES" sz="3200" b="1" dirty="0" smtClean="0"/>
              <a:t>				Ácido desoxirribonucleico</a:t>
            </a:r>
            <a:endParaRPr lang="es-MX" sz="3200" i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108520" y="530120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pic>
        <p:nvPicPr>
          <p:cNvPr id="133122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484784"/>
            <a:ext cx="54673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latin typeface="Arial Black" pitchFamily="34" charset="0"/>
              </a:rPr>
              <a:t>Célula, </a:t>
            </a:r>
            <a:r>
              <a:rPr lang="es-MX" sz="3200" i="1" dirty="0" smtClean="0">
                <a:solidFill>
                  <a:srgbClr val="C00000"/>
                </a:solidFill>
                <a:latin typeface="Arial Black" pitchFamily="34" charset="0"/>
              </a:rPr>
              <a:t>cromosoma</a:t>
            </a:r>
            <a:r>
              <a:rPr lang="es-MX" sz="3200" i="1" dirty="0" smtClean="0">
                <a:latin typeface="Arial Black" pitchFamily="34" charset="0"/>
              </a:rPr>
              <a:t>, gen y ADN</a:t>
            </a:r>
          </a:p>
          <a:p>
            <a:r>
              <a:rPr lang="es-ES" sz="3200" b="1" dirty="0" smtClean="0"/>
              <a:t>				Ácido desoxirribonucleico</a:t>
            </a:r>
            <a:endParaRPr lang="es-MX" sz="3200" i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1692696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pic>
        <p:nvPicPr>
          <p:cNvPr id="133122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617" y="1276965"/>
            <a:ext cx="5467350" cy="3867150"/>
          </a:xfrm>
          <a:prstGeom prst="rect">
            <a:avLst/>
          </a:prstGeom>
          <a:noFill/>
        </p:spPr>
      </p:pic>
      <p:sp>
        <p:nvSpPr>
          <p:cNvPr id="169986" name="AutoShape 2" descr="Resultado de imagen para cartoon refrigerator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9988" name="AutoShape 4" descr="Resultado de imagen para cartoon refrigerators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423988"/>
            <a:ext cx="3343275" cy="2981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9990" name="AutoShape 6" descr="Resultado de imagen para cartoon refrigerators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423988"/>
            <a:ext cx="3343275" cy="2981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69992" name="Picture 8" descr="Resultado de imagen para cartoon refrigerators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1916832"/>
            <a:ext cx="2066553" cy="301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rial Black" pitchFamily="34" charset="0"/>
              </a:rPr>
              <a:t>La biología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55576" y="18864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 rot="18617371">
            <a:off x="3215653" y="1216181"/>
            <a:ext cx="2246592" cy="1071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683568" y="1556792"/>
            <a:ext cx="3240360" cy="35394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Anatomía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Fisiología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Raza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Físico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Inteligencia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Habilidades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Personalidad</a:t>
            </a:r>
            <a:endParaRPr lang="es-MX" sz="3200" b="1" dirty="0">
              <a:solidFill>
                <a:schemeClr val="bg1"/>
              </a:solidFill>
            </a:endParaRPr>
          </a:p>
        </p:txBody>
      </p:sp>
      <p:pic>
        <p:nvPicPr>
          <p:cNvPr id="13517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124744"/>
            <a:ext cx="3208015" cy="43560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5216</TotalTime>
  <Words>437</Words>
  <Application>Microsoft Macintosh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Intermedio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452</cp:revision>
  <dcterms:created xsi:type="dcterms:W3CDTF">2017-08-22T02:13:51Z</dcterms:created>
  <dcterms:modified xsi:type="dcterms:W3CDTF">2017-11-18T17:41:23Z</dcterms:modified>
</cp:coreProperties>
</file>