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78" r:id="rId2"/>
    <p:sldId id="317" r:id="rId3"/>
    <p:sldId id="314" r:id="rId4"/>
    <p:sldId id="315" r:id="rId5"/>
    <p:sldId id="298" r:id="rId6"/>
    <p:sldId id="310" r:id="rId7"/>
    <p:sldId id="316" r:id="rId8"/>
    <p:sldId id="270" r:id="rId9"/>
    <p:sldId id="256" r:id="rId10"/>
    <p:sldId id="259" r:id="rId11"/>
    <p:sldId id="273" r:id="rId12"/>
    <p:sldId id="260" r:id="rId13"/>
    <p:sldId id="274" r:id="rId14"/>
    <p:sldId id="272" r:id="rId15"/>
    <p:sldId id="265" r:id="rId16"/>
    <p:sldId id="263" r:id="rId17"/>
    <p:sldId id="262" r:id="rId18"/>
    <p:sldId id="276" r:id="rId19"/>
    <p:sldId id="266" r:id="rId20"/>
    <p:sldId id="267" r:id="rId21"/>
    <p:sldId id="277" r:id="rId22"/>
    <p:sldId id="279" r:id="rId23"/>
    <p:sldId id="268" r:id="rId24"/>
    <p:sldId id="26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41" autoAdjust="0"/>
    <p:restoredTop sz="94660"/>
  </p:normalViewPr>
  <p:slideViewPr>
    <p:cSldViewPr>
      <p:cViewPr varScale="1">
        <p:scale>
          <a:sx n="83" d="100"/>
          <a:sy n="83" d="100"/>
        </p:scale>
        <p:origin x="-13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B1BF15-0088-42D0-A2D2-74FD8A3C6A01}" type="datetimeFigureOut">
              <a:rPr lang="en-US" smtClean="0"/>
              <a:pPr/>
              <a:t>6/6/18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EF3E9C-6AB9-441A-9D46-EF2FB2C1CD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78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36D8C6-31D5-45B3-B6A9-64E87E5F8D97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958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84D52-50D3-4F2E-8563-37B100F12F1E}" type="datetimeFigureOut">
              <a:rPr lang="en-US" smtClean="0"/>
              <a:pPr/>
              <a:t>6/6/18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1BBA7-8F82-4ED5-8E3E-689857F66F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84D52-50D3-4F2E-8563-37B100F12F1E}" type="datetimeFigureOut">
              <a:rPr lang="en-US" smtClean="0"/>
              <a:pPr/>
              <a:t>6/6/18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1BBA7-8F82-4ED5-8E3E-689857F66F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84D52-50D3-4F2E-8563-37B100F12F1E}" type="datetimeFigureOut">
              <a:rPr lang="en-US" smtClean="0"/>
              <a:pPr/>
              <a:t>6/6/18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1BBA7-8F82-4ED5-8E3E-689857F66F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84D52-50D3-4F2E-8563-37B100F12F1E}" type="datetimeFigureOut">
              <a:rPr lang="en-US" smtClean="0"/>
              <a:pPr/>
              <a:t>6/6/18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1BBA7-8F82-4ED5-8E3E-689857F66F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84D52-50D3-4F2E-8563-37B100F12F1E}" type="datetimeFigureOut">
              <a:rPr lang="en-US" smtClean="0"/>
              <a:pPr/>
              <a:t>6/6/18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1BBA7-8F82-4ED5-8E3E-689857F66F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84D52-50D3-4F2E-8563-37B100F12F1E}" type="datetimeFigureOut">
              <a:rPr lang="en-US" smtClean="0"/>
              <a:pPr/>
              <a:t>6/6/18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1BBA7-8F82-4ED5-8E3E-689857F66F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84D52-50D3-4F2E-8563-37B100F12F1E}" type="datetimeFigureOut">
              <a:rPr lang="en-US" smtClean="0"/>
              <a:pPr/>
              <a:t>6/6/18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1BBA7-8F82-4ED5-8E3E-689857F66F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84D52-50D3-4F2E-8563-37B100F12F1E}" type="datetimeFigureOut">
              <a:rPr lang="en-US" smtClean="0"/>
              <a:pPr/>
              <a:t>6/6/18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1BBA7-8F82-4ED5-8E3E-689857F66F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84D52-50D3-4F2E-8563-37B100F12F1E}" type="datetimeFigureOut">
              <a:rPr lang="en-US" smtClean="0"/>
              <a:pPr/>
              <a:t>6/6/18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1BBA7-8F82-4ED5-8E3E-689857F66F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84D52-50D3-4F2E-8563-37B100F12F1E}" type="datetimeFigureOut">
              <a:rPr lang="en-US" smtClean="0"/>
              <a:pPr/>
              <a:t>6/6/18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1BBA7-8F82-4ED5-8E3E-689857F66F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84D52-50D3-4F2E-8563-37B100F12F1E}" type="datetimeFigureOut">
              <a:rPr lang="en-US" smtClean="0"/>
              <a:pPr/>
              <a:t>6/6/18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1BBA7-8F82-4ED5-8E3E-689857F66F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84D52-50D3-4F2E-8563-37B100F12F1E}" type="datetimeFigureOut">
              <a:rPr lang="en-US" smtClean="0"/>
              <a:pPr/>
              <a:t>6/6/18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A1BBA7-8F82-4ED5-8E3E-689857F66F3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ealthheritage.com/" TargetMode="External"/><Relationship Id="rId4" Type="http://schemas.openxmlformats.org/officeDocument/2006/relationships/image" Target="../media/image1.jpe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Relationship Id="rId3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6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7.jpeg"/><Relationship Id="rId3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9.jpeg"/><Relationship Id="rId3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4" Type="http://schemas.openxmlformats.org/officeDocument/2006/relationships/image" Target="../media/image33.jpeg"/><Relationship Id="rId5" Type="http://schemas.openxmlformats.org/officeDocument/2006/relationships/image" Target="../media/image34.jpeg"/><Relationship Id="rId6" Type="http://schemas.openxmlformats.org/officeDocument/2006/relationships/image" Target="../media/image35.jpeg"/><Relationship Id="rId7" Type="http://schemas.openxmlformats.org/officeDocument/2006/relationships/image" Target="../media/image36.jpeg"/><Relationship Id="rId8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8.jpeg"/><Relationship Id="rId3" Type="http://schemas.openxmlformats.org/officeDocument/2006/relationships/image" Target="../media/image39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3.jpeg"/><Relationship Id="rId3" Type="http://schemas.openxmlformats.org/officeDocument/2006/relationships/image" Target="../media/image4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4" Type="http://schemas.openxmlformats.org/officeDocument/2006/relationships/image" Target="../media/image47.jpeg"/><Relationship Id="rId5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6" Type="http://schemas.openxmlformats.org/officeDocument/2006/relationships/image" Target="../media/image9.jpeg"/><Relationship Id="rId7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5" Type="http://schemas.openxmlformats.org/officeDocument/2006/relationships/image" Target="../media/image13.jpeg"/><Relationship Id="rId6" Type="http://schemas.openxmlformats.org/officeDocument/2006/relationships/image" Target="../media/image14.jpeg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emf"/><Relationship Id="rId5" Type="http://schemas.openxmlformats.org/officeDocument/2006/relationships/image" Target="../media/image20.emf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ealthheritage.com/" TargetMode="External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8.jpeg"/><Relationship Id="rId7" Type="http://schemas.openxmlformats.org/officeDocument/2006/relationships/image" Target="../media/image9.jpeg"/><Relationship Id="rId8" Type="http://schemas.openxmlformats.org/officeDocument/2006/relationships/image" Target="../media/image10.jpeg"/><Relationship Id="rId9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tupropiobanco.com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jpeg"/><Relationship Id="rId3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974244"/>
            <a:ext cx="9144000" cy="16764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FINANCIAL SECURITY</a:t>
            </a:r>
            <a:br>
              <a:rPr lang="en-US" b="1" dirty="0"/>
            </a:br>
            <a:r>
              <a:rPr lang="en-US" b="1" dirty="0"/>
              <a:t>SEMINAR</a:t>
            </a:r>
            <a:br>
              <a:rPr lang="en-US" b="1" dirty="0"/>
            </a:br>
            <a:r>
              <a:rPr lang="en-US" sz="3100" b="1" i="1" dirty="0"/>
              <a:t>“Become Your Own Bank”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3774" y="5029200"/>
            <a:ext cx="6400800" cy="175260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Alex Barrón</a:t>
            </a:r>
          </a:p>
        </p:txBody>
      </p:sp>
      <p:sp>
        <p:nvSpPr>
          <p:cNvPr id="7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2895600" cy="365125"/>
          </a:xfrm>
        </p:spPr>
        <p:txBody>
          <a:bodyPr/>
          <a:lstStyle/>
          <a:p>
            <a:pPr algn="l"/>
            <a:r>
              <a:rPr lang="en-US" dirty="0"/>
              <a:t>© Alex </a:t>
            </a:r>
            <a:r>
              <a:rPr lang="en-US" dirty="0" err="1"/>
              <a:t>Barrón</a:t>
            </a:r>
            <a:r>
              <a:rPr lang="en-US" dirty="0"/>
              <a:t> 2017</a:t>
            </a:r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26992660-07D7-4D1A-9A00-6246F487EF94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219200" y="5791200"/>
            <a:ext cx="670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>
                <a:hlinkClick r:id="rId3"/>
              </a:rPr>
              <a:t>www.wealthheritage.com</a:t>
            </a:r>
            <a:endParaRPr lang="en-US" sz="32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8101" y="315338"/>
            <a:ext cx="4524598" cy="1338262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3069624" y="1871662"/>
            <a:ext cx="300475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latin typeface="+mj-lt"/>
                <a:ea typeface="+mj-ea"/>
                <a:cs typeface="+mj-cs"/>
              </a:rPr>
              <a:t>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latin typeface="+mj-lt"/>
                <a:ea typeface="+mj-ea"/>
                <a:cs typeface="+mj-cs"/>
              </a:rPr>
              <a:t>Present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" name="Picture 10" descr="Financial Freedom &amp; Success Institute Logo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152400"/>
            <a:ext cx="2590802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554317"/>
      </p:ext>
    </p:extLst>
  </p:cSld>
  <p:clrMapOvr>
    <a:masterClrMapping/>
  </p:clrMapOvr>
  <p:transition xmlns:p14="http://schemas.microsoft.com/office/powerpoint/2010/main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84238"/>
          </a:xfrm>
        </p:spPr>
        <p:txBody>
          <a:bodyPr>
            <a:normAutofit/>
          </a:bodyPr>
          <a:lstStyle/>
          <a:p>
            <a:r>
              <a:rPr lang="en-US" b="1" dirty="0"/>
              <a:t>Two Things Are Certain in Life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752600"/>
            <a:ext cx="4495800" cy="639762"/>
          </a:xfrm>
        </p:spPr>
        <p:txBody>
          <a:bodyPr>
            <a:noAutofit/>
          </a:bodyPr>
          <a:lstStyle/>
          <a:p>
            <a:r>
              <a:rPr lang="en-US" sz="3200" dirty="0"/>
              <a:t>1.) We Will Grow Old</a:t>
            </a:r>
          </a:p>
        </p:txBody>
      </p:sp>
      <p:pic>
        <p:nvPicPr>
          <p:cNvPr id="7" name="Content Placeholder 6" descr="growing old.jp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3101624"/>
            <a:ext cx="4040188" cy="2097790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752600"/>
            <a:ext cx="4572000" cy="639762"/>
          </a:xfrm>
        </p:spPr>
        <p:txBody>
          <a:bodyPr>
            <a:noAutofit/>
          </a:bodyPr>
          <a:lstStyle/>
          <a:p>
            <a:r>
              <a:rPr lang="en-US" sz="3200" dirty="0"/>
              <a:t>2.) We Will Eventually Die</a:t>
            </a:r>
          </a:p>
        </p:txBody>
      </p:sp>
      <p:pic>
        <p:nvPicPr>
          <p:cNvPr id="8" name="Content Placeholder 7" descr="cemetery.JPG"/>
          <p:cNvPicPr>
            <a:picLocks noGrp="1" noChangeAspect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0600" y="2819400"/>
            <a:ext cx="4041775" cy="2705651"/>
          </a:xfrm>
        </p:spPr>
      </p:pic>
      <p:sp>
        <p:nvSpPr>
          <p:cNvPr id="9" name="Subtitle 7"/>
          <p:cNvSpPr txBox="1">
            <a:spLocks/>
          </p:cNvSpPr>
          <p:nvPr/>
        </p:nvSpPr>
        <p:spPr>
          <a:xfrm>
            <a:off x="0" y="6096000"/>
            <a:ext cx="9144000" cy="533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s-ES" sz="2400" b="1" dirty="0"/>
              <a:t> </a:t>
            </a:r>
            <a:r>
              <a:rPr lang="en-US" sz="2400" dirty="0"/>
              <a:t>What are you doing to prepare yourself for when that moment comes?</a:t>
            </a:r>
            <a:r>
              <a:rPr kumimoji="0" lang="en-US" sz="2400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124075" cy="62824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¿</a:t>
            </a:r>
            <a:r>
              <a:rPr lang="en-US" b="1" dirty="0"/>
              <a:t>Who is Responsible for Your Retirement?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lot of People unconsciously leave that responsibility to “someone else”.  </a:t>
            </a:r>
          </a:p>
          <a:p>
            <a:r>
              <a:rPr lang="en-US" dirty="0"/>
              <a:t>Spouse/Partner</a:t>
            </a:r>
          </a:p>
          <a:p>
            <a:r>
              <a:rPr lang="en-US" dirty="0"/>
              <a:t>Kids</a:t>
            </a:r>
          </a:p>
          <a:p>
            <a:r>
              <a:rPr lang="en-US" dirty="0"/>
              <a:t>Family</a:t>
            </a:r>
          </a:p>
          <a:p>
            <a:r>
              <a:rPr lang="en-US" dirty="0"/>
              <a:t>Government</a:t>
            </a:r>
          </a:p>
          <a:p>
            <a:r>
              <a:rPr lang="en-US" dirty="0"/>
              <a:t>Financial Advisor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u="sng" dirty="0"/>
              <a:t>Typical Financial Strategy</a:t>
            </a:r>
          </a:p>
          <a:p>
            <a:r>
              <a:rPr lang="en-US" dirty="0"/>
              <a:t>1. Hope – Everything will be ok</a:t>
            </a:r>
          </a:p>
          <a:p>
            <a:r>
              <a:rPr lang="en-US" dirty="0"/>
              <a:t>2. Shift Responsibility</a:t>
            </a:r>
          </a:p>
          <a:p>
            <a:r>
              <a:rPr lang="en-US" dirty="0"/>
              <a:t>3. Entitlement Mentality</a:t>
            </a:r>
          </a:p>
          <a:p>
            <a:pPr marL="858838" indent="-401638">
              <a:buFontTx/>
              <a:buChar char="-"/>
            </a:pPr>
            <a:r>
              <a:rPr lang="en-US" dirty="0"/>
              <a:t>Social Security</a:t>
            </a:r>
          </a:p>
          <a:p>
            <a:pPr marL="858838" indent="-401638">
              <a:buFontTx/>
              <a:buChar char="-"/>
            </a:pPr>
            <a:r>
              <a:rPr lang="en-US" dirty="0"/>
              <a:t>Medicare</a:t>
            </a:r>
          </a:p>
          <a:p>
            <a:pPr marL="858838" indent="-401638">
              <a:buFontTx/>
              <a:buChar char="-"/>
            </a:pPr>
            <a:r>
              <a:rPr lang="en-US" dirty="0"/>
              <a:t>Pensions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124075" cy="62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0335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RETIREMENT - HOW WILL YOU SURVIVE?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181600" cy="48006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b="1" dirty="0"/>
              <a:t>DO YOU HAVE A PLAN FOR YOUR RETIREMENT? </a:t>
            </a:r>
          </a:p>
          <a:p>
            <a:pPr>
              <a:buNone/>
            </a:pPr>
            <a:r>
              <a:rPr lang="es-ES" dirty="0"/>
              <a:t>DO YOU HAVE A STRATEGY</a:t>
            </a:r>
            <a:r>
              <a:rPr lang="en-US" dirty="0"/>
              <a:t>? </a:t>
            </a:r>
          </a:p>
          <a:p>
            <a:pPr>
              <a:buNone/>
            </a:pPr>
            <a:r>
              <a:rPr lang="en-US" dirty="0"/>
              <a:t>WHAT IS IT? </a:t>
            </a:r>
          </a:p>
          <a:p>
            <a:pPr lvl="0"/>
            <a:r>
              <a:rPr lang="en-US" dirty="0"/>
              <a:t>Hope? </a:t>
            </a:r>
          </a:p>
          <a:p>
            <a:pPr lvl="0"/>
            <a:r>
              <a:rPr lang="en-US" dirty="0"/>
              <a:t>Prayer? </a:t>
            </a:r>
          </a:p>
          <a:p>
            <a:pPr lvl="0"/>
            <a:r>
              <a:rPr lang="en-US" dirty="0"/>
              <a:t>Your kids will take care of you? </a:t>
            </a:r>
          </a:p>
          <a:p>
            <a:pPr lvl="0"/>
            <a:r>
              <a:rPr lang="en-US" dirty="0"/>
              <a:t>Social Security?</a:t>
            </a:r>
          </a:p>
          <a:p>
            <a:pPr lvl="0"/>
            <a:r>
              <a:rPr lang="en-US" dirty="0"/>
              <a:t>Government Hand out? </a:t>
            </a:r>
          </a:p>
          <a:p>
            <a:pPr lvl="0"/>
            <a:r>
              <a:rPr lang="es-ES" dirty="0"/>
              <a:t>Company </a:t>
            </a:r>
            <a:r>
              <a:rPr lang="en-US" dirty="0"/>
              <a:t>Pension Plan?</a:t>
            </a:r>
          </a:p>
          <a:p>
            <a:pPr lvl="0"/>
            <a:r>
              <a:rPr lang="en-US" dirty="0"/>
              <a:t>Retirement Accounts – IRA, 401(k), Etc.? </a:t>
            </a:r>
          </a:p>
          <a:p>
            <a:endParaRPr lang="en-US" dirty="0"/>
          </a:p>
        </p:txBody>
      </p:sp>
      <p:pic>
        <p:nvPicPr>
          <p:cNvPr id="4" name="Picture 3" descr="retirement_plan_cartoon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8800" y="1981200"/>
            <a:ext cx="3308403" cy="2362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0" y="4572000"/>
            <a:ext cx="259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/>
              <a:t>Make Sure This Is NOT your Retirement Plan!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124075" cy="62824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65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What Is the Situation for Most People? And their "Solutions"?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447800"/>
            <a:ext cx="8534400" cy="5410200"/>
          </a:xfrm>
        </p:spPr>
        <p:txBody>
          <a:bodyPr>
            <a:normAutofit fontScale="77500" lnSpcReduction="20000"/>
          </a:bodyPr>
          <a:lstStyle/>
          <a:p>
            <a:r>
              <a:rPr lang="en-US" sz="3600" dirty="0"/>
              <a:t>Most are Drowning in Debt - We Lose Thousands of $$ in Interest - Some Think Bankruptcy is the Answer. </a:t>
            </a:r>
          </a:p>
          <a:p>
            <a:r>
              <a:rPr lang="en-US" sz="3600" dirty="0"/>
              <a:t>Children’s Education - Plan 529, Student Loans, Financial Aid, Parents Pay</a:t>
            </a:r>
          </a:p>
          <a:p>
            <a:r>
              <a:rPr lang="en-US" sz="3600" dirty="0"/>
              <a:t>Save For Retirement - CD's, 401k, IRA, Mutual Funds </a:t>
            </a:r>
          </a:p>
          <a:p>
            <a:r>
              <a:rPr lang="en-US" sz="3600" dirty="0"/>
              <a:t>Want to Invest - Mutual Funds, Stock Market, Cryptocurrencies? </a:t>
            </a:r>
          </a:p>
          <a:p>
            <a:r>
              <a:rPr lang="en-US" sz="3600" dirty="0"/>
              <a:t>Real Estate - Buy Houses to Rent or Flip </a:t>
            </a:r>
          </a:p>
          <a:p>
            <a:r>
              <a:rPr lang="en-US" sz="3600" dirty="0"/>
              <a:t>Start a Business - 90% Fail </a:t>
            </a:r>
          </a:p>
          <a:p>
            <a:pPr>
              <a:buNone/>
            </a:pPr>
            <a:r>
              <a:rPr lang="en-US" sz="3600" dirty="0"/>
              <a:t>So - How can we prepare ourselves to have a secure income for the day we want to be able to enjoy a comfortable retirement?</a:t>
            </a: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0" y="6096000"/>
            <a:ext cx="2124075" cy="62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7453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b="1" dirty="0"/>
              <a:t>Traditional Investments – IRA, 401(k)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5791200"/>
            <a:ext cx="9144000" cy="1066800"/>
          </a:xfrm>
        </p:spPr>
        <p:txBody>
          <a:bodyPr>
            <a:noAutofit/>
          </a:bodyPr>
          <a:lstStyle/>
          <a:p>
            <a:r>
              <a:rPr lang="en-US" sz="2600" i="1" dirty="0">
                <a:solidFill>
                  <a:srgbClr val="00B050"/>
                </a:solidFill>
              </a:rPr>
              <a:t>"</a:t>
            </a:r>
            <a:r>
              <a:rPr lang="en-US" sz="2400" i="1" dirty="0">
                <a:solidFill>
                  <a:srgbClr val="00B050"/>
                </a:solidFill>
              </a:rPr>
              <a:t>Any financial plan based on a hoped-for return in the stock market is not a plan, it’s a wish</a:t>
            </a:r>
            <a:r>
              <a:rPr lang="en-US" sz="2600" i="1" dirty="0">
                <a:solidFill>
                  <a:srgbClr val="00B050"/>
                </a:solidFill>
              </a:rPr>
              <a:t>." - Dwayne Burnell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90600"/>
            <a:ext cx="2514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Conventional Wisdom: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Buy &amp; Hold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$ Cost Average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Invest for Long Term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Leave your Money to Professionals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Mutual Funds Make 10-12% per year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3581401"/>
            <a:ext cx="2514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The Truth: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Most Money Managers Can’t Beat Index 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Returns are Much Lower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Fees Will Eat You Up</a:t>
            </a:r>
          </a:p>
          <a:p>
            <a:endParaRPr lang="en-US" dirty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8686" y="1235487"/>
            <a:ext cx="6153108" cy="4463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11388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143000"/>
          </a:xfrm>
        </p:spPr>
        <p:txBody>
          <a:bodyPr>
            <a:normAutofit/>
          </a:bodyPr>
          <a:lstStyle/>
          <a:p>
            <a:r>
              <a:rPr lang="en-US" b="1" dirty="0"/>
              <a:t>What is a Realistic Rate of Return?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219200"/>
            <a:ext cx="4038600" cy="5257800"/>
          </a:xfrm>
        </p:spPr>
        <p:txBody>
          <a:bodyPr>
            <a:normAutofit/>
          </a:bodyPr>
          <a:lstStyle/>
          <a:p>
            <a:r>
              <a:rPr lang="en-US" dirty="0"/>
              <a:t>TV financial gurus often say mutual funds can make 10-12%/ </a:t>
            </a:r>
            <a:r>
              <a:rPr lang="en-US" dirty="0" err="1"/>
              <a:t>yr</a:t>
            </a:r>
            <a:endParaRPr lang="en-US" dirty="0"/>
          </a:p>
          <a:p>
            <a:r>
              <a:rPr lang="en-US" dirty="0"/>
              <a:t>Over the last 20 years annualized pretax returns are typically less than 5%.</a:t>
            </a:r>
          </a:p>
          <a:p>
            <a:r>
              <a:rPr lang="en-US" dirty="0"/>
              <a:t>If management fees are 2%+, how much can one realistically expect at retirement?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67200" y="993645"/>
            <a:ext cx="4764812" cy="585402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5769"/>
          </a:xfrm>
        </p:spPr>
        <p:txBody>
          <a:bodyPr>
            <a:normAutofit/>
          </a:bodyPr>
          <a:lstStyle/>
          <a:p>
            <a:r>
              <a:rPr lang="en-US" b="1" dirty="0"/>
              <a:t>Real Estate Investment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5889724"/>
            <a:ext cx="9144000" cy="96827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i="1" dirty="0">
                <a:solidFill>
                  <a:srgbClr val="00B050"/>
                </a:solidFill>
              </a:rPr>
              <a:t>“Leverage is great as long as home prices are going up. Then when they start to go down, it can kill you.” </a:t>
            </a:r>
            <a:r>
              <a:rPr lang="en-US" sz="2200" i="1" dirty="0">
                <a:solidFill>
                  <a:srgbClr val="00B050"/>
                </a:solidFill>
              </a:rPr>
              <a:t>- Alex </a:t>
            </a:r>
            <a:r>
              <a:rPr lang="en-US" sz="2200" i="1" dirty="0" err="1">
                <a:solidFill>
                  <a:srgbClr val="00B050"/>
                </a:solidFill>
              </a:rPr>
              <a:t>Barrón</a:t>
            </a:r>
            <a:endParaRPr lang="en-US" sz="2200" i="1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32426" y="872912"/>
            <a:ext cx="5334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How Safe is Real Estate Investing?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The Gurus never saw the housing crash coming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Speculators Thought House Flipping was Easy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Then Real Estate Seminars Told People They Could Make $Millions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3581400"/>
            <a:ext cx="5943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The Truth: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Over 10 million people lost their home to foreclosure from 2005-2015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Seminars Typically Charge $10,000 + More for Tutors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Once prices begin to fall, real estate is illiquid</a:t>
            </a:r>
          </a:p>
        </p:txBody>
      </p:sp>
      <p:pic>
        <p:nvPicPr>
          <p:cNvPr id="10" name="Content Placeholder 9" descr="for-sale-signs.jp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3600" y="4038600"/>
            <a:ext cx="2590800" cy="1789460"/>
          </a:xfrm>
        </p:spPr>
      </p:pic>
      <p:pic>
        <p:nvPicPr>
          <p:cNvPr id="12" name="Picture 11" descr="lereah-book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57800" y="765769"/>
            <a:ext cx="3752850" cy="31813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sz="3800" b="1" dirty="0"/>
              <a:t>Commercial Banks– </a:t>
            </a:r>
            <a:r>
              <a:rPr lang="es-ES" sz="3800" b="1" dirty="0" err="1"/>
              <a:t>How</a:t>
            </a:r>
            <a:r>
              <a:rPr lang="es-ES" sz="3800" b="1" dirty="0"/>
              <a:t> </a:t>
            </a:r>
            <a:r>
              <a:rPr lang="es-ES" sz="3800" b="1" dirty="0" err="1"/>
              <a:t>Safe</a:t>
            </a:r>
            <a:r>
              <a:rPr lang="es-ES" sz="3800" b="1" dirty="0"/>
              <a:t> Are </a:t>
            </a:r>
            <a:r>
              <a:rPr lang="es-ES" sz="3800" b="1" dirty="0" err="1"/>
              <a:t>They</a:t>
            </a:r>
            <a:r>
              <a:rPr lang="en-US" sz="3800" b="1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5943600"/>
            <a:ext cx="9144000" cy="10668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600" i="1" dirty="0">
                <a:solidFill>
                  <a:srgbClr val="00B050"/>
                </a:solidFill>
              </a:rPr>
              <a:t>"</a:t>
            </a:r>
            <a:r>
              <a:rPr lang="en-US" sz="2400" i="1" dirty="0">
                <a:solidFill>
                  <a:srgbClr val="00B050"/>
                </a:solidFill>
              </a:rPr>
              <a:t>I believe banking institutions are more dangerous to our liberties than standing armies</a:t>
            </a:r>
            <a:r>
              <a:rPr lang="en-US" sz="2600" i="1" dirty="0">
                <a:solidFill>
                  <a:srgbClr val="00B050"/>
                </a:solidFill>
              </a:rPr>
              <a:t>." - Thomas Jefferson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1" y="990600"/>
            <a:ext cx="533400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How Safe is Your Money?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Since 2008, 465 banks have failed in the United States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Banks Pay &lt;1% and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Charge Interest Rates of 4-30%!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Banks Lever Up Due to Fractional Reserve Banking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3581400"/>
            <a:ext cx="5791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The Truth: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In 2011 Bail-In Was Tested in Cyprus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Since 2013 Bail-In Has been legalized in many countries including US, Canada, and European Union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And you thought your money was safe?</a:t>
            </a:r>
          </a:p>
        </p:txBody>
      </p:sp>
      <p:pic>
        <p:nvPicPr>
          <p:cNvPr id="9" name="Content Placeholder 8" descr="and its gone.jp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400" y="1057940"/>
            <a:ext cx="4038600" cy="2266561"/>
          </a:xfrm>
        </p:spPr>
      </p:pic>
      <p:pic>
        <p:nvPicPr>
          <p:cNvPr id="11" name="Picture 10" descr="banking crisis new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1200" y="3429000"/>
            <a:ext cx="2432957" cy="2362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to Do???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Pay Debts?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2209800"/>
            <a:ext cx="3352800" cy="2436147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Invest for the Future?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3200" y="4682207"/>
            <a:ext cx="2057400" cy="1992513"/>
          </a:xfrm>
        </p:spPr>
      </p:pic>
      <p:pic>
        <p:nvPicPr>
          <p:cNvPr id="9" name="Content Placeholder 7" descr="debt-slave.jpg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4916465"/>
            <a:ext cx="2438400" cy="1523999"/>
          </a:xfrm>
          <a:prstGeom prst="rect">
            <a:avLst/>
          </a:prstGeom>
        </p:spPr>
      </p:pic>
      <p:pic>
        <p:nvPicPr>
          <p:cNvPr id="10" name="Picture 9" descr="retirement-portfolio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8497" y="4958696"/>
            <a:ext cx="2063303" cy="14817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1800" y="4958697"/>
            <a:ext cx="2280929" cy="15224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3000" y="2438400"/>
            <a:ext cx="3744410" cy="2286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124075" cy="62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9906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If You Die Unexpectedly, </a:t>
            </a:r>
            <a:br>
              <a:rPr lang="en-US" b="1" dirty="0"/>
            </a:br>
            <a:r>
              <a:rPr lang="en-US" b="1" dirty="0"/>
              <a:t>Who Will Take Care of Your Family?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524000"/>
            <a:ext cx="4114800" cy="4114800"/>
          </a:xfrm>
        </p:spPr>
        <p:txBody>
          <a:bodyPr>
            <a:normAutofit/>
          </a:bodyPr>
          <a:lstStyle/>
          <a:p>
            <a:r>
              <a:rPr lang="en-US" sz="2400" dirty="0"/>
              <a:t>The average life expectancy is now 75 years for men and 80 for women.  </a:t>
            </a:r>
          </a:p>
          <a:p>
            <a:r>
              <a:rPr lang="en-US" sz="2400" dirty="0"/>
              <a:t>If you died prematurely, have you made arrangements? </a:t>
            </a:r>
          </a:p>
          <a:p>
            <a:r>
              <a:rPr lang="en-US" sz="2400" dirty="0"/>
              <a:t>Would your family be economically protected in case you are missing?</a:t>
            </a:r>
          </a:p>
          <a:p>
            <a:r>
              <a:rPr lang="en-US" sz="2400" dirty="0"/>
              <a:t> Do not leave it for “Later".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0" y="5562600"/>
            <a:ext cx="9144000" cy="1295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sz="2400" i="1" dirty="0">
                <a:solidFill>
                  <a:srgbClr val="0000FF"/>
                </a:solidFill>
              </a:rPr>
              <a:t>“Life insurance is a “love” not a “need” product because it fulfills, with love, the financial responsibility of the person who passed toward his or her loved ones who remain.” - Dwayne Burnell</a:t>
            </a:r>
          </a:p>
        </p:txBody>
      </p:sp>
      <p:pic>
        <p:nvPicPr>
          <p:cNvPr id="10" name="Content Placeholder 9" descr="funeral.jp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5800" y="1905000"/>
            <a:ext cx="4038600" cy="26924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762000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/>
              <a:t>INTRODUCTION: REVIEW OF FINANCIAL FREEDOM SEMINAR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9925" y="6229752"/>
            <a:ext cx="2124075" cy="6282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862F07F-A1C2-43B9-B486-0A8065197C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5691" y="2514600"/>
            <a:ext cx="6336709" cy="329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6536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b="1" dirty="0"/>
              <a:t>Life Insurance is a Gift of Love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371600"/>
            <a:ext cx="4114800" cy="3505200"/>
          </a:xfrm>
        </p:spPr>
        <p:txBody>
          <a:bodyPr>
            <a:noAutofit/>
          </a:bodyPr>
          <a:lstStyle/>
          <a:p>
            <a:r>
              <a:rPr lang="en-US" i="1" dirty="0"/>
              <a:t>Life insurance protects human life value by creating an estate. When the person who is covered by the insurance (the “insured”) dies, a definite sum of money (a “death benefit”) is paid to the beneficiary.</a:t>
            </a: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0" y="5562600"/>
            <a:ext cx="9144000" cy="1295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spcBef>
                <a:spcPct val="20000"/>
              </a:spcBef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“</a:t>
            </a:r>
            <a:r>
              <a:rPr lang="en-US" sz="2800" i="1" dirty="0">
                <a:solidFill>
                  <a:srgbClr val="0000FF"/>
                </a:solidFill>
              </a:rPr>
              <a:t>What can be done with love and vision is to own an adequate amount of life insurance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.” – Wayne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Burnell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Content Placeholder 6" descr="Life-Insurance-Policies.jpg"/>
          <p:cNvPicPr>
            <a:picLocks noGrp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0" y="1295400"/>
            <a:ext cx="3352800" cy="1981200"/>
          </a:xfrm>
          <a:prstGeom prst="rect">
            <a:avLst/>
          </a:prstGeom>
        </p:spPr>
      </p:pic>
      <p:pic>
        <p:nvPicPr>
          <p:cNvPr id="11" name="Picture 10" descr="protect-your-loved-ones.gi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4800" y="3429000"/>
            <a:ext cx="3269712" cy="2005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8238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There’s a Better Solution!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/>
              <a:t>This solution will help you: </a:t>
            </a:r>
          </a:p>
          <a:p>
            <a:r>
              <a:rPr lang="en-US" sz="2600" dirty="0"/>
              <a:t>Protect your Family </a:t>
            </a:r>
          </a:p>
          <a:p>
            <a:r>
              <a:rPr lang="en-US" sz="2600" dirty="0"/>
              <a:t>Start your Wealth Tree </a:t>
            </a:r>
          </a:p>
          <a:p>
            <a:r>
              <a:rPr lang="en-US" sz="2600" dirty="0"/>
              <a:t>Pay yourself First </a:t>
            </a:r>
          </a:p>
          <a:p>
            <a:r>
              <a:rPr lang="en-US" sz="2600" dirty="0"/>
              <a:t>Get out of debt faster! </a:t>
            </a:r>
          </a:p>
          <a:p>
            <a:r>
              <a:rPr lang="en-US" sz="2600" dirty="0"/>
              <a:t>Pay the interest you would have paid to the bank!</a:t>
            </a:r>
          </a:p>
          <a:p>
            <a:r>
              <a:rPr lang="en-US" sz="2600" dirty="0"/>
              <a:t>Create a Legacy </a:t>
            </a:r>
          </a:p>
          <a:p>
            <a:pPr>
              <a:buNone/>
            </a:pPr>
            <a:r>
              <a:rPr lang="en-US" b="1" dirty="0"/>
              <a:t>DARE TO PROSPER! </a:t>
            </a:r>
          </a:p>
          <a:p>
            <a:r>
              <a:rPr lang="en-US" dirty="0"/>
              <a:t>How???</a:t>
            </a:r>
          </a:p>
          <a:p>
            <a:r>
              <a:rPr lang="en-US" b="1" u="sng" dirty="0">
                <a:solidFill>
                  <a:srgbClr val="0000FF"/>
                </a:solidFill>
              </a:rPr>
              <a:t> INVEST IN YOURSELF !!!</a:t>
            </a:r>
          </a:p>
          <a:p>
            <a:r>
              <a:rPr lang="en-US" b="1" u="sng" dirty="0">
                <a:solidFill>
                  <a:srgbClr val="0000FF"/>
                </a:solidFill>
              </a:rPr>
              <a:t> BECOME YOUR OWN BANK!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1110" y="1219200"/>
            <a:ext cx="2895600" cy="22320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1110" y="4495800"/>
            <a:ext cx="2968090" cy="1981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525"/>
            <a:ext cx="2124075" cy="62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0975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 dirty="0"/>
              <a:t>New Plan: Invest in Yourself!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819400"/>
            <a:ext cx="8839200" cy="36576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FINANCIAL FREEDOM AND SUCCESS INSTITUTE</a:t>
            </a:r>
          </a:p>
          <a:p>
            <a:r>
              <a:rPr lang="en-US" b="1" dirty="0"/>
              <a:t>Financial Freedom Seminar – </a:t>
            </a:r>
            <a:r>
              <a:rPr lang="en-US" dirty="0"/>
              <a:t>New Mentality</a:t>
            </a:r>
          </a:p>
          <a:p>
            <a:r>
              <a:rPr lang="en-US" b="1" dirty="0"/>
              <a:t>Financial Security Seminar</a:t>
            </a:r>
            <a:r>
              <a:rPr lang="en-US" dirty="0"/>
              <a:t>– Become Your Own Bank</a:t>
            </a:r>
          </a:p>
          <a:p>
            <a:r>
              <a:rPr lang="en-US" b="1" dirty="0"/>
              <a:t>University of Success</a:t>
            </a:r>
            <a:r>
              <a:rPr lang="en-US" dirty="0"/>
              <a:t>– How to Become a Millionaire with a Purpose</a:t>
            </a:r>
          </a:p>
          <a:p>
            <a:r>
              <a:rPr lang="en-US" b="1" dirty="0"/>
              <a:t>Financial Investment Seminar</a:t>
            </a:r>
            <a:r>
              <a:rPr lang="en-US" dirty="0"/>
              <a:t>– How to Invest</a:t>
            </a:r>
          </a:p>
          <a:p>
            <a:r>
              <a:rPr lang="en-US" b="1" dirty="0"/>
              <a:t>Destiny of the 3rd Millennium </a:t>
            </a:r>
            <a:r>
              <a:rPr lang="en-US" dirty="0"/>
              <a:t>– How to achieve your Life Goals and Destiny</a:t>
            </a:r>
          </a:p>
          <a:p>
            <a:endParaRPr lang="en-US" dirty="0"/>
          </a:p>
        </p:txBody>
      </p:sp>
      <p:pic>
        <p:nvPicPr>
          <p:cNvPr id="5" name="Picture 4" descr="Financial Freedom &amp; Success Institute Logo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1400" y="990600"/>
            <a:ext cx="1676402" cy="167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1286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b="1" dirty="0"/>
              <a:t>WHY BECOME YOUR OWN BANK?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371600"/>
            <a:ext cx="4648200" cy="35814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2400" b="1" u="sng" dirty="0"/>
              <a:t>OUR PURPOSE:</a:t>
            </a:r>
          </a:p>
          <a:p>
            <a:pPr>
              <a:buNone/>
            </a:pPr>
            <a:r>
              <a:rPr lang="en-US" sz="2400" dirty="0"/>
              <a:t>To teach you why learning to</a:t>
            </a:r>
          </a:p>
          <a:p>
            <a:pPr>
              <a:buNone/>
            </a:pPr>
            <a:r>
              <a:rPr lang="en-US" sz="2400" dirty="0"/>
              <a:t>BECOME YOUR OWN BANK</a:t>
            </a:r>
          </a:p>
          <a:p>
            <a:pPr>
              <a:buNone/>
            </a:pPr>
            <a:r>
              <a:rPr lang="en-US" sz="2400" dirty="0"/>
              <a:t>Can help you to:</a:t>
            </a:r>
          </a:p>
          <a:p>
            <a:r>
              <a:rPr lang="en-US" sz="2400" dirty="0"/>
              <a:t>Provide Financing for your Daily Living and Big Purchases.</a:t>
            </a:r>
          </a:p>
          <a:p>
            <a:r>
              <a:rPr lang="en-US" sz="2400" dirty="0"/>
              <a:t>Cut Reliance on Banks Out of Your Life Forever.</a:t>
            </a:r>
          </a:p>
          <a:p>
            <a:r>
              <a:rPr lang="en-US" sz="2400" dirty="0"/>
              <a:t>Prepare for your Retirement.</a:t>
            </a:r>
          </a:p>
          <a:p>
            <a:r>
              <a:rPr lang="en-US" sz="2400" dirty="0"/>
              <a:t>Take care of your family when you pass away and leave a gift of love. 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0" y="4876800"/>
            <a:ext cx="9144000" cy="1981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spcBef>
                <a:spcPct val="20000"/>
              </a:spcBef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“</a:t>
            </a:r>
            <a:r>
              <a:rPr lang="en-US" sz="2400" i="1" dirty="0">
                <a:solidFill>
                  <a:srgbClr val="7030A0"/>
                </a:solidFill>
              </a:rPr>
              <a:t>A person’s </a:t>
            </a:r>
            <a:r>
              <a:rPr lang="en-US" sz="2400" b="1" i="1" dirty="0">
                <a:solidFill>
                  <a:srgbClr val="7030A0"/>
                </a:solidFill>
              </a:rPr>
              <a:t>need for finance is much greater than his need for life insurance protection</a:t>
            </a:r>
            <a:r>
              <a:rPr lang="en-US" sz="2400" i="1" dirty="0">
                <a:solidFill>
                  <a:srgbClr val="7030A0"/>
                </a:solidFill>
              </a:rPr>
              <a:t>.  If he would solve for the need for finance through dividend-paying life insurance, he would </a:t>
            </a:r>
            <a:r>
              <a:rPr lang="en-US" sz="2400" b="1" i="1" dirty="0">
                <a:solidFill>
                  <a:srgbClr val="7030A0"/>
                </a:solidFill>
              </a:rPr>
              <a:t>automatically</a:t>
            </a:r>
            <a:r>
              <a:rPr lang="en-US" sz="2400" i="1" dirty="0">
                <a:solidFill>
                  <a:srgbClr val="7030A0"/>
                </a:solidFill>
              </a:rPr>
              <a:t> have much more life insurance and </a:t>
            </a:r>
            <a:r>
              <a:rPr lang="en-US" sz="2400" b="1" i="1" dirty="0">
                <a:solidFill>
                  <a:srgbClr val="7030A0"/>
                </a:solidFill>
              </a:rPr>
              <a:t>recover all the interest he is now paying to someone else</a:t>
            </a:r>
            <a:r>
              <a:rPr lang="en-US" sz="2400" i="1" dirty="0">
                <a:solidFill>
                  <a:srgbClr val="7030A0"/>
                </a:solidFill>
              </a:rPr>
              <a:t>.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.” – R.</a:t>
            </a:r>
            <a:r>
              <a:rPr kumimoji="0" lang="en-US" sz="2400" b="0" i="1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Nelson Nash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Content Placeholder 9" descr="the bank of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53000" y="1143000"/>
            <a:ext cx="3314700" cy="2209800"/>
          </a:xfrm>
        </p:spPr>
      </p:pic>
      <p:pic>
        <p:nvPicPr>
          <p:cNvPr id="12" name="Picture 11" descr="insurance-family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0600" y="3429000"/>
            <a:ext cx="3600450" cy="1440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6024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questionscomments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000" y="1524000"/>
            <a:ext cx="6129358" cy="2235709"/>
          </a:xfrm>
          <a:prstGeom prst="rect">
            <a:avLst/>
          </a:prstGeom>
        </p:spPr>
      </p:pic>
      <p:pic>
        <p:nvPicPr>
          <p:cNvPr id="5" name="Picture 4" descr="visitor-information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3581400"/>
            <a:ext cx="3153103" cy="2971800"/>
          </a:xfrm>
          <a:prstGeom prst="rect">
            <a:avLst/>
          </a:prstGeom>
        </p:spPr>
      </p:pic>
      <p:pic>
        <p:nvPicPr>
          <p:cNvPr id="6" name="Picture 5" descr="questions comments bubbl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" y="1676400"/>
            <a:ext cx="2628900" cy="17335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9925" y="6248400"/>
            <a:ext cx="2124075" cy="628248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31355596-4523-4B7A-A753-C31A339804D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9500" y="5825778"/>
            <a:ext cx="1905000" cy="9909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990600"/>
          </a:xfrm>
        </p:spPr>
        <p:txBody>
          <a:bodyPr>
            <a:normAutofit/>
          </a:bodyPr>
          <a:lstStyle/>
          <a:p>
            <a:r>
              <a:rPr lang="en-US" b="1" dirty="0"/>
              <a:t>THE AMERICAN DREAM IS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1333500" y="5943599"/>
            <a:ext cx="6400800" cy="1000727"/>
          </a:xfrm>
        </p:spPr>
        <p:txBody>
          <a:bodyPr>
            <a:normAutofit lnSpcReduction="10000"/>
          </a:bodyPr>
          <a:lstStyle/>
          <a:p>
            <a:r>
              <a:rPr lang="es-ES" sz="2800" b="1" dirty="0" err="1"/>
              <a:t>Having</a:t>
            </a:r>
            <a:r>
              <a:rPr lang="es-ES" sz="2800" b="1" dirty="0"/>
              <a:t> </a:t>
            </a:r>
            <a:r>
              <a:rPr lang="es-ES" sz="2800" b="1" dirty="0" err="1"/>
              <a:t>Success</a:t>
            </a:r>
            <a:r>
              <a:rPr lang="es-ES" sz="2800" b="1" dirty="0"/>
              <a:t> In </a:t>
            </a:r>
            <a:r>
              <a:rPr lang="es-ES" sz="2800" b="1" dirty="0" err="1"/>
              <a:t>Life</a:t>
            </a:r>
            <a:r>
              <a:rPr lang="es-ES" sz="2800" b="1" dirty="0"/>
              <a:t> and </a:t>
            </a:r>
          </a:p>
          <a:p>
            <a:r>
              <a:rPr lang="es-ES" sz="2800" b="1" dirty="0" err="1"/>
              <a:t>Being</a:t>
            </a:r>
            <a:r>
              <a:rPr lang="es-ES" sz="2800" b="1" dirty="0"/>
              <a:t> </a:t>
            </a:r>
            <a:r>
              <a:rPr lang="es-ES" sz="2800" b="1" dirty="0" err="1"/>
              <a:t>Financially</a:t>
            </a:r>
            <a:r>
              <a:rPr lang="es-ES" sz="2800" b="1" dirty="0"/>
              <a:t> Free!</a:t>
            </a:r>
            <a:endParaRPr lang="en-US" sz="2800" dirty="0"/>
          </a:p>
        </p:txBody>
      </p:sp>
      <p:pic>
        <p:nvPicPr>
          <p:cNvPr id="9" name="Picture 8" descr="gold-and-money-877 - Copy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1066800"/>
            <a:ext cx="2743200" cy="1905000"/>
          </a:xfrm>
          <a:prstGeom prst="rect">
            <a:avLst/>
          </a:prstGeom>
        </p:spPr>
      </p:pic>
      <p:pic>
        <p:nvPicPr>
          <p:cNvPr id="11" name="Picture 10" descr="dream home and cars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0200" y="1066800"/>
            <a:ext cx="2743200" cy="1728787"/>
          </a:xfrm>
          <a:prstGeom prst="rect">
            <a:avLst/>
          </a:prstGeom>
        </p:spPr>
      </p:pic>
      <p:pic>
        <p:nvPicPr>
          <p:cNvPr id="12" name="Content Placeholder 6" descr="Beach-Holidays.jpg"/>
          <p:cNvPicPr>
            <a:picLocks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8800" y="3657600"/>
            <a:ext cx="2610387" cy="1752600"/>
          </a:xfrm>
          <a:prstGeom prst="rect">
            <a:avLst/>
          </a:prstGeom>
        </p:spPr>
      </p:pic>
      <p:pic>
        <p:nvPicPr>
          <p:cNvPr id="13" name="Picture 12" descr="Life-Insurance-Policies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4200" y="2438400"/>
            <a:ext cx="2610096" cy="1731875"/>
          </a:xfrm>
          <a:prstGeom prst="rect">
            <a:avLst/>
          </a:prstGeom>
        </p:spPr>
      </p:pic>
      <p:pic>
        <p:nvPicPr>
          <p:cNvPr id="10" name="Picture 9" descr="family-psychology.jpg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3657600"/>
            <a:ext cx="2819400" cy="18288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533900" y="5410200"/>
            <a:ext cx="3715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Enjoying a Pleasant Retirement Without Worrying About $$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34296" y="2743200"/>
            <a:ext cx="2419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Buying your Dream House and Car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2000" y="5486400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Giving Your Family a Better Lifestyle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810000" y="3810000"/>
            <a:ext cx="1447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Protecting Your Loved Ones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62000" y="29718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Enjoying Financial Freedom &amp; Success</a:t>
            </a:r>
          </a:p>
        </p:txBody>
      </p:sp>
    </p:spTree>
    <p:extLst>
      <p:ext uri="{BB962C8B-B14F-4D97-AF65-F5344CB8AC3E}">
        <p14:creationId xmlns:p14="http://schemas.microsoft.com/office/powerpoint/2010/main" val="2584492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3C36FF2A-51C7-4F68-8EB3-4D02E705B9C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9500" y="5825778"/>
            <a:ext cx="1905000" cy="9909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990600"/>
          </a:xfrm>
        </p:spPr>
        <p:txBody>
          <a:bodyPr>
            <a:normAutofit/>
          </a:bodyPr>
          <a:lstStyle/>
          <a:p>
            <a:r>
              <a:rPr lang="en-US" b="1" dirty="0"/>
              <a:t>THE SAD REALITY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1333500" y="5943599"/>
            <a:ext cx="6400800" cy="1000727"/>
          </a:xfrm>
        </p:spPr>
        <p:txBody>
          <a:bodyPr>
            <a:normAutofit lnSpcReduction="10000"/>
          </a:bodyPr>
          <a:lstStyle/>
          <a:p>
            <a:r>
              <a:rPr lang="es-ES" sz="2800" b="1" dirty="0" err="1"/>
              <a:t>Uncertainty</a:t>
            </a:r>
            <a:r>
              <a:rPr lang="es-ES" sz="2800" b="1" dirty="0"/>
              <a:t> and </a:t>
            </a:r>
          </a:p>
          <a:p>
            <a:r>
              <a:rPr lang="es-ES" sz="2800" b="1" dirty="0" err="1"/>
              <a:t>Financial</a:t>
            </a:r>
            <a:r>
              <a:rPr lang="es-ES" sz="2800" b="1" dirty="0"/>
              <a:t> </a:t>
            </a:r>
            <a:r>
              <a:rPr lang="es-ES" sz="2800" b="1" dirty="0" err="1"/>
              <a:t>Slavery</a:t>
            </a:r>
            <a:r>
              <a:rPr lang="es-ES" sz="2800" b="1" dirty="0"/>
              <a:t>!</a:t>
            </a:r>
            <a:endParaRPr lang="en-US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4267200" y="5410200"/>
            <a:ext cx="39819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Don’t Have a Secure </a:t>
            </a:r>
            <a:r>
              <a:rPr lang="en-US" b="1" dirty="0" err="1"/>
              <a:t>Retirment</a:t>
            </a:r>
            <a:r>
              <a:rPr lang="en-US" b="1" dirty="0"/>
              <a:t> and Worry About Money $$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72200" y="2743200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Owe Their Cars and Home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2000" y="5486400"/>
            <a:ext cx="2514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Work Hard and Don’t Spend Quality Time with Family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29148" y="3815633"/>
            <a:ext cx="16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Don’t Have Permanent Life Insurance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62000" y="2971800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Have Debts and Financial Frustration &amp; Uncertainty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698" y="976177"/>
            <a:ext cx="1905000" cy="19050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7242" y="971813"/>
            <a:ext cx="2685366" cy="177850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698" y="3808512"/>
            <a:ext cx="2515603" cy="167788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7242" y="3868008"/>
            <a:ext cx="2553430" cy="15588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8669" y="1593882"/>
            <a:ext cx="3121158" cy="226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554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Debt Trap</a:t>
            </a:r>
          </a:p>
        </p:txBody>
      </p:sp>
      <p:cxnSp>
        <p:nvCxnSpPr>
          <p:cNvPr id="4" name="Elbow Connector 3"/>
          <p:cNvCxnSpPr/>
          <p:nvPr/>
        </p:nvCxnSpPr>
        <p:spPr>
          <a:xfrm rot="16200000" flipH="1">
            <a:off x="1409700" y="2095500"/>
            <a:ext cx="685800" cy="304800"/>
          </a:xfrm>
          <a:prstGeom prst="bentConnector3">
            <a:avLst>
              <a:gd name="adj1" fmla="val 769"/>
            </a:avLst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/>
          <p:nvPr/>
        </p:nvCxnSpPr>
        <p:spPr>
          <a:xfrm rot="16200000" flipH="1">
            <a:off x="1714500" y="2736166"/>
            <a:ext cx="685800" cy="304800"/>
          </a:xfrm>
          <a:prstGeom prst="bentConnector3">
            <a:avLst>
              <a:gd name="adj1" fmla="val 769"/>
            </a:avLst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/>
          <p:nvPr/>
        </p:nvCxnSpPr>
        <p:spPr>
          <a:xfrm rot="16200000" flipH="1">
            <a:off x="2019300" y="3390900"/>
            <a:ext cx="685800" cy="304800"/>
          </a:xfrm>
          <a:prstGeom prst="bentConnector3">
            <a:avLst>
              <a:gd name="adj1" fmla="val 769"/>
            </a:avLst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/>
          <p:nvPr/>
        </p:nvCxnSpPr>
        <p:spPr>
          <a:xfrm rot="16200000" flipH="1">
            <a:off x="2324100" y="4032737"/>
            <a:ext cx="685800" cy="304800"/>
          </a:xfrm>
          <a:prstGeom prst="bentConnector3">
            <a:avLst>
              <a:gd name="adj1" fmla="val 769"/>
            </a:avLst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/>
          <p:nvPr/>
        </p:nvCxnSpPr>
        <p:spPr>
          <a:xfrm rot="16200000" flipH="1">
            <a:off x="2628901" y="4718537"/>
            <a:ext cx="685800" cy="304800"/>
          </a:xfrm>
          <a:prstGeom prst="bentConnector3">
            <a:avLst>
              <a:gd name="adj1" fmla="val 769"/>
            </a:avLst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09600" y="1905000"/>
            <a:ext cx="7543800" cy="0"/>
          </a:xfrm>
          <a:prstGeom prst="straightConnector1">
            <a:avLst/>
          </a:prstGeom>
          <a:ln w="25400">
            <a:solidFill>
              <a:srgbClr val="3333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515100" y="1905000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00FF"/>
                </a:solidFill>
              </a:rPr>
              <a:t>time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626012" y="1861037"/>
            <a:ext cx="0" cy="46482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626012" y="533400"/>
            <a:ext cx="0" cy="1371600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0" y="5867400"/>
            <a:ext cx="657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-$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" y="695980"/>
            <a:ext cx="670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</a:rPr>
              <a:t>+$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600200" y="1399372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18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763651" y="1399372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65</a:t>
            </a:r>
          </a:p>
        </p:txBody>
      </p:sp>
      <p:cxnSp>
        <p:nvCxnSpPr>
          <p:cNvPr id="33" name="Elbow Connector 32"/>
          <p:cNvCxnSpPr/>
          <p:nvPr/>
        </p:nvCxnSpPr>
        <p:spPr>
          <a:xfrm rot="16200000" flipH="1">
            <a:off x="2933701" y="5372100"/>
            <a:ext cx="685800" cy="304800"/>
          </a:xfrm>
          <a:prstGeom prst="bentConnector3">
            <a:avLst>
              <a:gd name="adj1" fmla="val 769"/>
            </a:avLst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/>
          <p:cNvCxnSpPr/>
          <p:nvPr/>
        </p:nvCxnSpPr>
        <p:spPr>
          <a:xfrm rot="16200000" flipH="1">
            <a:off x="3238501" y="6057900"/>
            <a:ext cx="685800" cy="304800"/>
          </a:xfrm>
          <a:prstGeom prst="bentConnector3">
            <a:avLst>
              <a:gd name="adj1" fmla="val 769"/>
            </a:avLst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209800" y="2191908"/>
            <a:ext cx="3553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Student Loan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976174" y="6129010"/>
            <a:ext cx="4558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Consolidation Loan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819401" y="3472905"/>
            <a:ext cx="4468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Wedding and Honeymoon – Credit Card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124201" y="4185137"/>
            <a:ext cx="5410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Consumption – Store Credit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425484" y="4798199"/>
            <a:ext cx="3553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New Home Mortgage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733801" y="5498067"/>
            <a:ext cx="4038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Small Business Loan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354579" y="2703899"/>
            <a:ext cx="3553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Car Loan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2484" y="1445538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Critical Decisions!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01965" y="3516915"/>
            <a:ext cx="1580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The Debt Trap!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787723" y="6175176"/>
            <a:ext cx="1857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The Pit of Desperation</a:t>
            </a:r>
          </a:p>
        </p:txBody>
      </p:sp>
      <p:sp>
        <p:nvSpPr>
          <p:cNvPr id="6" name="Arc 5"/>
          <p:cNvSpPr/>
          <p:nvPr/>
        </p:nvSpPr>
        <p:spPr>
          <a:xfrm flipV="1">
            <a:off x="0" y="3666068"/>
            <a:ext cx="8229599" cy="2840770"/>
          </a:xfrm>
          <a:prstGeom prst="arc">
            <a:avLst/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7BC71FC7-ED3D-4CFE-963E-610EB8B4F92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2631" y="114300"/>
            <a:ext cx="1611368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538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AC528BE3-157C-4FD5-B78A-6AED3A98274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5179" y="6010275"/>
            <a:ext cx="1611368" cy="838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496" y="952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000" b="1" dirty="0"/>
              <a:t>The Possibility Map</a:t>
            </a:r>
            <a:br>
              <a:rPr lang="en-US" sz="4000" b="1" dirty="0"/>
            </a:br>
            <a:r>
              <a:rPr lang="en-US" sz="4000" b="1" dirty="0"/>
              <a:t>From Slavery to Freedom</a:t>
            </a:r>
          </a:p>
        </p:txBody>
      </p:sp>
      <p:cxnSp>
        <p:nvCxnSpPr>
          <p:cNvPr id="14" name="Elbow Connector 13"/>
          <p:cNvCxnSpPr/>
          <p:nvPr/>
        </p:nvCxnSpPr>
        <p:spPr>
          <a:xfrm rot="16200000" flipH="1">
            <a:off x="1939584" y="4375637"/>
            <a:ext cx="685800" cy="304800"/>
          </a:xfrm>
          <a:prstGeom prst="bentConnector3">
            <a:avLst>
              <a:gd name="adj1" fmla="val 769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57667" y="4196682"/>
            <a:ext cx="7543800" cy="0"/>
          </a:xfrm>
          <a:prstGeom prst="straightConnector1">
            <a:avLst/>
          </a:prstGeom>
          <a:ln w="25400">
            <a:solidFill>
              <a:srgbClr val="3333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673108" y="4297204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00FF"/>
                </a:solidFill>
              </a:rPr>
              <a:t>time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626012" y="4163246"/>
            <a:ext cx="0" cy="2345991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626012" y="533400"/>
            <a:ext cx="0" cy="3733800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0" y="5867400"/>
            <a:ext cx="657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-$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" y="695980"/>
            <a:ext cx="670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</a:rPr>
              <a:t>+$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061913" y="3723472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18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934199" y="3735017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65</a:t>
            </a:r>
          </a:p>
        </p:txBody>
      </p:sp>
      <p:cxnSp>
        <p:nvCxnSpPr>
          <p:cNvPr id="33" name="Elbow Connector 32"/>
          <p:cNvCxnSpPr/>
          <p:nvPr/>
        </p:nvCxnSpPr>
        <p:spPr>
          <a:xfrm rot="16200000" flipH="1">
            <a:off x="2252413" y="5029199"/>
            <a:ext cx="685800" cy="304800"/>
          </a:xfrm>
          <a:prstGeom prst="bentConnector3">
            <a:avLst>
              <a:gd name="adj1" fmla="val 769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/>
          <p:cNvCxnSpPr/>
          <p:nvPr/>
        </p:nvCxnSpPr>
        <p:spPr>
          <a:xfrm rot="16200000" flipH="1">
            <a:off x="2557214" y="5680363"/>
            <a:ext cx="685800" cy="304800"/>
          </a:xfrm>
          <a:prstGeom prst="bentConnector3">
            <a:avLst>
              <a:gd name="adj1" fmla="val 769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777870" y="5201333"/>
            <a:ext cx="189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rgbClr val="0070C0"/>
                </a:solidFill>
              </a:rPr>
              <a:t>Traditional Solution?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88375" y="3810463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Critical Decisions!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665906" y="3193749"/>
            <a:ext cx="1580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The Debt Trap!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396291" y="6211669"/>
            <a:ext cx="1857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rgbClr val="FF0000"/>
                </a:solidFill>
              </a:rPr>
              <a:t>The Pit of Desperation</a:t>
            </a:r>
          </a:p>
        </p:txBody>
      </p:sp>
      <p:sp>
        <p:nvSpPr>
          <p:cNvPr id="6" name="Arc 5"/>
          <p:cNvSpPr/>
          <p:nvPr/>
        </p:nvSpPr>
        <p:spPr>
          <a:xfrm flipV="1">
            <a:off x="-1062286" y="4612194"/>
            <a:ext cx="8229599" cy="1563469"/>
          </a:xfrm>
          <a:prstGeom prst="arc">
            <a:avLst/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Arc 43"/>
          <p:cNvSpPr/>
          <p:nvPr/>
        </p:nvSpPr>
        <p:spPr>
          <a:xfrm flipV="1">
            <a:off x="1231796" y="2209799"/>
            <a:ext cx="3641435" cy="3939992"/>
          </a:xfrm>
          <a:prstGeom prst="arc">
            <a:avLst/>
          </a:prstGeom>
          <a:ln w="25400">
            <a:solidFill>
              <a:srgbClr val="00B05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Arc 44"/>
          <p:cNvSpPr/>
          <p:nvPr/>
        </p:nvSpPr>
        <p:spPr>
          <a:xfrm flipV="1">
            <a:off x="3413263" y="-136909"/>
            <a:ext cx="2919936" cy="4329035"/>
          </a:xfrm>
          <a:prstGeom prst="arc">
            <a:avLst/>
          </a:prstGeom>
          <a:ln w="25400">
            <a:solidFill>
              <a:srgbClr val="00B05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Arc 45"/>
          <p:cNvSpPr/>
          <p:nvPr/>
        </p:nvSpPr>
        <p:spPr>
          <a:xfrm flipV="1">
            <a:off x="4163600" y="314325"/>
            <a:ext cx="4343400" cy="1749588"/>
          </a:xfrm>
          <a:prstGeom prst="arc">
            <a:avLst/>
          </a:prstGeom>
          <a:ln w="25400">
            <a:solidFill>
              <a:srgbClr val="00B05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6041346" y="2625297"/>
            <a:ext cx="2915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Financial Freedom!</a:t>
            </a:r>
          </a:p>
          <a:p>
            <a:pPr algn="r"/>
            <a:r>
              <a:rPr lang="en-US" b="1" dirty="0"/>
              <a:t>Passive Income &gt; Expenses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823690" y="4238534"/>
            <a:ext cx="2262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Financial Security!</a:t>
            </a:r>
          </a:p>
          <a:p>
            <a:pPr algn="r"/>
            <a:r>
              <a:rPr lang="en-US" b="1" dirty="0"/>
              <a:t>Debt Free!</a:t>
            </a:r>
          </a:p>
          <a:p>
            <a:pPr algn="r"/>
            <a:r>
              <a:rPr lang="en-US" b="1" dirty="0"/>
              <a:t>Net Interest = 0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167313" y="1701967"/>
            <a:ext cx="1984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Impact</a:t>
            </a:r>
          </a:p>
          <a:p>
            <a:pPr algn="r"/>
            <a:r>
              <a:rPr lang="en-US" b="1" dirty="0"/>
              <a:t>Inheritance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33400" y="4890312"/>
            <a:ext cx="2061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Financial Slavery!</a:t>
            </a:r>
          </a:p>
          <a:p>
            <a:pPr algn="r"/>
            <a:r>
              <a:rPr lang="en-US" b="1" dirty="0"/>
              <a:t>Net Income &lt; 0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4953000" y="4267200"/>
            <a:ext cx="609600" cy="381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H="1" flipV="1">
            <a:off x="3234984" y="6211669"/>
            <a:ext cx="1194583" cy="32990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4133582" y="6218407"/>
            <a:ext cx="2635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Pay Yourself First! </a:t>
            </a:r>
          </a:p>
          <a:p>
            <a:pPr algn="r"/>
            <a:r>
              <a:rPr lang="en-US" b="1" dirty="0"/>
              <a:t>Net Income &gt;0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595313" y="4196682"/>
            <a:ext cx="18806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u="sng" dirty="0">
                <a:solidFill>
                  <a:srgbClr val="00B050"/>
                </a:solidFill>
              </a:rPr>
              <a:t>ABUNDANCE!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B050"/>
                </a:solidFill>
              </a:rPr>
              <a:t>Invest in Yourself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B050"/>
                </a:solidFill>
              </a:rPr>
              <a:t>Save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B050"/>
                </a:solidFill>
              </a:rPr>
              <a:t>Get out of Debt 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651430" y="2209799"/>
            <a:ext cx="33037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u="sng" dirty="0">
                <a:solidFill>
                  <a:srgbClr val="00B050"/>
                </a:solidFill>
              </a:rPr>
              <a:t>PROSPERITY!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B050"/>
                </a:solidFill>
              </a:rPr>
              <a:t>Become your Own Bank 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B050"/>
                </a:solidFill>
              </a:rPr>
              <a:t>Risk &amp; Grow 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B050"/>
                </a:solidFill>
              </a:rPr>
              <a:t>Start Own Business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B050"/>
                </a:solidFill>
              </a:rPr>
              <a:t>Invest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823690" y="1219200"/>
            <a:ext cx="31435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u="sng" dirty="0">
                <a:solidFill>
                  <a:srgbClr val="00B050"/>
                </a:solidFill>
              </a:rPr>
              <a:t>LIBERTY!</a:t>
            </a:r>
          </a:p>
          <a:p>
            <a:pPr algn="r"/>
            <a:r>
              <a:rPr lang="en-US" b="1" dirty="0">
                <a:solidFill>
                  <a:srgbClr val="00B050"/>
                </a:solidFill>
              </a:rPr>
              <a:t>Enjoy, Give </a:t>
            </a:r>
          </a:p>
        </p:txBody>
      </p:sp>
      <p:cxnSp>
        <p:nvCxnSpPr>
          <p:cNvPr id="56" name="Straight Arrow Connector 55"/>
          <p:cNvCxnSpPr/>
          <p:nvPr/>
        </p:nvCxnSpPr>
        <p:spPr>
          <a:xfrm flipH="1" flipV="1">
            <a:off x="6370144" y="2082643"/>
            <a:ext cx="407726" cy="54265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H="1" flipV="1">
            <a:off x="8610600" y="1300300"/>
            <a:ext cx="190500" cy="40166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6265674" y="585539"/>
            <a:ext cx="2915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rgbClr val="00B050"/>
                </a:solidFill>
              </a:rPr>
              <a:t>LEGACY!</a:t>
            </a:r>
          </a:p>
          <a:p>
            <a:pPr algn="r"/>
            <a:r>
              <a:rPr lang="en-US" b="1" dirty="0">
                <a:solidFill>
                  <a:srgbClr val="00B050"/>
                </a:solidFill>
              </a:rPr>
              <a:t>Foundation</a:t>
            </a:r>
          </a:p>
        </p:txBody>
      </p:sp>
    </p:spTree>
    <p:extLst>
      <p:ext uri="{BB962C8B-B14F-4D97-AF65-F5344CB8AC3E}">
        <p14:creationId xmlns:p14="http://schemas.microsoft.com/office/powerpoint/2010/main" val="1631520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¿What Future Do You Prefer?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525" y="2667762"/>
            <a:ext cx="2971800" cy="1979676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 rot="19954456">
            <a:off x="3889651" y="2802527"/>
            <a:ext cx="1480803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rot="1608066">
            <a:off x="3972286" y="4047179"/>
            <a:ext cx="1480803" cy="3810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733800" y="1674426"/>
            <a:ext cx="144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3333FF"/>
                </a:solidFill>
              </a:rPr>
              <a:t>5%?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06325" y="4741559"/>
            <a:ext cx="19542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95%?</a:t>
            </a:r>
          </a:p>
        </p:txBody>
      </p:sp>
      <p:pic>
        <p:nvPicPr>
          <p:cNvPr id="11" name="Picture 10" descr="Seminario Libertad Financiera logo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" y="76200"/>
            <a:ext cx="1840831" cy="609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C8A30B0-A8A6-4BEC-B46A-5925720D1E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7900" y="1211410"/>
            <a:ext cx="3627734" cy="27156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3CBD194-09AD-4434-B166-0F34B4B7CB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4984" y="4038600"/>
            <a:ext cx="3813950" cy="285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874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990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FINANCIAL SECURITY SEMINAR</a:t>
            </a:r>
            <a:br>
              <a:rPr lang="en-US" b="1" dirty="0"/>
            </a:br>
            <a:r>
              <a:rPr lang="en-US" sz="3600" b="1" i="1" dirty="0"/>
              <a:t>How to Become Your Own Bank</a:t>
            </a:r>
            <a:endParaRPr lang="en-US" sz="3600" i="1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1389038" y="5661368"/>
            <a:ext cx="6400800" cy="1301192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By Alex </a:t>
            </a:r>
            <a:r>
              <a:rPr lang="en-US" sz="2800" b="1" dirty="0" err="1">
                <a:solidFill>
                  <a:schemeClr val="tx1"/>
                </a:solidFill>
              </a:rPr>
              <a:t>Barrón</a:t>
            </a:r>
            <a:endParaRPr lang="en-US" sz="2800" b="1" dirty="0">
              <a:solidFill>
                <a:schemeClr val="tx1"/>
              </a:solidFill>
            </a:endParaRPr>
          </a:p>
          <a:p>
            <a:r>
              <a:rPr lang="en-US" sz="2800" b="1" u="sng" dirty="0">
                <a:hlinkClick r:id="rId2"/>
              </a:rPr>
              <a:t>www.</a:t>
            </a:r>
            <a:r>
              <a:rPr lang="en-US" sz="2800" b="1" u="sng" dirty="0">
                <a:hlinkClick r:id="rId3"/>
              </a:rPr>
              <a:t> wealthheritage</a:t>
            </a:r>
            <a:r>
              <a:rPr lang="en-US" sz="2800" b="1" u="sng" dirty="0">
                <a:hlinkClick r:id="rId2"/>
              </a:rPr>
              <a:t>.com</a:t>
            </a:r>
            <a:endParaRPr lang="en-US" sz="2800" dirty="0"/>
          </a:p>
          <a:p>
            <a:endParaRPr lang="en-US" dirty="0"/>
          </a:p>
        </p:txBody>
      </p:sp>
      <p:pic>
        <p:nvPicPr>
          <p:cNvPr id="9" name="Picture 8" descr="gold-and-money-877 - Copy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1066800"/>
            <a:ext cx="2743200" cy="1905000"/>
          </a:xfrm>
          <a:prstGeom prst="rect">
            <a:avLst/>
          </a:prstGeom>
        </p:spPr>
      </p:pic>
      <p:pic>
        <p:nvPicPr>
          <p:cNvPr id="11" name="Picture 10" descr="dream home and cars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1200" y="1100616"/>
            <a:ext cx="2743200" cy="1728787"/>
          </a:xfrm>
          <a:prstGeom prst="rect">
            <a:avLst/>
          </a:prstGeom>
        </p:spPr>
      </p:pic>
      <p:pic>
        <p:nvPicPr>
          <p:cNvPr id="12" name="Content Placeholder 6" descr="Beach-Holidays.jpg"/>
          <p:cNvPicPr>
            <a:picLocks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8800" y="3657600"/>
            <a:ext cx="2610387" cy="1752600"/>
          </a:xfrm>
          <a:prstGeom prst="rect">
            <a:avLst/>
          </a:prstGeom>
        </p:spPr>
      </p:pic>
      <p:pic>
        <p:nvPicPr>
          <p:cNvPr id="13" name="Picture 12" descr="Life-Insurance-Policies.jpg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1604" y="2429028"/>
            <a:ext cx="2610096" cy="1731875"/>
          </a:xfrm>
          <a:prstGeom prst="rect">
            <a:avLst/>
          </a:prstGeom>
        </p:spPr>
      </p:pic>
      <p:pic>
        <p:nvPicPr>
          <p:cNvPr id="10" name="Picture 9" descr="family-psychology.jpg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3657600"/>
            <a:ext cx="2819400" cy="18288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91200" y="5410200"/>
            <a:ext cx="243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How to Enjoy a Predictable Income and Better Retirement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72200" y="2782669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How to Finance Major Purchases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2000" y="5486400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How to Pay your Kids Education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810000" y="3810000"/>
            <a:ext cx="1447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How to Protect Your Love Ones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62000" y="2971800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Take Control of Your Money - Become Your Own Bank 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9925" y="6229752"/>
            <a:ext cx="2124075" cy="62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682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762000"/>
            <a:ext cx="8763000" cy="1470025"/>
          </a:xfrm>
        </p:spPr>
        <p:txBody>
          <a:bodyPr/>
          <a:lstStyle/>
          <a:p>
            <a:r>
              <a:rPr lang="en-US" b="1" dirty="0"/>
              <a:t>LESSON 1: TWO INEVITABLE RISKS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risks ahead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7400" y="2590800"/>
            <a:ext cx="4967288" cy="35410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" y="89101"/>
            <a:ext cx="2124075" cy="62824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2271</TotalTime>
  <Words>1334</Words>
  <Application>Microsoft Macintosh PowerPoint</Application>
  <PresentationFormat>On-screen Show (4:3)</PresentationFormat>
  <Paragraphs>203</Paragraphs>
  <Slides>24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FINANCIAL SECURITY SEMINAR “Become Your Own Bank”</vt:lpstr>
      <vt:lpstr>INTRODUCTION: REVIEW OF FINANCIAL FREEDOM SEMINAR</vt:lpstr>
      <vt:lpstr>THE AMERICAN DREAM IS</vt:lpstr>
      <vt:lpstr>THE SAD REALITY</vt:lpstr>
      <vt:lpstr>The Debt Trap</vt:lpstr>
      <vt:lpstr>The Possibility Map From Slavery to Freedom</vt:lpstr>
      <vt:lpstr>¿What Future Do You Prefer?</vt:lpstr>
      <vt:lpstr>FINANCIAL SECURITY SEMINAR How to Become Your Own Bank</vt:lpstr>
      <vt:lpstr>LESSON 1: TWO INEVITABLE RISKS</vt:lpstr>
      <vt:lpstr>Two Things Are Certain in Life</vt:lpstr>
      <vt:lpstr>¿Who is Responsible for Your Retirement?</vt:lpstr>
      <vt:lpstr>RETIREMENT - HOW WILL YOU SURVIVE?</vt:lpstr>
      <vt:lpstr>What Is the Situation for Most People? And their "Solutions"?</vt:lpstr>
      <vt:lpstr>Traditional Investments – IRA, 401(k)</vt:lpstr>
      <vt:lpstr>What is a Realistic Rate of Return?</vt:lpstr>
      <vt:lpstr>Real Estate Investment</vt:lpstr>
      <vt:lpstr>Commercial Banks– How Safe Are They?</vt:lpstr>
      <vt:lpstr>What to Do???</vt:lpstr>
      <vt:lpstr>If You Die Unexpectedly,  Who Will Take Care of Your Family?</vt:lpstr>
      <vt:lpstr>Life Insurance is a Gift of Love</vt:lpstr>
      <vt:lpstr>There’s a Better Solution!</vt:lpstr>
      <vt:lpstr>New Plan: Invest in Yourself!</vt:lpstr>
      <vt:lpstr>WHY BECOME YOUR OWN BANK?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BECOME YOUR OWN BANK SEMINAR</dc:title>
  <dc:creator>abarron</dc:creator>
  <cp:lastModifiedBy>Wally</cp:lastModifiedBy>
  <cp:revision>127</cp:revision>
  <dcterms:created xsi:type="dcterms:W3CDTF">2015-12-20T17:01:52Z</dcterms:created>
  <dcterms:modified xsi:type="dcterms:W3CDTF">2018-06-06T17:38:40Z</dcterms:modified>
</cp:coreProperties>
</file>