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3" r:id="rId5"/>
    <p:sldId id="264" r:id="rId6"/>
    <p:sldId id="265" r:id="rId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87" d="100"/>
          <a:sy n="87" d="100"/>
        </p:scale>
        <p:origin x="18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2" name="Shape 15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24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>
            <a:spLocks noGrp="1"/>
          </p:cNvSpPr>
          <p:nvPr>
            <p:ph type="title"/>
          </p:nvPr>
        </p:nvSpPr>
        <p:spPr>
          <a:xfrm>
            <a:off x="1270000" y="2616200"/>
            <a:ext cx="10464800" cy="2540000"/>
          </a:xfrm>
          <a:prstGeom prst="rect">
            <a:avLst/>
          </a:prstGeom>
        </p:spPr>
        <p:txBody>
          <a:bodyPr anchor="b"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Title Text</a:t>
            </a:r>
          </a:p>
        </p:txBody>
      </p:sp>
      <p:sp>
        <p:nvSpPr>
          <p:cNvPr id="11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207000"/>
            <a:ext cx="10464800" cy="1663700"/>
          </a:xfrm>
          <a:prstGeom prst="rect">
            <a:avLst/>
          </a:prstGeom>
        </p:spPr>
        <p:txBody>
          <a:bodyPr anchor="t"/>
          <a:lstStyle>
            <a:lvl1pPr marL="0" indent="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1pPr>
            <a:lvl2pPr marL="0" indent="2286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2pPr>
            <a:lvl3pPr marL="0" indent="4572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3pPr>
            <a:lvl4pPr marL="0" indent="6858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4pPr>
            <a:lvl5pPr marL="0" indent="9144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97011" y="9197831"/>
            <a:ext cx="409839" cy="454170"/>
          </a:xfrm>
          <a:prstGeom prst="rect">
            <a:avLst/>
          </a:prstGeom>
        </p:spPr>
        <p:txBody>
          <a:bodyPr anchor="b"/>
          <a:lstStyle>
            <a:lvl1pPr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97011" y="9197831"/>
            <a:ext cx="409839" cy="454170"/>
          </a:xfrm>
          <a:prstGeom prst="rect">
            <a:avLst/>
          </a:prstGeom>
        </p:spPr>
        <p:txBody>
          <a:bodyPr anchor="b"/>
          <a:lstStyle>
            <a:lvl1pPr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itle Text"/>
          <p:cNvSpPr txBox="1">
            <a:spLocks noGrp="1"/>
          </p:cNvSpPr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Title Text</a:t>
            </a:r>
          </a:p>
        </p:txBody>
      </p:sp>
      <p:sp>
        <p:nvSpPr>
          <p:cNvPr id="134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2768600"/>
            <a:ext cx="10464800" cy="5740400"/>
          </a:xfrm>
          <a:prstGeom prst="rect">
            <a:avLst/>
          </a:prstGeom>
        </p:spPr>
        <p:txBody>
          <a:bodyPr/>
          <a:lstStyle>
            <a:lvl1pPr marL="571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1pPr>
            <a:lvl2pPr marL="11430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2pPr>
            <a:lvl3pPr marL="1714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3pPr>
            <a:lvl4pPr marL="22860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4pPr>
            <a:lvl5pPr marL="2857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97011" y="9197831"/>
            <a:ext cx="409839" cy="454170"/>
          </a:xfrm>
          <a:prstGeom prst="rect">
            <a:avLst/>
          </a:prstGeom>
        </p:spPr>
        <p:txBody>
          <a:bodyPr anchor="b"/>
          <a:lstStyle>
            <a:lvl1pPr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Image"/>
          <p:cNvSpPr>
            <a:spLocks noGrp="1"/>
          </p:cNvSpPr>
          <p:nvPr>
            <p:ph type="pic" sz="half" idx="13"/>
          </p:nvPr>
        </p:nvSpPr>
        <p:spPr>
          <a:xfrm>
            <a:off x="6972300" y="2984500"/>
            <a:ext cx="4747115" cy="6019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Title Text</a:t>
            </a:r>
          </a:p>
        </p:txBody>
      </p:sp>
      <p:sp>
        <p:nvSpPr>
          <p:cNvPr id="144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70000" y="2946400"/>
            <a:ext cx="5270500" cy="6096000"/>
          </a:xfrm>
          <a:prstGeom prst="rect">
            <a:avLst/>
          </a:prstGeom>
        </p:spPr>
        <p:txBody>
          <a:bodyPr/>
          <a:lstStyle>
            <a:lvl1pPr marL="4826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1pPr>
            <a:lvl2pPr marL="9652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2pPr>
            <a:lvl3pPr marL="14478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3pPr>
            <a:lvl4pPr marL="19304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4pPr>
            <a:lvl5pPr marL="24130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6723" y="9197831"/>
            <a:ext cx="409839" cy="454170"/>
          </a:xfrm>
          <a:prstGeom prst="rect">
            <a:avLst/>
          </a:prstGeom>
        </p:spPr>
        <p:txBody>
          <a:bodyPr anchor="b"/>
          <a:lstStyle>
            <a:lvl1pPr algn="r"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Unidad 5…"/>
          <p:cNvSpPr txBox="1">
            <a:spLocks noGrp="1"/>
          </p:cNvSpPr>
          <p:nvPr>
            <p:ph type="title"/>
          </p:nvPr>
        </p:nvSpPr>
        <p:spPr>
          <a:xfrm>
            <a:off x="1270000" y="596900"/>
            <a:ext cx="10464800" cy="3016201"/>
          </a:xfrm>
          <a:prstGeom prst="rect">
            <a:avLst/>
          </a:prstGeom>
        </p:spPr>
        <p:txBody>
          <a:bodyPr/>
          <a:lstStyle/>
          <a:p>
            <a:pPr defTabSz="352043">
              <a:defRPr sz="5544"/>
            </a:pPr>
            <a:r>
              <a:t>Unidad 5</a:t>
            </a:r>
          </a:p>
          <a:p>
            <a:pPr defTabSz="352043">
              <a:defRPr sz="5544"/>
            </a:pPr>
            <a:endParaRPr/>
          </a:p>
          <a:p>
            <a:pPr defTabSz="352043">
              <a:defRPr sz="5544"/>
            </a:pPr>
            <a:r>
              <a:t>COMPONER CON PALABRAS</a:t>
            </a:r>
          </a:p>
        </p:txBody>
      </p:sp>
      <p:sp>
        <p:nvSpPr>
          <p:cNvPr id="155" name="LECCIONES…"/>
          <p:cNvSpPr txBox="1">
            <a:spLocks noGrp="1"/>
          </p:cNvSpPr>
          <p:nvPr>
            <p:ph type="body" sz="half" idx="1"/>
          </p:nvPr>
        </p:nvSpPr>
        <p:spPr>
          <a:xfrm>
            <a:off x="1397000" y="3623254"/>
            <a:ext cx="10464800" cy="4225728"/>
          </a:xfrm>
          <a:prstGeom prst="rect">
            <a:avLst/>
          </a:prstGeom>
        </p:spPr>
        <p:txBody>
          <a:bodyPr/>
          <a:lstStyle/>
          <a:p>
            <a:endParaRPr/>
          </a:p>
          <a:p>
            <a:r>
              <a:t>LECCIONES</a:t>
            </a:r>
          </a:p>
          <a:p>
            <a:pPr algn="l"/>
            <a:r>
              <a:t>1. Propósito </a:t>
            </a:r>
          </a:p>
          <a:p>
            <a:pPr algn="l"/>
            <a:r>
              <a:t>2. Mapa Conceptual (Mental)</a:t>
            </a:r>
          </a:p>
          <a:p>
            <a:pPr algn="l"/>
            <a:r>
              <a:t>3. Claridad, Conexión, Coherencia</a:t>
            </a:r>
          </a:p>
        </p:txBody>
      </p:sp>
      <p:sp>
        <p:nvSpPr>
          <p:cNvPr id="156" name="Apple"/>
          <p:cNvSpPr/>
          <p:nvPr/>
        </p:nvSpPr>
        <p:spPr>
          <a:xfrm>
            <a:off x="11272154" y="7859135"/>
            <a:ext cx="1168519" cy="13296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7410" h="20613" extrusionOk="0">
                <a:moveTo>
                  <a:pt x="0" y="2"/>
                </a:moveTo>
                <a:cubicBezTo>
                  <a:pt x="1451" y="3943"/>
                  <a:pt x="5157" y="4456"/>
                  <a:pt x="6978" y="3382"/>
                </a:cubicBezTo>
                <a:cubicBezTo>
                  <a:pt x="7286" y="3563"/>
                  <a:pt x="8060" y="4073"/>
                  <a:pt x="8550" y="4884"/>
                </a:cubicBezTo>
                <a:cubicBezTo>
                  <a:pt x="8454" y="5252"/>
                  <a:pt x="8387" y="5636"/>
                  <a:pt x="8341" y="6039"/>
                </a:cubicBezTo>
                <a:cubicBezTo>
                  <a:pt x="7169" y="5159"/>
                  <a:pt x="4412" y="3710"/>
                  <a:pt x="1571" y="6696"/>
                </a:cubicBezTo>
                <a:cubicBezTo>
                  <a:pt x="-2090" y="10545"/>
                  <a:pt x="1666" y="17304"/>
                  <a:pt x="3532" y="19171"/>
                </a:cubicBezTo>
                <a:cubicBezTo>
                  <a:pt x="5051" y="20690"/>
                  <a:pt x="7284" y="21033"/>
                  <a:pt x="8895" y="20084"/>
                </a:cubicBezTo>
                <a:cubicBezTo>
                  <a:pt x="10541" y="20966"/>
                  <a:pt x="12760" y="20533"/>
                  <a:pt x="14220" y="18952"/>
                </a:cubicBezTo>
                <a:cubicBezTo>
                  <a:pt x="16014" y="17010"/>
                  <a:pt x="19510" y="10100"/>
                  <a:pt x="15705" y="6404"/>
                </a:cubicBezTo>
                <a:cubicBezTo>
                  <a:pt x="12821" y="3604"/>
                  <a:pt x="10177" y="5030"/>
                  <a:pt x="8996" y="5962"/>
                </a:cubicBezTo>
                <a:cubicBezTo>
                  <a:pt x="9362" y="4276"/>
                  <a:pt x="10299" y="2881"/>
                  <a:pt x="11830" y="1818"/>
                </a:cubicBezTo>
                <a:cubicBezTo>
                  <a:pt x="12127" y="1605"/>
                  <a:pt x="11429" y="972"/>
                  <a:pt x="11062" y="1235"/>
                </a:cubicBezTo>
                <a:cubicBezTo>
                  <a:pt x="9865" y="2172"/>
                  <a:pt x="9134" y="3168"/>
                  <a:pt x="8722" y="4327"/>
                </a:cubicBezTo>
                <a:cubicBezTo>
                  <a:pt x="8152" y="3554"/>
                  <a:pt x="7406" y="3094"/>
                  <a:pt x="7137" y="2944"/>
                </a:cubicBezTo>
                <a:cubicBezTo>
                  <a:pt x="6952" y="2300"/>
                  <a:pt x="6374" y="756"/>
                  <a:pt x="4976" y="243"/>
                </a:cubicBezTo>
                <a:cubicBezTo>
                  <a:pt x="2769" y="-567"/>
                  <a:pt x="2384" y="993"/>
                  <a:pt x="0" y="2"/>
                </a:cubicBezTo>
                <a:close/>
              </a:path>
            </a:pathLst>
          </a:custGeom>
          <a:solidFill>
            <a:srgbClr val="C13521"/>
          </a:solid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sz="3200" b="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  <p:sp>
        <p:nvSpPr>
          <p:cNvPr id="157" name="Dingbat Check"/>
          <p:cNvSpPr/>
          <p:nvPr/>
        </p:nvSpPr>
        <p:spPr>
          <a:xfrm>
            <a:off x="289029" y="5426796"/>
            <a:ext cx="1301542" cy="12368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C13521"/>
          </a:solid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sz="3200" b="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Unidad 5. Componer con Palabras…"/>
          <p:cNvSpPr txBox="1">
            <a:spLocks noGrp="1"/>
          </p:cNvSpPr>
          <p:nvPr>
            <p:ph type="title" idx="4294967295"/>
          </p:nvPr>
        </p:nvSpPr>
        <p:spPr>
          <a:xfrm>
            <a:off x="6746924" y="-88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5. Componer con Palabras 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2.  Mapas Conceptuales</a:t>
            </a:r>
          </a:p>
        </p:txBody>
      </p:sp>
      <p:sp>
        <p:nvSpPr>
          <p:cNvPr id="161" name="https://logopediadinamicaydivertida.blogspot.com/2014/06/mapas-conceptuales-y-mapas-mentales.html"/>
          <p:cNvSpPr txBox="1"/>
          <p:nvPr/>
        </p:nvSpPr>
        <p:spPr>
          <a:xfrm>
            <a:off x="1156240" y="9005478"/>
            <a:ext cx="10692320" cy="3786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1400" b="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https://logopediadinamicaydivertida.blogspot.com/2014/06/mapas-conceptuales-y-mapas-mentales.html</a:t>
            </a:r>
          </a:p>
        </p:txBody>
      </p:sp>
      <p:sp>
        <p:nvSpPr>
          <p:cNvPr id="162" name="MAPA CONCEPTUAL…"/>
          <p:cNvSpPr txBox="1"/>
          <p:nvPr/>
        </p:nvSpPr>
        <p:spPr>
          <a:xfrm>
            <a:off x="5214242" y="4426792"/>
            <a:ext cx="7124156" cy="4643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 defTabSz="457200">
              <a:defRPr sz="3600" b="0">
                <a:solidFill>
                  <a:srgbClr val="A8E685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MAPA CONCEPTUAL</a:t>
            </a:r>
          </a:p>
          <a:p>
            <a:pPr marL="285750" indent="-285750" algn="just" defTabSz="457200">
              <a:buSzPct val="43000"/>
              <a:buBlip>
                <a:blip r:embed="rId2"/>
              </a:buBlip>
              <a:defRPr sz="26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Es una técnica usada para la representación gráfica del conocimiento. </a:t>
            </a:r>
          </a:p>
          <a:p>
            <a:pPr marL="285750" indent="-285750" algn="just" defTabSz="457200">
              <a:buSzPct val="43000"/>
              <a:buBlip>
                <a:blip r:embed="rId2"/>
              </a:buBlip>
              <a:defRPr sz="26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Es una red de conceptos. En la red, los nodos representan los conceptos, el desenlace representan las relaciones entre ellos.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Unidad 5. Componer con Palabras…"/>
          <p:cNvSpPr txBox="1">
            <a:spLocks noGrp="1"/>
          </p:cNvSpPr>
          <p:nvPr>
            <p:ph type="title" idx="4294967295"/>
          </p:nvPr>
        </p:nvSpPr>
        <p:spPr>
          <a:xfrm>
            <a:off x="6746924" y="-88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5. Componer con Palabras 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2.  Mapas Conceptuales</a:t>
            </a:r>
          </a:p>
        </p:txBody>
      </p:sp>
      <p:sp>
        <p:nvSpPr>
          <p:cNvPr id="165" name="https://logopediadinamicaydivertida.blogspot.com/2014/06/mapas-conceptuales-y-mapas-mentales.html"/>
          <p:cNvSpPr txBox="1"/>
          <p:nvPr/>
        </p:nvSpPr>
        <p:spPr>
          <a:xfrm>
            <a:off x="1156240" y="9005478"/>
            <a:ext cx="10692320" cy="3786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1400" b="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https://logopediadinamicaydivertida.blogspot.com/2014/06/mapas-conceptuales-y-mapas-mentales.html</a:t>
            </a:r>
          </a:p>
        </p:txBody>
      </p:sp>
      <p:sp>
        <p:nvSpPr>
          <p:cNvPr id="167" name="Un Mapa Mental es un método de análisis que permite organizar con facilidad los pensamientos y utilizar al máximo las capacidades mentales."/>
          <p:cNvSpPr txBox="1"/>
          <p:nvPr/>
        </p:nvSpPr>
        <p:spPr>
          <a:xfrm>
            <a:off x="950069" y="5857252"/>
            <a:ext cx="11611998" cy="24840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 defTabSz="457200">
              <a:defRPr sz="3032" b="0"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  <a:p>
            <a:pPr algn="l" defTabSz="457200">
              <a:defRPr sz="3032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 Mapa Mental es un método de análisis que permite organizar con facilidad los pensamientos y utilizar al máximo las capacidades mentales.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Mejorar el entendimiento.…"/>
          <p:cNvSpPr txBox="1">
            <a:spLocks noGrp="1"/>
          </p:cNvSpPr>
          <p:nvPr>
            <p:ph type="body" idx="1"/>
          </p:nvPr>
        </p:nvSpPr>
        <p:spPr>
          <a:xfrm>
            <a:off x="634302" y="1544091"/>
            <a:ext cx="11228196" cy="7132440"/>
          </a:xfrm>
          <a:prstGeom prst="rect">
            <a:avLst/>
          </a:prstGeom>
        </p:spPr>
        <p:txBody>
          <a:bodyPr/>
          <a:lstStyle/>
          <a:p>
            <a:pPr lvl="1">
              <a:buBlip>
                <a:blip r:embed="rId2"/>
              </a:buBlip>
              <a:defRPr sz="5500">
                <a:solidFill>
                  <a:srgbClr val="A8E685"/>
                </a:solidFill>
              </a:defRPr>
            </a:pPr>
            <a:r>
              <a:t>Mejorar el entendimiento.</a:t>
            </a:r>
          </a:p>
          <a:p>
            <a:pPr marL="0" lvl="3" indent="685800">
              <a:buSzTx/>
              <a:buNone/>
              <a:defRPr sz="5500"/>
            </a:pPr>
            <a:r>
              <a:t>* Practicar el mapa conceptual con conceptos bíblicos. </a:t>
            </a:r>
          </a:p>
          <a:p>
            <a:pPr marL="0" lvl="3" indent="685800">
              <a:buSzTx/>
              <a:buNone/>
              <a:defRPr sz="5500"/>
            </a:pPr>
            <a:r>
              <a:t>Ej. El perdón</a:t>
            </a:r>
          </a:p>
        </p:txBody>
      </p:sp>
      <p:sp>
        <p:nvSpPr>
          <p:cNvPr id="185" name="Unidad 5. Componer con Palabras…"/>
          <p:cNvSpPr txBox="1"/>
          <p:nvPr/>
        </p:nvSpPr>
        <p:spPr>
          <a:xfrm>
            <a:off x="6873924" y="38100"/>
            <a:ext cx="6092776" cy="1201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pPr algn="r" defTabSz="457200">
              <a:defRPr sz="14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5. Componer con Palabras </a:t>
            </a:r>
          </a:p>
          <a:p>
            <a:pPr algn="r" defTabSz="457200">
              <a:defRPr sz="14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2.  Mapas Conceptuales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Unidad 5. Componer con Palabras…"/>
          <p:cNvSpPr txBox="1">
            <a:spLocks noGrp="1"/>
          </p:cNvSpPr>
          <p:nvPr>
            <p:ph type="title" idx="4294967295"/>
          </p:nvPr>
        </p:nvSpPr>
        <p:spPr>
          <a:xfrm>
            <a:off x="6746924" y="-88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5. Componer con Palabras 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2.  Mapas Conceptuales</a:t>
            </a:r>
          </a:p>
        </p:txBody>
      </p:sp>
      <p:sp>
        <p:nvSpPr>
          <p:cNvPr id="189" name="https://logopediadinamicaydivertida.blogspot.com/2014/06/mapas-conceptuales-y-mapas-mentales.html"/>
          <p:cNvSpPr txBox="1"/>
          <p:nvPr/>
        </p:nvSpPr>
        <p:spPr>
          <a:xfrm>
            <a:off x="1156240" y="9005478"/>
            <a:ext cx="10692320" cy="3786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1400" b="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https://logopediadinamicaydivertida.blogspot.com/2014/06/mapas-conceptuales-y-mapas-mentales.html</a:t>
            </a:r>
          </a:p>
        </p:txBody>
      </p:sp>
      <p:sp>
        <p:nvSpPr>
          <p:cNvPr id="190" name="Ejemplo en vivo……"/>
          <p:cNvSpPr txBox="1"/>
          <p:nvPr/>
        </p:nvSpPr>
        <p:spPr>
          <a:xfrm>
            <a:off x="3051555" y="2219881"/>
            <a:ext cx="7124156" cy="4896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 defTabSz="457200">
              <a:defRPr sz="3600" b="0">
                <a:solidFill>
                  <a:srgbClr val="A8E685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dirty="0" err="1"/>
              <a:t>Ejemplo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vivo…</a:t>
            </a:r>
          </a:p>
          <a:p>
            <a:pPr algn="l" defTabSz="457200">
              <a:defRPr sz="36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dirty="0" err="1"/>
              <a:t>Hacer</a:t>
            </a:r>
            <a:r>
              <a:rPr dirty="0"/>
              <a:t> el </a:t>
            </a:r>
            <a:r>
              <a:rPr dirty="0" err="1"/>
              <a:t>mapa</a:t>
            </a:r>
            <a:r>
              <a:rPr dirty="0"/>
              <a:t> conceptual para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composición</a:t>
            </a:r>
            <a:r>
              <a:rPr dirty="0"/>
              <a:t>  </a:t>
            </a:r>
            <a:r>
              <a:rPr dirty="0" err="1"/>
              <a:t>sobre</a:t>
            </a:r>
            <a:r>
              <a:rPr dirty="0"/>
              <a:t> el </a:t>
            </a:r>
            <a:r>
              <a:rPr dirty="0" err="1"/>
              <a:t>ministerio</a:t>
            </a:r>
            <a:r>
              <a:rPr dirty="0"/>
              <a:t> de Jesús para </a:t>
            </a:r>
            <a:r>
              <a:rPr dirty="0" err="1"/>
              <a:t>niños</a:t>
            </a:r>
            <a:r>
              <a:rPr dirty="0"/>
              <a:t> de la </a:t>
            </a:r>
            <a:r>
              <a:rPr dirty="0" err="1"/>
              <a:t>escuela</a:t>
            </a:r>
            <a:r>
              <a:rPr dirty="0"/>
              <a:t> dominical de mi </a:t>
            </a:r>
            <a:r>
              <a:rPr dirty="0" err="1"/>
              <a:t>iglesia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Image" descr="Image"/>
          <p:cNvPicPr>
            <a:picLocks noGrp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7588250" y="2254250"/>
            <a:ext cx="4835922" cy="6108700"/>
          </a:xfrm>
          <a:prstGeom prst="rect">
            <a:avLst/>
          </a:prstGeom>
        </p:spPr>
      </p:pic>
      <p:sp>
        <p:nvSpPr>
          <p:cNvPr id="193" name="TAREAS TRANSFORMADORAS"/>
          <p:cNvSpPr txBox="1">
            <a:spLocks noGrp="1"/>
          </p:cNvSpPr>
          <p:nvPr>
            <p:ph type="title"/>
          </p:nvPr>
        </p:nvSpPr>
        <p:spPr>
          <a:xfrm>
            <a:off x="1612900" y="-25400"/>
            <a:ext cx="10464800" cy="2540000"/>
          </a:xfrm>
          <a:prstGeom prst="rect">
            <a:avLst/>
          </a:prstGeom>
        </p:spPr>
        <p:txBody>
          <a:bodyPr/>
          <a:lstStyle/>
          <a:p>
            <a:pPr>
              <a:defRPr sz="4700"/>
            </a:pPr>
            <a:endParaRPr/>
          </a:p>
          <a:p>
            <a:pPr>
              <a:defRPr sz="4700">
                <a:solidFill>
                  <a:srgbClr val="A8E685"/>
                </a:solidFill>
              </a:defRPr>
            </a:pPr>
            <a:r>
              <a:t>TAREAS TRANSFORMADORAS</a:t>
            </a:r>
          </a:p>
        </p:txBody>
      </p:sp>
      <p:sp>
        <p:nvSpPr>
          <p:cNvPr id="194" name="U5. T2.…"/>
          <p:cNvSpPr txBox="1">
            <a:spLocks noGrp="1"/>
          </p:cNvSpPr>
          <p:nvPr>
            <p:ph type="body" sz="half" idx="1"/>
          </p:nvPr>
        </p:nvSpPr>
        <p:spPr>
          <a:xfrm>
            <a:off x="1079599" y="2146300"/>
            <a:ext cx="6100416" cy="6096000"/>
          </a:xfrm>
          <a:prstGeom prst="rect">
            <a:avLst/>
          </a:prstGeom>
        </p:spPr>
        <p:txBody>
          <a:bodyPr/>
          <a:lstStyle/>
          <a:p>
            <a:pPr marL="371601" indent="-371601" defTabSz="352043">
              <a:spcBef>
                <a:spcPts val="2400"/>
              </a:spcBef>
              <a:buBlip>
                <a:blip r:embed="rId3"/>
              </a:buBlip>
              <a:defRPr sz="4389"/>
            </a:pPr>
            <a:r>
              <a:t> U5. T2. </a:t>
            </a:r>
          </a:p>
          <a:p>
            <a:pPr marL="0" indent="0" defTabSz="352043">
              <a:spcBef>
                <a:spcPts val="2400"/>
              </a:spcBef>
              <a:buSzTx/>
              <a:buNone/>
              <a:defRPr sz="4389"/>
            </a:pPr>
            <a:r>
              <a:t>Hacer el mapa conceptual sobre mi vida como cristiano para un amigo que todavía no es cristiano.</a:t>
            </a:r>
          </a:p>
        </p:txBody>
      </p:sp>
      <p:sp>
        <p:nvSpPr>
          <p:cNvPr id="195" name="Unidad 5. Componer con Palabras…"/>
          <p:cNvSpPr txBox="1"/>
          <p:nvPr/>
        </p:nvSpPr>
        <p:spPr>
          <a:xfrm>
            <a:off x="6505624" y="-114300"/>
            <a:ext cx="6092776" cy="1201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pPr algn="r" defTabSz="457200">
              <a:defRPr sz="14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5. Componer con Palabras </a:t>
            </a:r>
          </a:p>
          <a:p>
            <a:pPr algn="r" defTabSz="457200">
              <a:defRPr sz="14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2.  Mapas Conceptuales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245</Words>
  <Application>Microsoft Macintosh PowerPoint</Application>
  <PresentationFormat>Custom</PresentationFormat>
  <Paragraphs>35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Chalkduster</vt:lpstr>
      <vt:lpstr>Helvetica Neue</vt:lpstr>
      <vt:lpstr>Helvetica Neue Light</vt:lpstr>
      <vt:lpstr>Helvetica Neue Medium</vt:lpstr>
      <vt:lpstr>Black</vt:lpstr>
      <vt:lpstr>Unidad 5  COMPONER CON PALABRAS</vt:lpstr>
      <vt:lpstr>Unidad 5. Componer con Palabras  Lección 2.  Mapas Conceptuales</vt:lpstr>
      <vt:lpstr>Unidad 5. Componer con Palabras  Lección 2.  Mapas Conceptuales</vt:lpstr>
      <vt:lpstr>PowerPoint Presentation</vt:lpstr>
      <vt:lpstr>Unidad 5. Componer con Palabras  Lección 2.  Mapas Conceptuales</vt:lpstr>
      <vt:lpstr> TAREAS TRANSFORMADORAS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 5  COMPONER CON PALABRAS</dc:title>
  <cp:lastModifiedBy>Sky T Pike</cp:lastModifiedBy>
  <cp:revision>3</cp:revision>
  <dcterms:modified xsi:type="dcterms:W3CDTF">2018-11-21T13:50:51Z</dcterms:modified>
</cp:coreProperties>
</file>