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7" r:id="rId3"/>
    <p:sldId id="259" r:id="rId4"/>
    <p:sldId id="260" r:id="rId5"/>
    <p:sldId id="261" r:id="rId6"/>
    <p:sldId id="286" r:id="rId7"/>
    <p:sldId id="262" r:id="rId8"/>
    <p:sldId id="287" r:id="rId9"/>
    <p:sldId id="263" r:id="rId10"/>
    <p:sldId id="288" r:id="rId11"/>
    <p:sldId id="264" r:id="rId12"/>
    <p:sldId id="289" r:id="rId13"/>
    <p:sldId id="265" r:id="rId14"/>
    <p:sldId id="290" r:id="rId15"/>
    <p:sldId id="266" r:id="rId16"/>
    <p:sldId id="291" r:id="rId17"/>
    <p:sldId id="267" r:id="rId18"/>
    <p:sldId id="292" r:id="rId19"/>
    <p:sldId id="268" r:id="rId20"/>
    <p:sldId id="293" r:id="rId21"/>
    <p:sldId id="269" r:id="rId22"/>
    <p:sldId id="294" r:id="rId23"/>
    <p:sldId id="271" r:id="rId24"/>
    <p:sldId id="295" r:id="rId25"/>
    <p:sldId id="273" r:id="rId26"/>
    <p:sldId id="296" r:id="rId27"/>
    <p:sldId id="307" r:id="rId28"/>
    <p:sldId id="311" r:id="rId29"/>
    <p:sldId id="310" r:id="rId30"/>
    <p:sldId id="308" r:id="rId31"/>
    <p:sldId id="275" r:id="rId32"/>
    <p:sldId id="297"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0"/>
    <p:restoredTop sz="94591"/>
  </p:normalViewPr>
  <p:slideViewPr>
    <p:cSldViewPr snapToGrid="0" snapToObjects="1">
      <p:cViewPr>
        <p:scale>
          <a:sx n="132" d="100"/>
          <a:sy n="132" d="100"/>
        </p:scale>
        <p:origin x="168" y="2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914400" y="4323846"/>
            <a:ext cx="4880610" cy="365125"/>
          </a:xfrm>
        </p:spPr>
        <p:txBody>
          <a:bodyPr/>
          <a:lstStyle/>
          <a:p>
            <a:endParaRPr lang="en-US"/>
          </a:p>
        </p:txBody>
      </p:sp>
      <p:sp>
        <p:nvSpPr>
          <p:cNvPr id="6" name="Slide Number Placeholder 5"/>
          <p:cNvSpPr>
            <a:spLocks noGrp="1"/>
          </p:cNvSpPr>
          <p:nvPr>
            <p:ph type="sldNum" sz="quarter" idx="12"/>
          </p:nvPr>
        </p:nvSpPr>
        <p:spPr>
          <a:xfrm>
            <a:off x="6057900" y="1430867"/>
            <a:ext cx="21717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472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68914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594360" y="381001"/>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81934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594360" y="379438"/>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4252E9E8-D19F-FC49-A503-E35909F537DC}" type="slidenum">
              <a:rPr lang="en-US" smtClean="0"/>
              <a:t>‹#›</a:t>
            </a:fld>
            <a:endParaRPr lang="en-U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14308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594360" y="378884"/>
            <a:ext cx="4830656" cy="365125"/>
          </a:xfrm>
        </p:spPr>
        <p:txBody>
          <a:bodyPr/>
          <a:lstStyle/>
          <a:p>
            <a:endParaRPr lang="en-US"/>
          </a:p>
        </p:txBody>
      </p:sp>
      <p:sp>
        <p:nvSpPr>
          <p:cNvPr id="7" name="Slide Number Placeholder 6"/>
          <p:cNvSpPr>
            <a:spLocks noGrp="1"/>
          </p:cNvSpPr>
          <p:nvPr>
            <p:ph type="sldNum" sz="quarter" idx="12"/>
          </p:nvPr>
        </p:nvSpPr>
        <p:spPr>
          <a:xfrm>
            <a:off x="7882466" y="381001"/>
            <a:ext cx="667174"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87094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4025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22496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22240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4"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44400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12132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594360" y="381001"/>
            <a:ext cx="4830656" cy="365125"/>
          </a:xfrm>
        </p:spPr>
        <p:txBody>
          <a:bodyPr/>
          <a:lstStyle/>
          <a:p>
            <a:endParaRPr lang="en-US"/>
          </a:p>
        </p:txBody>
      </p:sp>
      <p:sp>
        <p:nvSpPr>
          <p:cNvPr id="6" name="Slide Number Placeholder 5"/>
          <p:cNvSpPr>
            <a:spLocks noGrp="1"/>
          </p:cNvSpPr>
          <p:nvPr>
            <p:ph type="sldNum" sz="quarter" idx="12"/>
          </p:nvPr>
        </p:nvSpPr>
        <p:spPr>
          <a:xfrm>
            <a:off x="7882466" y="381001"/>
            <a:ext cx="667173"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76434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238063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57986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8959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141141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78910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60581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2967340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62176"/>
            <a:ext cx="7772400" cy="1470025"/>
          </a:xfrm>
        </p:spPr>
        <p:txBody>
          <a:bodyPr>
            <a:normAutofit fontScale="90000"/>
          </a:bodyPr>
          <a:lstStyle/>
          <a:p>
            <a:r>
              <a:rPr lang="es-ES_tradnl" dirty="0" smtClean="0"/>
              <a:t>LECCIÓN </a:t>
            </a:r>
            <a:r>
              <a:rPr lang="es-ES_tradnl" dirty="0"/>
              <a:t>5  LO QUE LA BIBLIA ENSEÑA ACERCA DE LA SALVACIÓN</a:t>
            </a:r>
            <a:endParaRPr lang="en-US" dirty="0"/>
          </a:p>
        </p:txBody>
      </p:sp>
      <p:sp>
        <p:nvSpPr>
          <p:cNvPr id="3" name="Subtitle 2"/>
          <p:cNvSpPr>
            <a:spLocks noGrp="1"/>
          </p:cNvSpPr>
          <p:nvPr>
            <p:ph type="subTitle" idx="1"/>
          </p:nvPr>
        </p:nvSpPr>
        <p:spPr>
          <a:xfrm>
            <a:off x="837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dirty="0"/>
              <a:t>El apóstol Pablo dijo, “</a:t>
            </a:r>
            <a:r>
              <a:rPr lang="es-ES_tradnl" sz="2800" i="1" dirty="0"/>
              <a:t>anuncié . . . que se arrepintiesen y se convirtiesen a Dios, haciendo obras dignas de arrepentimiento</a:t>
            </a:r>
            <a:r>
              <a:rPr lang="es-ES_tradnl" sz="2800" dirty="0"/>
              <a:t>.”  Hechos 26:20</a:t>
            </a:r>
          </a:p>
          <a:p>
            <a:r>
              <a:rPr lang="es-ES_tradnl" sz="2800" i="1" dirty="0"/>
              <a:t>“Ellos dijeron: Cree en el Señor Jesucristo, y serás salvo, tú y tu casa.” Hechos </a:t>
            </a:r>
            <a:r>
              <a:rPr lang="es-ES_tradnl" sz="2800" i="1" dirty="0" smtClean="0"/>
              <a:t>16:31</a:t>
            </a:r>
            <a:endParaRPr lang="es-ES_tradnl" sz="2800" dirty="0"/>
          </a:p>
        </p:txBody>
      </p:sp>
    </p:spTree>
    <p:extLst>
      <p:ext uri="{BB962C8B-B14F-4D97-AF65-F5344CB8AC3E}">
        <p14:creationId xmlns:p14="http://schemas.microsoft.com/office/powerpoint/2010/main" val="372498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Qué quiere decir “arrepentirse</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El arrepentimiento verdadero incluye (a) un </a:t>
            </a:r>
            <a:r>
              <a:rPr lang="es-ES_tradnl" u="sng" dirty="0"/>
              <a:t>reconocimiento</a:t>
            </a:r>
            <a:r>
              <a:rPr lang="es-ES_tradnl" dirty="0"/>
              <a:t> humilde que no hemos vivido en la manera que Dios quiere que vivamos, (b) </a:t>
            </a:r>
            <a:r>
              <a:rPr lang="es-ES_tradnl" u="sng" dirty="0"/>
              <a:t>pena</a:t>
            </a:r>
            <a:r>
              <a:rPr lang="es-ES_tradnl" dirty="0"/>
              <a:t> genuina por deshonrar a Dios y por lastimar a otros con nuestros fracasos y pecados, (c) un </a:t>
            </a:r>
            <a:r>
              <a:rPr lang="es-ES_tradnl" u="sng" dirty="0"/>
              <a:t>deseo</a:t>
            </a:r>
            <a:r>
              <a:rPr lang="es-ES_tradnl" dirty="0"/>
              <a:t> genuino de evitar esos pecados en el futuro, y (d) una </a:t>
            </a:r>
            <a:r>
              <a:rPr lang="es-ES_tradnl" u="sng" dirty="0"/>
              <a:t>intención</a:t>
            </a:r>
            <a:r>
              <a:rPr lang="es-ES_tradnl" dirty="0"/>
              <a:t> seria de vivir el resto de nuestras vidas como Dios quiere que vivamos.  Quizás tendremos que arrepentirnos una y otra vez, pero nuestro deseo sincero e intención es el hacer más y más la voluntad de Dios a través de la ayuda del Espíritu Santo. </a:t>
            </a:r>
          </a:p>
        </p:txBody>
      </p:sp>
    </p:spTree>
    <p:extLst>
      <p:ext uri="{BB962C8B-B14F-4D97-AF65-F5344CB8AC3E}">
        <p14:creationId xmlns:p14="http://schemas.microsoft.com/office/powerpoint/2010/main" val="23248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Ten piedad de mí, oh Dios, conforme a tu misericordia; conforme a la multitud de tus piedades borra mis rebeliones. . . Lávame, y seré más blanco que la nieve. . . Esconde tu rostro de mis pecados, y borra todas mis maldades. Crea en mí, oh Dios, un corazón limpio, y renueva un espíritu recto dentro de mí. . . Vuélveme el gozo de tu salvación, y espíritu noble me sustente.” Salmo 51:1, 7, 9-10, </a:t>
            </a:r>
            <a:r>
              <a:rPr lang="es-ES_tradnl" sz="2800" i="1" dirty="0" smtClean="0"/>
              <a:t>12</a:t>
            </a:r>
            <a:endParaRPr lang="es-ES_tradnl" sz="2800" dirty="0"/>
          </a:p>
        </p:txBody>
      </p:sp>
    </p:spTree>
    <p:extLst>
      <p:ext uri="{BB962C8B-B14F-4D97-AF65-F5344CB8AC3E}">
        <p14:creationId xmlns:p14="http://schemas.microsoft.com/office/powerpoint/2010/main" val="272625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823" y="1033899"/>
            <a:ext cx="8229600" cy="893877"/>
          </a:xfrm>
        </p:spPr>
        <p:txBody>
          <a:bodyPr>
            <a:normAutofit fontScale="90000"/>
          </a:bodyPr>
          <a:lstStyle/>
          <a:p>
            <a:r>
              <a:rPr lang="es-ES_tradnl" b="1" dirty="0"/>
              <a:t>¿</a:t>
            </a:r>
            <a:r>
              <a:rPr lang="es-ES_tradnl" b="1" u="sng" dirty="0"/>
              <a:t>No podemos ganar la salvación simplemente haciendo nuestro mejor esfuerzo para vivir una vida buena</a:t>
            </a:r>
            <a:r>
              <a:rPr lang="es-ES_tradnl" b="1" dirty="0"/>
              <a:t>?</a:t>
            </a:r>
            <a:endParaRPr lang="en-US" dirty="0"/>
          </a:p>
        </p:txBody>
      </p:sp>
      <p:sp>
        <p:nvSpPr>
          <p:cNvPr id="3" name="Content Placeholder 2"/>
          <p:cNvSpPr>
            <a:spLocks noGrp="1"/>
          </p:cNvSpPr>
          <p:nvPr>
            <p:ph idx="1"/>
          </p:nvPr>
        </p:nvSpPr>
        <p:spPr>
          <a:xfrm>
            <a:off x="457200" y="2958540"/>
            <a:ext cx="8229600" cy="4332280"/>
          </a:xfrm>
        </p:spPr>
        <p:txBody>
          <a:bodyPr>
            <a:noAutofit/>
          </a:bodyPr>
          <a:lstStyle/>
          <a:p>
            <a:r>
              <a:rPr lang="es-ES_tradnl" dirty="0"/>
              <a:t>No. Si no amamos a Jesús de verdad y si no ponemos nuestra confianza en él, aún nuestras mejores obras no merecen nada.  La salvación es un regalo de la misericordia y gracia de Dios.  Es imposible merecerla o ganarla.  Además, aún si solamente cometimos un solo pecado (y eso no se puede decir de nadie), tendríamos que pagar el castigo de ese pecado.  Y, según la Biblia, la paga del pecado es muerte (Romanos 6:23). </a:t>
            </a:r>
          </a:p>
        </p:txBody>
      </p:sp>
    </p:spTree>
    <p:extLst>
      <p:ext uri="{BB962C8B-B14F-4D97-AF65-F5344CB8AC3E}">
        <p14:creationId xmlns:p14="http://schemas.microsoft.com/office/powerpoint/2010/main" val="84763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“No hay quien haga lo bueno, no hay ni aun uno.” Salmo 53:3</a:t>
            </a:r>
            <a:endParaRPr lang="es-ES_tradnl" sz="2800" dirty="0"/>
          </a:p>
          <a:p>
            <a:r>
              <a:rPr lang="es-ES_tradnl" sz="2800" i="1" dirty="0"/>
              <a:t>Pero Dios, que es rico en misericordia, por su gran amor con que nos amó, aun estando nosotros muertos en pecados, nos dio vida juntamente con Cristo . . . Porque por gracia sois salvos por medio de la fe; y esto no de vosotros, pues es don de Dios; no por obras, para que nadie se gloríe.”  Efesios 2:4-5, 8-9</a:t>
            </a:r>
            <a:endParaRPr lang="es-ES_tradnl" sz="2800" dirty="0"/>
          </a:p>
        </p:txBody>
      </p:sp>
    </p:spTree>
    <p:extLst>
      <p:ext uri="{BB962C8B-B14F-4D97-AF65-F5344CB8AC3E}">
        <p14:creationId xmlns:p14="http://schemas.microsoft.com/office/powerpoint/2010/main" val="1522322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1270123"/>
          </a:xfrm>
        </p:spPr>
        <p:txBody>
          <a:bodyPr>
            <a:normAutofit fontScale="90000"/>
          </a:bodyPr>
          <a:lstStyle/>
          <a:p>
            <a:pPr lvl="0"/>
            <a:r>
              <a:rPr lang="es-ES_tradnl" b="1" dirty="0"/>
              <a:t>¿</a:t>
            </a:r>
            <a:r>
              <a:rPr lang="es-ES_tradnl" b="1" u="sng" dirty="0"/>
              <a:t>Hay otra manera de salvarse si no creemos en Jesús</a:t>
            </a:r>
            <a:r>
              <a:rPr lang="es-ES_tradnl" b="1" dirty="0"/>
              <a:t>?</a:t>
            </a:r>
            <a:endParaRPr lang="en-US" dirty="0"/>
          </a:p>
        </p:txBody>
      </p:sp>
      <p:sp>
        <p:nvSpPr>
          <p:cNvPr id="3" name="Content Placeholder 2"/>
          <p:cNvSpPr>
            <a:spLocks noGrp="1"/>
          </p:cNvSpPr>
          <p:nvPr>
            <p:ph idx="1"/>
          </p:nvPr>
        </p:nvSpPr>
        <p:spPr>
          <a:xfrm>
            <a:off x="457200" y="2030931"/>
            <a:ext cx="8229600" cy="4095232"/>
          </a:xfrm>
        </p:spPr>
        <p:txBody>
          <a:bodyPr>
            <a:noAutofit/>
          </a:bodyPr>
          <a:lstStyle/>
          <a:p>
            <a:r>
              <a:rPr lang="es-ES_tradnl" dirty="0"/>
              <a:t>No.  Mucha gente ha intentado encontrar otra manera de salvarse a través de castigarse a si misma, mostrar bondad a los demás, dando regalos a los pobres, haciendo sacrificios personales, sirviendo a otros dioses, o simplemente “haciendo lo mejor” que pueden.  Pero ninguno de estas cosas borrará nuestros pecados o nos dará paz con Dios. </a:t>
            </a:r>
          </a:p>
        </p:txBody>
      </p:sp>
    </p:spTree>
    <p:extLst>
      <p:ext uri="{BB962C8B-B14F-4D97-AF65-F5344CB8AC3E}">
        <p14:creationId xmlns:p14="http://schemas.microsoft.com/office/powerpoint/2010/main" val="182285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“Jesús le dijo: Yo soy el camino, y la verdad, y la vida; nadie viene al Padre, sino por mí.” Juan 14:6</a:t>
            </a:r>
            <a:endParaRPr lang="es-ES_tradnl" sz="2800" dirty="0"/>
          </a:p>
          <a:p>
            <a:r>
              <a:rPr lang="es-ES_tradnl" sz="2800" i="1" dirty="0"/>
              <a:t>“Y en ningún otro hay salvación; porque no hay otro nombre bajo el cielo, dado a los hombres en que podamos ser salvos.” Hechos </a:t>
            </a:r>
            <a:r>
              <a:rPr lang="es-ES_tradnl" sz="2800" i="1" dirty="0" smtClean="0"/>
              <a:t>4:12</a:t>
            </a:r>
            <a:endParaRPr lang="es-ES_tradnl" sz="2800" dirty="0"/>
          </a:p>
        </p:txBody>
      </p:sp>
    </p:spTree>
    <p:extLst>
      <p:ext uri="{BB962C8B-B14F-4D97-AF65-F5344CB8AC3E}">
        <p14:creationId xmlns:p14="http://schemas.microsoft.com/office/powerpoint/2010/main" val="1490281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Qué nos enseña la Biblia acerca del “nacer de nuevo”</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Nadie se puede salvar a menos de que nazca de nuevo.  Este renacimiento involucra un cambio radical en nuestras vidas, el cual nadie puede efectuar solo, tanto como es imposible que una persona haga los arreglos para su nacimiento natural. </a:t>
            </a:r>
          </a:p>
        </p:txBody>
      </p:sp>
    </p:spTree>
    <p:extLst>
      <p:ext uri="{BB962C8B-B14F-4D97-AF65-F5344CB8AC3E}">
        <p14:creationId xmlns:p14="http://schemas.microsoft.com/office/powerpoint/2010/main" val="2402028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“Respondió Jesús y le dijo: De cierto, de cierto te digo, que el que no naciere de nuevo, no puede ver el reino de Dios.” Juan 3:3</a:t>
            </a:r>
            <a:endParaRPr lang="es-ES_tradnl" sz="2800" dirty="0"/>
          </a:p>
          <a:p>
            <a:r>
              <a:rPr lang="es-ES_tradnl" sz="2800" i="1" dirty="0"/>
              <a:t>“Mas a todos los que le recibieron [a Jesús], a los que creen en su nombre, les dio potestad de ser hechos hijos de Dios; los cuales no son engendrados de sangre, ni de voluntad de carne, ni de voluntad de varón, sino de Dios.” Juan 1:12-13</a:t>
            </a:r>
            <a:endParaRPr lang="es-ES_tradnl" sz="2800" dirty="0"/>
          </a:p>
        </p:txBody>
      </p:sp>
    </p:spTree>
    <p:extLst>
      <p:ext uri="{BB962C8B-B14F-4D97-AF65-F5344CB8AC3E}">
        <p14:creationId xmlns:p14="http://schemas.microsoft.com/office/powerpoint/2010/main" val="1991003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265"/>
            <a:ext cx="8229600" cy="893877"/>
          </a:xfrm>
        </p:spPr>
        <p:txBody>
          <a:bodyPr>
            <a:normAutofit fontScale="90000"/>
          </a:bodyPr>
          <a:lstStyle/>
          <a:p>
            <a:r>
              <a:rPr lang="es-ES_tradnl" b="1" dirty="0"/>
              <a:t>¿</a:t>
            </a:r>
            <a:r>
              <a:rPr lang="es-ES_tradnl" b="1" u="sng" dirty="0"/>
              <a:t>Qué quiere decir nacer de nuevo</a:t>
            </a:r>
            <a:r>
              <a:rPr lang="es-ES_tradnl" b="1" dirty="0"/>
              <a:t>?</a:t>
            </a:r>
            <a:endParaRPr lang="en-US" dirty="0"/>
          </a:p>
        </p:txBody>
      </p:sp>
      <p:sp>
        <p:nvSpPr>
          <p:cNvPr id="3" name="Content Placeholder 2"/>
          <p:cNvSpPr>
            <a:spLocks noGrp="1"/>
          </p:cNvSpPr>
          <p:nvPr>
            <p:ph idx="1"/>
          </p:nvPr>
        </p:nvSpPr>
        <p:spPr>
          <a:xfrm>
            <a:off x="457200" y="2525720"/>
            <a:ext cx="8229600" cy="4332280"/>
          </a:xfrm>
        </p:spPr>
        <p:txBody>
          <a:bodyPr>
            <a:noAutofit/>
          </a:bodyPr>
          <a:lstStyle/>
          <a:p>
            <a:r>
              <a:rPr lang="es-ES_tradnl" sz="2800" dirty="0"/>
              <a:t>Nacer de nuevo indica recibir una nueva vida espiritual interior a través del Espíritu Santo.  Cuando esto pasa, el creyente se hace “una nueva creación” en Cristo y un hijo de Dios. </a:t>
            </a:r>
          </a:p>
        </p:txBody>
      </p:sp>
    </p:spTree>
    <p:extLst>
      <p:ext uri="{BB962C8B-B14F-4D97-AF65-F5344CB8AC3E}">
        <p14:creationId xmlns:p14="http://schemas.microsoft.com/office/powerpoint/2010/main" val="3527100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s-ES_tradnl" dirty="0"/>
              <a:t>En la Lección 4, aprendimos acerca de las cosas maravillosas que Jesucristo dijo e hizo mientras estaba en la tierra.  Sin embargo, tal vez te preguntas que tiene que ver con Usted todo esto.  Tal vez Ud. se pregunta, “¿Jesús en </a:t>
            </a:r>
            <a:r>
              <a:rPr lang="es-ES_tradnl" b="1" i="1" dirty="0"/>
              <a:t>mi</a:t>
            </a:r>
            <a:r>
              <a:rPr lang="es-ES_tradnl" dirty="0"/>
              <a:t> lugar?  ¿Puedo encontrar perdón por todos </a:t>
            </a:r>
            <a:r>
              <a:rPr lang="es-ES_tradnl" b="1" i="1" dirty="0"/>
              <a:t>mis</a:t>
            </a:r>
            <a:r>
              <a:rPr lang="es-ES_tradnl" dirty="0"/>
              <a:t> pecados?  ¿Puedo estar seguro de que viviré para siempre con Jesús en gloria?”</a:t>
            </a:r>
          </a:p>
          <a:p>
            <a:r>
              <a:rPr lang="es-ES_tradnl" dirty="0"/>
              <a:t>En esta lección leerás la respuesta Bíblica a esas preguntas.</a:t>
            </a:r>
          </a:p>
        </p:txBody>
      </p:sp>
    </p:spTree>
    <p:extLst>
      <p:ext uri="{BB962C8B-B14F-4D97-AF65-F5344CB8AC3E}">
        <p14:creationId xmlns:p14="http://schemas.microsoft.com/office/powerpoint/2010/main" val="567755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“De modo que si alguno está en Cristo, nueva criatura es; las cosas viejas pasaron; he aquí todas son hechas nuevas.” 2 Corintios 5:17</a:t>
            </a:r>
            <a:endParaRPr lang="es-ES_tradnl" sz="2800" dirty="0"/>
          </a:p>
          <a:p>
            <a:r>
              <a:rPr lang="es-ES_tradnl" sz="2800" i="1" dirty="0"/>
              <a:t>“Nos salvó. . . por el lavamiento de la regeneración y por la renovación en el Espíritu Santo.” Tito </a:t>
            </a:r>
            <a:r>
              <a:rPr lang="es-ES_tradnl" sz="2800" i="1" dirty="0" smtClean="0"/>
              <a:t>3:5</a:t>
            </a:r>
            <a:endParaRPr lang="es-ES_tradnl" sz="2800" dirty="0"/>
          </a:p>
        </p:txBody>
      </p:sp>
    </p:spTree>
    <p:extLst>
      <p:ext uri="{BB962C8B-B14F-4D97-AF65-F5344CB8AC3E}">
        <p14:creationId xmlns:p14="http://schemas.microsoft.com/office/powerpoint/2010/main" val="1224680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3206"/>
            <a:ext cx="8229600" cy="1401340"/>
          </a:xfrm>
        </p:spPr>
        <p:txBody>
          <a:bodyPr>
            <a:normAutofit fontScale="90000"/>
          </a:bodyPr>
          <a:lstStyle/>
          <a:p>
            <a:pPr lvl="0"/>
            <a:r>
              <a:rPr lang="es-ES_tradnl" b="1" dirty="0"/>
              <a:t>¿</a:t>
            </a:r>
            <a:r>
              <a:rPr lang="es-ES_tradnl" b="1" u="sng" dirty="0"/>
              <a:t>Por qué es necesario que alguien nazca de nuevo para poder entrar en el reino de los cielos</a:t>
            </a:r>
            <a:r>
              <a:rPr lang="es-ES_tradnl" b="1" dirty="0"/>
              <a:t>?</a:t>
            </a:r>
            <a:endParaRPr lang="en-US" dirty="0"/>
          </a:p>
        </p:txBody>
      </p:sp>
      <p:sp>
        <p:nvSpPr>
          <p:cNvPr id="4" name="TextBox 3"/>
          <p:cNvSpPr txBox="1"/>
          <p:nvPr/>
        </p:nvSpPr>
        <p:spPr>
          <a:xfrm>
            <a:off x="563010" y="2456795"/>
            <a:ext cx="8123790" cy="4401205"/>
          </a:xfrm>
          <a:prstGeom prst="rect">
            <a:avLst/>
          </a:prstGeom>
          <a:noFill/>
        </p:spPr>
        <p:txBody>
          <a:bodyPr wrap="square" rtlCol="0">
            <a:spAutoFit/>
          </a:bodyPr>
          <a:lstStyle/>
          <a:p>
            <a:r>
              <a:rPr lang="es-ES_tradnl" sz="2800" dirty="0"/>
              <a:t>Sin el nuevo nacimiento, todos estamos muertos espiritualmente, nacidos bajo la sentencia de muerte y mereciendo el castigo de Dios.  A menos de que seamos cambiados espiritualmente en nuestros corazones y mentes a través del trabajo del Espíritu Santo, nosotros nos quedamos bajo la sentencia de muerte.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428889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“He aquí, en maldad he sido formado, y en pecado me concibió mi madre.” Salmo 51:5</a:t>
            </a:r>
            <a:endParaRPr lang="es-ES_tradnl" sz="2800" dirty="0"/>
          </a:p>
          <a:p>
            <a:r>
              <a:rPr lang="es-ES_tradnl" sz="2800" i="1" dirty="0"/>
              <a:t>estabais muertos en vuestros delitos y pecados, en los cuales anduvisteis en otro tiempo, siguiendo la corriente de este mundo . . . todos nosotros vivimos en otro tiempo en los deseos de nuestra carne, haciendo la voluntad de la carne y de los pensamientos, y éramos por naturaleza hijos de ira, lo mismo que los demás.” Efesios 2:1-3</a:t>
            </a:r>
            <a:endParaRPr lang="es-ES_tradnl" sz="2800" dirty="0"/>
          </a:p>
        </p:txBody>
      </p:sp>
    </p:spTree>
    <p:extLst>
      <p:ext uri="{BB962C8B-B14F-4D97-AF65-F5344CB8AC3E}">
        <p14:creationId xmlns:p14="http://schemas.microsoft.com/office/powerpoint/2010/main" val="1463690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5806"/>
            <a:ext cx="8229600" cy="893877"/>
          </a:xfrm>
        </p:spPr>
        <p:txBody>
          <a:bodyPr>
            <a:normAutofit fontScale="90000"/>
          </a:bodyPr>
          <a:lstStyle/>
          <a:p>
            <a:pPr lvl="0"/>
            <a:r>
              <a:rPr lang="es-ES_tradnl" b="1"/>
              <a:t>¿</a:t>
            </a:r>
            <a:r>
              <a:rPr lang="es-ES_tradnl" b="1" u="sng"/>
              <a:t>Cuáles bendiciones son concedidas a todos quienes nacen de nuevo</a:t>
            </a:r>
            <a:r>
              <a:rPr lang="es-ES_tradnl" b="1"/>
              <a:t>?</a:t>
            </a:r>
            <a:endParaRPr lang="en-US" dirty="0"/>
          </a:p>
        </p:txBody>
      </p:sp>
      <p:sp>
        <p:nvSpPr>
          <p:cNvPr id="4" name="TextBox 3"/>
          <p:cNvSpPr txBox="1"/>
          <p:nvPr/>
        </p:nvSpPr>
        <p:spPr>
          <a:xfrm>
            <a:off x="630387" y="1932820"/>
            <a:ext cx="8123790" cy="5509200"/>
          </a:xfrm>
          <a:prstGeom prst="rect">
            <a:avLst/>
          </a:prstGeom>
          <a:noFill/>
        </p:spPr>
        <p:txBody>
          <a:bodyPr wrap="square" rtlCol="0">
            <a:spAutoFit/>
          </a:bodyPr>
          <a:lstStyle/>
          <a:p>
            <a:r>
              <a:rPr lang="es-ES_tradnl" sz="3200" dirty="0"/>
              <a:t>Cada persona que sinceramente se arrepiente de sus pecados y confía en Jesús como su Salvador llega a ser un hijo de Dios.  Él recibe el regalo de la vida eterna y ya no está bajo la sentencia de la muerte por sus pecados.  Él también es dado un deseo genuino de vivir para Dios en una manera que le agrada y le honra. </a:t>
            </a:r>
          </a:p>
          <a:p>
            <a:r>
              <a:rPr lang="es-ES_tradnl" sz="3200" dirty="0"/>
              <a:t/>
            </a:r>
            <a:br>
              <a:rPr lang="es-ES_tradnl" sz="3200" dirty="0"/>
            </a:br>
            <a:endParaRPr lang="en-US" sz="3200" dirty="0"/>
          </a:p>
        </p:txBody>
      </p:sp>
    </p:spTree>
    <p:extLst>
      <p:ext uri="{BB962C8B-B14F-4D97-AF65-F5344CB8AC3E}">
        <p14:creationId xmlns:p14="http://schemas.microsoft.com/office/powerpoint/2010/main" val="54321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dirty="0"/>
              <a:t>Jesús dijo:</a:t>
            </a:r>
            <a:r>
              <a:rPr lang="es-ES_tradnl" sz="2800" i="1" dirty="0"/>
              <a:t> “De cierto, de cierto os digo: Él que oye mi palabra, y cree al que me envió, tiene vida eterna; y no vendrá a condenación, mas ha pasado de muerte a vida.” Juan 5:24</a:t>
            </a:r>
            <a:endParaRPr lang="es-ES_tradnl" sz="2800" dirty="0"/>
          </a:p>
          <a:p>
            <a:r>
              <a:rPr lang="es-ES_tradnl" sz="2800" i="1" dirty="0"/>
              <a:t>“Mas a todos los que le recibieron, a los que creen en su nombre, les dio potestad de ser hechos hijos de Dio.” Juan 1:12</a:t>
            </a:r>
            <a:endParaRPr lang="es-ES_tradnl" sz="2800" dirty="0"/>
          </a:p>
        </p:txBody>
      </p:sp>
    </p:spTree>
    <p:extLst>
      <p:ext uri="{BB962C8B-B14F-4D97-AF65-F5344CB8AC3E}">
        <p14:creationId xmlns:p14="http://schemas.microsoft.com/office/powerpoint/2010/main" val="1826054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r>
              <a:rPr lang="es-ES_tradnl" b="1" dirty="0"/>
              <a:t>¿</a:t>
            </a:r>
            <a:r>
              <a:rPr lang="es-ES_tradnl" b="1" u="sng" dirty="0"/>
              <a:t>Qué es la vida eterna y cuando empieza</a:t>
            </a:r>
            <a:r>
              <a:rPr lang="es-ES_tradnl" b="1" dirty="0"/>
              <a:t>?</a:t>
            </a:r>
            <a:endParaRPr lang="en-US" dirty="0"/>
          </a:p>
        </p:txBody>
      </p:sp>
      <p:sp>
        <p:nvSpPr>
          <p:cNvPr id="4" name="TextBox 3"/>
          <p:cNvSpPr txBox="1"/>
          <p:nvPr/>
        </p:nvSpPr>
        <p:spPr>
          <a:xfrm>
            <a:off x="563010" y="1499683"/>
            <a:ext cx="8123790" cy="3108543"/>
          </a:xfrm>
          <a:prstGeom prst="rect">
            <a:avLst/>
          </a:prstGeom>
          <a:noFill/>
        </p:spPr>
        <p:txBody>
          <a:bodyPr wrap="square" rtlCol="0">
            <a:spAutoFit/>
          </a:bodyPr>
          <a:lstStyle/>
          <a:p>
            <a:r>
              <a:rPr lang="es-ES_tradnl" sz="2800" dirty="0"/>
              <a:t>La vida eterna se trata de una relación nueva entre el creyente y Dios.  Es una relación de amor, gozo, y paz que empieza el momento en que alguien cree en Jesús, y nunca acabará.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1493316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800" i="1" dirty="0"/>
              <a:t>“Y esta es la vida eterna: que te conozcan a ti, el único Dios verdadero, y a Jesucristo, a quien has enviado.” Juan 17:3</a:t>
            </a:r>
            <a:endParaRPr lang="es-ES_tradnl" sz="2800" dirty="0"/>
          </a:p>
          <a:p>
            <a:r>
              <a:rPr lang="es-ES_tradnl" sz="2800" i="1" dirty="0"/>
              <a:t>“Vi un cielo nuevo y una tierra nueva. . . Y oí una gran voz del cielo que decía: He aquí el tabernáculo de Dios con los hombres, y él morará con ellos; y ellos serán su pueblo, y Dios mismo estará con ellos como su Dios. Enjugará Dios toda lágrima de los ojos de ellos; y ya no habrá muerte, ni habrá más llanto, ni clamor, ni dolor; porque las primeras cosas pasaron.” Apocalipsis 21:1-4</a:t>
            </a:r>
            <a:endParaRPr lang="es-ES_tradnl" sz="2800" dirty="0"/>
          </a:p>
        </p:txBody>
      </p:sp>
    </p:spTree>
    <p:extLst>
      <p:ext uri="{BB962C8B-B14F-4D97-AF65-F5344CB8AC3E}">
        <p14:creationId xmlns:p14="http://schemas.microsoft.com/office/powerpoint/2010/main" val="1260675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2832"/>
            <a:ext cx="8229600" cy="893877"/>
          </a:xfrm>
        </p:spPr>
        <p:txBody>
          <a:bodyPr>
            <a:normAutofit fontScale="90000"/>
          </a:bodyPr>
          <a:lstStyle/>
          <a:p>
            <a:r>
              <a:rPr lang="es-ES_tradnl" b="1"/>
              <a:t> </a:t>
            </a:r>
            <a:r>
              <a:rPr lang="es-ES_tradnl" b="1" u="sng"/>
              <a:t>Si creemos en Cristo, ¿es importante que confesemos nuestra fe públicamente y también que seamos bautizados</a:t>
            </a:r>
            <a:r>
              <a:rPr lang="es-ES_tradnl" b="1"/>
              <a:t>?</a:t>
            </a:r>
            <a:endParaRPr lang="en-US" dirty="0"/>
          </a:p>
        </p:txBody>
      </p:sp>
      <p:sp>
        <p:nvSpPr>
          <p:cNvPr id="4" name="TextBox 3"/>
          <p:cNvSpPr txBox="1"/>
          <p:nvPr/>
        </p:nvSpPr>
        <p:spPr>
          <a:xfrm>
            <a:off x="563010" y="2433334"/>
            <a:ext cx="8123790" cy="1938992"/>
          </a:xfrm>
          <a:prstGeom prst="rect">
            <a:avLst/>
          </a:prstGeom>
          <a:noFill/>
        </p:spPr>
        <p:txBody>
          <a:bodyPr wrap="square" rtlCol="0">
            <a:spAutoFit/>
          </a:bodyPr>
          <a:lstStyle/>
          <a:p>
            <a:r>
              <a:rPr lang="es-ES_tradnl" sz="2400" dirty="0"/>
              <a:t>Sí.  La confesión pública de nuestra fe en Jesús y el bautismo en agua son muy importantes.  Sin embargo, posiblemente habrá ocasiones en las cuales una persona decide no hacer una profesión pública de su fe o no bautizarse inmediatamente. </a:t>
            </a:r>
          </a:p>
        </p:txBody>
      </p:sp>
    </p:spTree>
    <p:extLst>
      <p:ext uri="{BB962C8B-B14F-4D97-AF65-F5344CB8AC3E}">
        <p14:creationId xmlns:p14="http://schemas.microsoft.com/office/powerpoint/2010/main" val="808663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2832"/>
            <a:ext cx="8229600" cy="893877"/>
          </a:xfrm>
        </p:spPr>
        <p:txBody>
          <a:bodyPr>
            <a:normAutofit fontScale="90000"/>
          </a:bodyPr>
          <a:lstStyle/>
          <a:p>
            <a:r>
              <a:rPr lang="es-ES_tradnl" b="1"/>
              <a:t> </a:t>
            </a:r>
            <a:r>
              <a:rPr lang="es-ES_tradnl" b="1" u="sng"/>
              <a:t>Si creemos en Cristo, ¿es importante que confesemos nuestra fe públicamente y también que seamos bautizados</a:t>
            </a:r>
            <a:r>
              <a:rPr lang="es-ES_tradnl" b="1"/>
              <a:t>?</a:t>
            </a:r>
            <a:endParaRPr lang="en-US" dirty="0"/>
          </a:p>
        </p:txBody>
      </p:sp>
      <p:sp>
        <p:nvSpPr>
          <p:cNvPr id="4" name="TextBox 3"/>
          <p:cNvSpPr txBox="1"/>
          <p:nvPr/>
        </p:nvSpPr>
        <p:spPr>
          <a:xfrm>
            <a:off x="563010" y="2433334"/>
            <a:ext cx="8123790" cy="3046988"/>
          </a:xfrm>
          <a:prstGeom prst="rect">
            <a:avLst/>
          </a:prstGeom>
          <a:noFill/>
        </p:spPr>
        <p:txBody>
          <a:bodyPr wrap="square" rtlCol="0">
            <a:spAutoFit/>
          </a:bodyPr>
          <a:lstStyle/>
          <a:p>
            <a:r>
              <a:rPr lang="es-ES_tradnl" sz="2400" dirty="0"/>
              <a:t>Puede ser el caso, por ejemplo, cuando una profesión pública de fe o un bautismo público se ganarían la antipatía de familiares o amigos.  Aunque nunca debemos de avergonzarnos de nuestra fe cristiana o nuestra relación con Jesús, hay momentos o situaciones cuando nuevos creyentes sienten que deben ser  ser prudentes en escoger el tiempo y lugar para su bautismo.</a:t>
            </a:r>
            <a:endParaRPr lang="es-ES_tradnl" sz="2400" dirty="0"/>
          </a:p>
        </p:txBody>
      </p:sp>
    </p:spTree>
    <p:extLst>
      <p:ext uri="{BB962C8B-B14F-4D97-AF65-F5344CB8AC3E}">
        <p14:creationId xmlns:p14="http://schemas.microsoft.com/office/powerpoint/2010/main" val="9187317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400" dirty="0"/>
              <a:t>Jesús dijo: </a:t>
            </a:r>
            <a:r>
              <a:rPr lang="es-ES_tradnl" sz="2400" i="1" dirty="0"/>
              <a:t>“A cualquiera, pues, que me confiese delante de los hombres, yo también le confesaré delante de mi Padre que está en los cielos.  Y a cualquiera que me niegue delante de los hombres, yo también le negaré delante de mi Padre que está en los cielos.” Mateo 10:32-33</a:t>
            </a:r>
            <a:endParaRPr lang="es-ES_tradnl" sz="2400" dirty="0"/>
          </a:p>
          <a:p>
            <a:r>
              <a:rPr lang="es-ES_tradnl" sz="2400" i="1" dirty="0"/>
              <a:t>“Arrepentíos, y bautícese cada uno de vosotros en el nombre de Jesucristo para perdón de los pecados.” Hechos 2:38</a:t>
            </a:r>
            <a:endParaRPr lang="es-ES_tradnl" sz="2400" dirty="0"/>
          </a:p>
          <a:p>
            <a:r>
              <a:rPr lang="es-ES_tradnl" sz="2400" i="1" dirty="0"/>
              <a:t>“Pero cuando creyeron a Felipe, que anunciaba el evangelio del reino de Dios y el nombre de Jesucristo, se bautizaban hombres y mujeres.”  Hechos 8:12</a:t>
            </a:r>
            <a:endParaRPr lang="es-ES_tradnl" sz="2400" dirty="0"/>
          </a:p>
        </p:txBody>
      </p:sp>
    </p:spTree>
    <p:extLst>
      <p:ext uri="{BB962C8B-B14F-4D97-AF65-F5344CB8AC3E}">
        <p14:creationId xmlns:p14="http://schemas.microsoft.com/office/powerpoint/2010/main" val="740212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 ¿</a:t>
            </a:r>
            <a:r>
              <a:rPr lang="es-ES_tradnl" b="1" u="sng" dirty="0"/>
              <a:t>Qué quiere decir ser “salvo</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400" dirty="0"/>
              <a:t>Ser salvo no es lo mismo como el ser bautizado o asistir a una iglesia o hacer una profesión de fe.  Ser salvo se trata de un cambio adentro en la mente y corazón de una persona lo cual se efectúa por el trabajo del Espíritu Santo en su vida.  Una persona quien se salva sinceramente confía en Jesucristo como quien pagó las consecuencias de sus pecados y acepta a Jesús como el Señor y Dueño de su vida.  Una persona salva es entonces un hijo de Dios, la cual los pecados de le han sido perdonados y quien ha recibido el regalo de la vida eterna.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400" i="1" dirty="0"/>
              <a:t>“A la mujer dijo: 'Multiplicaré en gran manera los dolores en tus preñeces; con dolor darás a luz los hijos; y tu deseo será para tu marido, y él se enseñoreará de ti.' Y al hombre dijo: 'Por cuanto obedeciste a la voz de tu mujer, y comiste del árbol de que te mandé diciendo: No comerás de él; maldita será la tierra por tu causa; con dolor comerás de ella todos los días de tu vida. Espinos y cardos te producirá, y comerás plantas del campo. Con el sudor de tu rostro comerás el pan hasta que vuelvas a la tierra, porque de ella fuiste tomado; pues polvo eres, y al polvo volverás.'”  Génesis 3:16-19</a:t>
            </a:r>
            <a:endParaRPr lang="es-ES_tradnl" sz="2400" dirty="0"/>
          </a:p>
          <a:p>
            <a:r>
              <a:rPr lang="es-ES_tradnl" sz="2400" dirty="0"/>
              <a:t/>
            </a:r>
            <a:br>
              <a:rPr lang="es-ES_tradnl" sz="2400" dirty="0"/>
            </a:br>
            <a:endParaRPr lang="en-US" sz="2400" dirty="0"/>
          </a:p>
        </p:txBody>
      </p:sp>
    </p:spTree>
    <p:extLst>
      <p:ext uri="{BB962C8B-B14F-4D97-AF65-F5344CB8AC3E}">
        <p14:creationId xmlns:p14="http://schemas.microsoft.com/office/powerpoint/2010/main" val="7631198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444"/>
            <a:ext cx="8229600" cy="893877"/>
          </a:xfrm>
        </p:spPr>
        <p:txBody>
          <a:bodyPr>
            <a:normAutofit fontScale="90000"/>
          </a:bodyPr>
          <a:lstStyle/>
          <a:p>
            <a:pPr lvl="0"/>
            <a:r>
              <a:rPr lang="es-ES_tradnl" b="1" dirty="0"/>
              <a:t>¿</a:t>
            </a:r>
            <a:r>
              <a:rPr lang="es-ES_tradnl" b="1" u="sng" dirty="0"/>
              <a:t>Podemos estar absolutamente seguros que somos salvos para la eternidad</a:t>
            </a:r>
            <a:r>
              <a:rPr lang="es-ES_tradnl" b="1" dirty="0"/>
              <a:t>?</a:t>
            </a:r>
            <a:endParaRPr lang="en-US" dirty="0"/>
          </a:p>
        </p:txBody>
      </p:sp>
      <p:sp>
        <p:nvSpPr>
          <p:cNvPr id="4" name="TextBox 3"/>
          <p:cNvSpPr txBox="1"/>
          <p:nvPr/>
        </p:nvSpPr>
        <p:spPr>
          <a:xfrm>
            <a:off x="563010" y="1740315"/>
            <a:ext cx="8123790" cy="4401205"/>
          </a:xfrm>
          <a:prstGeom prst="rect">
            <a:avLst/>
          </a:prstGeom>
          <a:noFill/>
        </p:spPr>
        <p:txBody>
          <a:bodyPr wrap="square" rtlCol="0">
            <a:spAutoFit/>
          </a:bodyPr>
          <a:lstStyle/>
          <a:p>
            <a:r>
              <a:rPr lang="es-ES_tradnl" sz="2800" dirty="0"/>
              <a:t>Sí.  Las promesas de Dios son seguras, así que nunca tenemos que dudarlas.  Aún cuando a veces nos fallamos en vivir como Dios quiere que vivamos o fallamos en vivir como nosotros mismos queremos vivir, podemos estar seguros que Dios continuará amándonos y nos perdonará cuando de verdad ponemos nuestra confianza en Jesús.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23146959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255"/>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225132"/>
            <a:ext cx="8229600" cy="4332280"/>
          </a:xfrm>
        </p:spPr>
        <p:txBody>
          <a:bodyPr>
            <a:noAutofit/>
          </a:bodyPr>
          <a:lstStyle/>
          <a:p>
            <a:r>
              <a:rPr lang="es-ES_tradnl" sz="2400" i="1" dirty="0"/>
              <a:t>“Estas cosas os he escrito a vosotros que creéis en el nombre del Hijo de Dios, para que sepáis que tenéis vida eterna, y para que creáis en el nombre del Hijo de Dios.” 1 Juan 5:13</a:t>
            </a:r>
            <a:endParaRPr lang="es-ES_tradnl" sz="2400" dirty="0"/>
          </a:p>
          <a:p>
            <a:r>
              <a:rPr lang="es-ES_tradnl" sz="2400" i="1" dirty="0"/>
              <a:t>“Si confesamos nuestros pecados, él es fiel y justo para perdonar nuestros pecados, y limpiarnos de toda maldad.” 1 Juan 1:9</a:t>
            </a:r>
            <a:endParaRPr lang="es-ES_tradnl" sz="2400" dirty="0"/>
          </a:p>
          <a:p>
            <a:r>
              <a:rPr lang="es-ES_tradnl" sz="2400" i="1" dirty="0"/>
              <a:t>“Por lo cual estoy seguro de que ni la muerte, ni la vida, ni ángeles, ni principados, ni potestades, ni lo presente, ni lo por venir, ni lo alto, ni lo profundo, ni ninguna otra cosa creada nos podrá separar del amor de Dios, que es en Cristo Jesús Señor nuestro.” </a:t>
            </a:r>
            <a:r>
              <a:rPr lang="es-ES_tradnl" sz="2400" i="1"/>
              <a:t>Romanos </a:t>
            </a:r>
            <a:r>
              <a:rPr lang="es-ES_tradnl" sz="2400" i="1" smtClean="0"/>
              <a:t>8:38-39</a:t>
            </a:r>
            <a:endParaRPr lang="es-ES_tradnl" sz="2400" dirty="0"/>
          </a:p>
        </p:txBody>
      </p:sp>
    </p:spTree>
    <p:extLst>
      <p:ext uri="{BB962C8B-B14F-4D97-AF65-F5344CB8AC3E}">
        <p14:creationId xmlns:p14="http://schemas.microsoft.com/office/powerpoint/2010/main" val="1261366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i="1" dirty="0"/>
              <a:t>“Mas a todos los que le recibieron, a los que creen en su nombre, les dio potestad de ser hechos hijos de Dios.” Juan 1:12</a:t>
            </a:r>
            <a:endParaRPr lang="es-ES_tradnl" sz="2800" dirty="0"/>
          </a:p>
          <a:p>
            <a:r>
              <a:rPr lang="es-ES_tradnl" sz="2800" i="1" dirty="0"/>
              <a:t>“Pero si andamos en luz, como él está en luz, tenemos comunión unos con otros, y la sangre de Jesucristo su Hijo nos limpia de todo pecado.” 1 Juan 1:7 </a:t>
            </a:r>
            <a:endParaRPr lang="es-ES_tradnl" sz="2800" dirty="0"/>
          </a:p>
          <a:p>
            <a:r>
              <a:rPr lang="es-ES_tradnl" sz="2800" i="1" dirty="0"/>
              <a:t>“Y este es el testimonio: que Dios nos ha dado vida eterna; y esta vida está en su Hijo.” 1 Juan 5:11</a:t>
            </a:r>
            <a:endParaRPr lang="es-ES_tradnl" sz="2800" dirty="0"/>
          </a:p>
        </p:txBody>
      </p:sp>
    </p:spTree>
    <p:extLst>
      <p:ext uri="{BB962C8B-B14F-4D97-AF65-F5344CB8AC3E}">
        <p14:creationId xmlns:p14="http://schemas.microsoft.com/office/powerpoint/2010/main" val="399853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Cómo nos puede perdonar Dios sin castigarnos</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Dios nos perdona porque Jesucristo, el Hijo de Dios sin pecado, tomó en si mismo el castigo que nosotros merecíamos.  Cuando ponemos nuestra confianza en Jesús y lo aceptamos como nuestro Salvador, él llega a ser nuestro sustituto.  Dios acepta el sacrificio de Jesús en la cruz en beneficio de nosotros y nos declara “no culpables</a:t>
            </a:r>
            <a:r>
              <a:rPr lang="es-ES_tradnl" dirty="0" smtClean="0"/>
              <a:t>.”</a:t>
            </a:r>
            <a:endParaRPr lang="es-ES_tradnl" dirty="0"/>
          </a:p>
        </p:txBody>
      </p:sp>
    </p:spTree>
    <p:extLst>
      <p:ext uri="{BB962C8B-B14F-4D97-AF65-F5344CB8AC3E}">
        <p14:creationId xmlns:p14="http://schemas.microsoft.com/office/powerpoint/2010/main" val="1423644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800" i="1" dirty="0"/>
              <a:t>“Mas él herido fue por nuestras rebeliones, molido por nuestros pecados; el castigo de nuestra paz fue sobre él, y por su llaga fuimos nosotros curados.” Isaías 53:5</a:t>
            </a:r>
            <a:endParaRPr lang="es-ES_tradnl" sz="2800" dirty="0"/>
          </a:p>
          <a:p>
            <a:r>
              <a:rPr lang="es-ES_tradnl" sz="2800" i="1" dirty="0"/>
              <a:t>“Porque de tal manera amó Dios al mundo, que ha dado a su Hijo unigénito, para que todo aquel que en él cree, no se pierda, mas tenga vida eterna.” Juan 3:16</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pPr lvl="0"/>
            <a:r>
              <a:rPr lang="es-ES_tradnl" b="1" dirty="0"/>
              <a:t>¿</a:t>
            </a:r>
            <a:r>
              <a:rPr lang="es-ES_tradnl" b="1" u="sng" dirty="0"/>
              <a:t>Está Dios de verdad dispuesto a perdonarnos todos los pecados</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¡Sí, cada uno!  No hay pecado demasiado grande o serio que pase más allá de la gracia perdonadora de Dios si seguimos amándolo y confiando en él.  Sin embargo, debemos de recordar que el perdón de Dios no siempre repara el daño hecho por nuestros pecados.  La </a:t>
            </a:r>
            <a:r>
              <a:rPr lang="es-ES_tradnl" i="1" dirty="0"/>
              <a:t>culpabilidad</a:t>
            </a:r>
            <a:r>
              <a:rPr lang="es-ES_tradnl" dirty="0"/>
              <a:t> de nuestro pecado ya no está, pero las </a:t>
            </a:r>
            <a:r>
              <a:rPr lang="es-ES_tradnl" i="1" dirty="0"/>
              <a:t>consecuencias</a:t>
            </a:r>
            <a:r>
              <a:rPr lang="es-ES_tradnl" dirty="0"/>
              <a:t> de nuestro pecado pueden seguir en muchas maneras diferentes. </a:t>
            </a:r>
          </a:p>
        </p:txBody>
      </p:sp>
    </p:spTree>
    <p:extLst>
      <p:ext uri="{BB962C8B-B14F-4D97-AF65-F5344CB8AC3E}">
        <p14:creationId xmlns:p14="http://schemas.microsoft.com/office/powerpoint/2010/main" val="1504369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sz="2400" i="1" dirty="0"/>
              <a:t>“Venid luego, dice Jehová, y estemos a cuenta: si vuestros pecados fueren como la grana, como la nieve serán emblanquecidos; si fueren rojos como el carmesí, vendrán a ser como blanca lana.” Isaías 1:18</a:t>
            </a:r>
            <a:endParaRPr lang="es-ES_tradnl" sz="2400" dirty="0"/>
          </a:p>
          <a:p>
            <a:r>
              <a:rPr lang="es-ES_tradnl" sz="2400" i="1" dirty="0"/>
              <a:t>“Cuanto está lejos el oriente del occidente, hizo alejar de nosotros nuestras rebeliones.” Salmo 103:12</a:t>
            </a:r>
            <a:endParaRPr lang="es-ES_tradnl" sz="2400" dirty="0"/>
          </a:p>
          <a:p>
            <a:r>
              <a:rPr lang="es-ES_tradnl" sz="2400" i="1" dirty="0"/>
              <a:t>“El volverá a tener misericordia de nosotros; sepultará nuestras iniquidades, y echará en lo profundo del mar todos nuestros pecados.” Miqueas 7:19</a:t>
            </a:r>
            <a:endParaRPr lang="es-ES_tradnl" sz="2400" dirty="0"/>
          </a:p>
        </p:txBody>
      </p:sp>
    </p:spTree>
    <p:extLst>
      <p:ext uri="{BB962C8B-B14F-4D97-AF65-F5344CB8AC3E}">
        <p14:creationId xmlns:p14="http://schemas.microsoft.com/office/powerpoint/2010/main" val="1377700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3760"/>
            <a:ext cx="8229600" cy="893877"/>
          </a:xfrm>
        </p:spPr>
        <p:txBody>
          <a:bodyPr>
            <a:normAutofit fontScale="90000"/>
          </a:bodyPr>
          <a:lstStyle/>
          <a:p>
            <a:r>
              <a:rPr lang="es-ES_tradnl" b="1" dirty="0"/>
              <a:t>¿</a:t>
            </a:r>
            <a:r>
              <a:rPr lang="es-ES_tradnl" b="1" u="sng" dirty="0"/>
              <a:t>Qué tenemos que hacer para recibir esta salvación tan maravillosa</a:t>
            </a:r>
            <a:r>
              <a:rPr lang="es-ES_tradnl" b="1" dirty="0"/>
              <a:t>?</a:t>
            </a:r>
            <a:endParaRPr lang="en-US" dirty="0"/>
          </a:p>
        </p:txBody>
      </p:sp>
      <p:sp>
        <p:nvSpPr>
          <p:cNvPr id="3" name="Content Placeholder 2"/>
          <p:cNvSpPr>
            <a:spLocks noGrp="1"/>
          </p:cNvSpPr>
          <p:nvPr>
            <p:ph idx="1"/>
          </p:nvPr>
        </p:nvSpPr>
        <p:spPr>
          <a:xfrm>
            <a:off x="457200" y="1793883"/>
            <a:ext cx="8229600" cy="4332280"/>
          </a:xfrm>
        </p:spPr>
        <p:txBody>
          <a:bodyPr>
            <a:noAutofit/>
          </a:bodyPr>
          <a:lstStyle/>
          <a:p>
            <a:r>
              <a:rPr lang="es-ES_tradnl" dirty="0"/>
              <a:t>Tenemos que arrepentirnos de nuestros pecados humildemente y sinceramente, y creer que Jesús murió en  </a:t>
            </a:r>
            <a:r>
              <a:rPr lang="es-ES_tradnl" i="1" dirty="0"/>
              <a:t>nuestro</a:t>
            </a:r>
            <a:r>
              <a:rPr lang="es-ES_tradnl" dirty="0"/>
              <a:t> lugar.  Nuestra fe no es simplemente una creencia mental que Jesús murió en la cruz por “los pecados del mundo.”  Es una creencia sincera que Jesús murió específicamente por </a:t>
            </a:r>
            <a:r>
              <a:rPr lang="es-ES_tradnl" i="1" dirty="0"/>
              <a:t>nosotros</a:t>
            </a:r>
            <a:r>
              <a:rPr lang="es-ES_tradnl" dirty="0"/>
              <a:t>.  También incluye un deseo genuino de dejarle a Jesús tomar el control de nuestras vidas y un compromiso sincero de agradarle y honrarle en todo lo que hacemos. </a:t>
            </a:r>
          </a:p>
        </p:txBody>
      </p:sp>
    </p:spTree>
    <p:extLst>
      <p:ext uri="{BB962C8B-B14F-4D97-AF65-F5344CB8AC3E}">
        <p14:creationId xmlns:p14="http://schemas.microsoft.com/office/powerpoint/2010/main" val="12738848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121</TotalTime>
  <Words>1197</Words>
  <Application>Microsoft Macintosh PowerPoint</Application>
  <PresentationFormat>On-screen Show (4:3)</PresentationFormat>
  <Paragraphs>89</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Century Gothic</vt:lpstr>
      <vt:lpstr>Arial</vt:lpstr>
      <vt:lpstr>Vapor Trail</vt:lpstr>
      <vt:lpstr>LECCIÓN 5  LO QUE LA BIBLIA ENSEÑA ACERCA DE LA SALVACIÓN</vt:lpstr>
      <vt:lpstr>Introducción </vt:lpstr>
      <vt:lpstr> ¿Qué quiere decir ser “salvo”?</vt:lpstr>
      <vt:lpstr>Referencias Bíblicas</vt:lpstr>
      <vt:lpstr>¿Cómo nos puede perdonar Dios sin castigarnos?</vt:lpstr>
      <vt:lpstr>Referencias Bíblicas</vt:lpstr>
      <vt:lpstr>¿Está Dios de verdad dispuesto a perdonarnos todos los pecados?</vt:lpstr>
      <vt:lpstr>Referencias Bíblicas</vt:lpstr>
      <vt:lpstr>¿Qué tenemos que hacer para recibir esta salvación tan maravillosa?</vt:lpstr>
      <vt:lpstr>Referencias Bíblicas</vt:lpstr>
      <vt:lpstr>¿Qué quiere decir “arrepentirse”?</vt:lpstr>
      <vt:lpstr>Referencias Bíblicas</vt:lpstr>
      <vt:lpstr>¿No podemos ganar la salvación simplemente haciendo nuestro mejor esfuerzo para vivir una vida buena?</vt:lpstr>
      <vt:lpstr>Referencias Bíblicas</vt:lpstr>
      <vt:lpstr>¿Hay otra manera de salvarse si no creemos en Jesús?</vt:lpstr>
      <vt:lpstr>Referencias Bíblicas</vt:lpstr>
      <vt:lpstr>¿Qué nos enseña la Biblia acerca del “nacer de nuevo”?</vt:lpstr>
      <vt:lpstr>Referencias Bíblicas</vt:lpstr>
      <vt:lpstr>¿Qué quiere decir nacer de nuevo?</vt:lpstr>
      <vt:lpstr>Referencias Bíblicas</vt:lpstr>
      <vt:lpstr>¿Por qué es necesario que alguien nazca de nuevo para poder entrar en el reino de los cielos?</vt:lpstr>
      <vt:lpstr>Referencias Bíblicas</vt:lpstr>
      <vt:lpstr>¿Cuáles bendiciones son concedidas a todos quienes nacen de nuevo?</vt:lpstr>
      <vt:lpstr>Referencias Bíblicas</vt:lpstr>
      <vt:lpstr>¿Qué es la vida eterna y cuando empieza?</vt:lpstr>
      <vt:lpstr>Referencias Bíblicas</vt:lpstr>
      <vt:lpstr> Si creemos en Cristo, ¿es importante que confesemos nuestra fe públicamente y también que seamos bautizados?</vt:lpstr>
      <vt:lpstr> Si creemos en Cristo, ¿es importante que confesemos nuestra fe públicamente y también que seamos bautizados?</vt:lpstr>
      <vt:lpstr>Referencias Bíblicas</vt:lpstr>
      <vt:lpstr>Referencias Bíblicas</vt:lpstr>
      <vt:lpstr>¿Podemos estar absolutamente seguros que somos salvos para la eternidad?</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12</cp:revision>
  <dcterms:created xsi:type="dcterms:W3CDTF">2017-02-07T06:18:44Z</dcterms:created>
  <dcterms:modified xsi:type="dcterms:W3CDTF">2017-02-14T19:22:16Z</dcterms:modified>
</cp:coreProperties>
</file>