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305" r:id="rId5"/>
    <p:sldId id="387" r:id="rId6"/>
    <p:sldId id="307" r:id="rId7"/>
    <p:sldId id="308" r:id="rId8"/>
    <p:sldId id="370" r:id="rId9"/>
    <p:sldId id="309" r:id="rId10"/>
    <p:sldId id="313" r:id="rId11"/>
    <p:sldId id="362" r:id="rId12"/>
    <p:sldId id="310" r:id="rId13"/>
    <p:sldId id="371" r:id="rId14"/>
    <p:sldId id="372" r:id="rId15"/>
    <p:sldId id="358" r:id="rId16"/>
    <p:sldId id="373" r:id="rId17"/>
    <p:sldId id="374" r:id="rId18"/>
    <p:sldId id="375" r:id="rId19"/>
    <p:sldId id="376" r:id="rId20"/>
    <p:sldId id="359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8" autoAdjust="0"/>
    <p:restoredTop sz="95274" autoAdjust="0"/>
  </p:normalViewPr>
  <p:slideViewPr>
    <p:cSldViewPr snapToGrid="0">
      <p:cViewPr varScale="1">
        <p:scale>
          <a:sx n="45" d="100"/>
          <a:sy n="45" d="100"/>
        </p:scale>
        <p:origin x="72" y="52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6/14/2018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6/14/2018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851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23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e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Free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Free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Free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Group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Free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Free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Group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Group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Group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e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Group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Free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Group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e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Group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e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Group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6/14/2018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6/14/2018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Free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Group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Group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e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Group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Free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Group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e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Free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Free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e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e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Group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e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Free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Group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e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oup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e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e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e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e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Group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Group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Group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Free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Group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e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Group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Group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e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Group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Group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" y="304800"/>
            <a:ext cx="11132819" cy="2793906"/>
          </a:xfrm>
        </p:spPr>
        <p:txBody>
          <a:bodyPr/>
          <a:lstStyle/>
          <a:p>
            <a:r>
              <a:rPr lang="en-US" dirty="0"/>
              <a:t>    Letters and Sounds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1" y="3108803"/>
            <a:ext cx="11658599" cy="983137"/>
          </a:xfrm>
        </p:spPr>
        <p:txBody>
          <a:bodyPr>
            <a:normAutofit/>
          </a:bodyPr>
          <a:lstStyle/>
          <a:p>
            <a:r>
              <a:rPr lang="en-US" sz="5400" dirty="0"/>
              <a:t>A     B     C</a:t>
            </a:r>
          </a:p>
        </p:txBody>
      </p:sp>
    </p:spTree>
    <p:extLst>
      <p:ext uri="{BB962C8B-B14F-4D97-AF65-F5344CB8AC3E}">
        <p14:creationId xmlns:p14="http://schemas.microsoft.com/office/powerpoint/2010/main" val="282607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3FD0B-71FB-46B3-9A35-B95B878E3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8910"/>
            <a:ext cx="9629030" cy="1233424"/>
          </a:xfrm>
        </p:spPr>
        <p:txBody>
          <a:bodyPr>
            <a:normAutofit/>
          </a:bodyPr>
          <a:lstStyle/>
          <a:p>
            <a:r>
              <a:rPr lang="en-US" dirty="0"/>
              <a:t> New Lesson Write Sentences using the Word Family  in your Journal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7560D-1778-4ACF-9675-C2C8CA45F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8700" y="1485900"/>
            <a:ext cx="9629030" cy="421767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/>
              <a:t>			</a:t>
            </a:r>
          </a:p>
          <a:p>
            <a:pPr marL="45720" indent="0">
              <a:buNone/>
            </a:pPr>
            <a:r>
              <a:rPr lang="en-US" sz="2800" dirty="0"/>
              <a:t>6.  The </a:t>
            </a:r>
            <a:r>
              <a:rPr lang="en-US" sz="2800" u="sng" dirty="0"/>
              <a:t>pig</a:t>
            </a:r>
            <a:r>
              <a:rPr lang="en-US" sz="2800" dirty="0"/>
              <a:t> ran to you and not to me.		</a:t>
            </a:r>
          </a:p>
          <a:p>
            <a:pPr marL="45720" indent="0">
              <a:buNone/>
            </a:pPr>
            <a:r>
              <a:rPr lang="en-US" sz="2800" dirty="0"/>
              <a:t>7.  The fish has a </a:t>
            </a:r>
            <a:r>
              <a:rPr lang="en-US" sz="2800" u="sng" dirty="0"/>
              <a:t>fin</a:t>
            </a:r>
            <a:r>
              <a:rPr lang="en-US" sz="2800" dirty="0"/>
              <a:t> and a tail.			</a:t>
            </a:r>
          </a:p>
          <a:p>
            <a:pPr marL="45720" indent="0">
              <a:buNone/>
            </a:pPr>
            <a:r>
              <a:rPr lang="en-US" sz="2800" dirty="0"/>
              <a:t>8.  The </a:t>
            </a:r>
            <a:r>
              <a:rPr lang="en-US" sz="2800" u="sng" dirty="0"/>
              <a:t>kid</a:t>
            </a:r>
            <a:r>
              <a:rPr lang="en-US" sz="2800" dirty="0"/>
              <a:t> is playing ball with her sister.</a:t>
            </a:r>
          </a:p>
          <a:p>
            <a:pPr marL="342900" indent="-342900">
              <a:buAutoNum type="arabicPeriod" startAt="9"/>
            </a:pPr>
            <a:r>
              <a:rPr lang="en-US" sz="2800" dirty="0"/>
              <a:t>  He swims in the water with his brother</a:t>
            </a:r>
          </a:p>
          <a:p>
            <a:pPr marL="342900" indent="-342900">
              <a:buAutoNum type="arabicPeriod" startAt="9"/>
            </a:pPr>
            <a:r>
              <a:rPr lang="en-US" sz="2800" dirty="0"/>
              <a:t>  She sits on the chair eating an apple.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13196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3FD0B-71FB-46B3-9A35-B95B878E3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8910"/>
            <a:ext cx="9629030" cy="1233424"/>
          </a:xfrm>
        </p:spPr>
        <p:txBody>
          <a:bodyPr>
            <a:normAutofit/>
          </a:bodyPr>
          <a:lstStyle/>
          <a:p>
            <a:r>
              <a:rPr lang="en-US" dirty="0"/>
              <a:t> New Lesson Write Sentences using the Word Family  in your Journal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7560D-1778-4ACF-9675-C2C8CA45F705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>
            <a:off x="11624310" y="1485900"/>
            <a:ext cx="45719" cy="43434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F33F4E-B06F-45A2-8595-973227FEFC6C}"/>
              </a:ext>
            </a:extLst>
          </p:cNvPr>
          <p:cNvSpPr txBox="1"/>
          <p:nvPr/>
        </p:nvSpPr>
        <p:spPr>
          <a:xfrm>
            <a:off x="868680" y="1611630"/>
            <a:ext cx="830961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11.   He plays the drum in his home.</a:t>
            </a:r>
          </a:p>
          <a:p>
            <a:endParaRPr lang="en-US" sz="2800" dirty="0"/>
          </a:p>
          <a:p>
            <a:pPr marL="514350" indent="-514350">
              <a:buAutoNum type="arabicPeriod" startAt="12"/>
            </a:pPr>
            <a:r>
              <a:rPr lang="en-US" sz="2800" dirty="0"/>
              <a:t>  The rug is green and blue.</a:t>
            </a:r>
          </a:p>
          <a:p>
            <a:pPr marL="514350" indent="-514350">
              <a:buAutoNum type="arabicPeriod" startAt="12"/>
            </a:pPr>
            <a:endParaRPr lang="en-US" sz="2800" dirty="0"/>
          </a:p>
          <a:p>
            <a:pPr marL="514350" indent="-514350">
              <a:buAutoNum type="arabicPeriod" startAt="12"/>
            </a:pPr>
            <a:r>
              <a:rPr lang="en-US" sz="2800" dirty="0"/>
              <a:t>  Cut the apple in half and give him a piece.</a:t>
            </a:r>
          </a:p>
          <a:p>
            <a:pPr marL="342900" indent="-342900">
              <a:buAutoNum type="arabicPeriod" startAt="9"/>
            </a:pPr>
            <a:endParaRPr lang="en-US" sz="2800" dirty="0"/>
          </a:p>
          <a:p>
            <a:r>
              <a:rPr lang="en-US" sz="2800" dirty="0"/>
              <a:t>14.  The sun is bright and looks like a yellow ball.</a:t>
            </a:r>
          </a:p>
          <a:p>
            <a:pPr marL="342900" indent="-342900">
              <a:buAutoNum type="arabicPeriod" startAt="9"/>
            </a:pPr>
            <a:endParaRPr lang="en-US" sz="2800" dirty="0"/>
          </a:p>
          <a:p>
            <a:r>
              <a:rPr lang="en-US" sz="2800" dirty="0"/>
              <a:t>15.  I poured water in the tub to bathe my dog.</a:t>
            </a:r>
          </a:p>
          <a:p>
            <a:pPr marL="342900" indent="-342900">
              <a:buAutoNum type="arabicPeriod" startAt="9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002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5CE3B-0D05-49C2-B7EA-1B30DF3F1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Consonant Blends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B1D57-412E-4935-A699-BA1C30462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572" y="1485900"/>
            <a:ext cx="9432798" cy="4709160"/>
          </a:xfrm>
        </p:spPr>
        <p:txBody>
          <a:bodyPr>
            <a:normAutofit/>
          </a:bodyPr>
          <a:lstStyle/>
          <a:p>
            <a:r>
              <a:rPr lang="en-US" sz="2800" dirty="0" err="1"/>
              <a:t>th</a:t>
            </a:r>
            <a:r>
              <a:rPr lang="en-US" sz="2800" dirty="0"/>
              <a:t>			</a:t>
            </a:r>
            <a:r>
              <a:rPr lang="en-US" sz="2800" dirty="0" err="1"/>
              <a:t>fl</a:t>
            </a:r>
            <a:r>
              <a:rPr lang="en-US" sz="2800" dirty="0"/>
              <a:t>			</a:t>
            </a:r>
            <a:r>
              <a:rPr lang="en-US" sz="2800" dirty="0" err="1"/>
              <a:t>thr</a:t>
            </a:r>
            <a:r>
              <a:rPr lang="en-US" sz="2800" dirty="0"/>
              <a:t>		</a:t>
            </a:r>
            <a:r>
              <a:rPr lang="en-US" sz="2800" dirty="0" err="1"/>
              <a:t>tr</a:t>
            </a:r>
            <a:endParaRPr lang="en-US" sz="2800" dirty="0"/>
          </a:p>
          <a:p>
            <a:r>
              <a:rPr lang="en-US" sz="2800" dirty="0"/>
              <a:t>thumb		flower		three		train</a:t>
            </a:r>
          </a:p>
          <a:p>
            <a:endParaRPr lang="en-US" sz="2800" dirty="0"/>
          </a:p>
          <a:p>
            <a:r>
              <a:rPr lang="en-US" sz="2800" dirty="0" err="1"/>
              <a:t>bl</a:t>
            </a:r>
            <a:r>
              <a:rPr lang="en-US" sz="2800" dirty="0"/>
              <a:t>			</a:t>
            </a:r>
            <a:r>
              <a:rPr lang="en-US" sz="2800" dirty="0" err="1"/>
              <a:t>fr</a:t>
            </a:r>
            <a:r>
              <a:rPr lang="en-US" sz="2800" dirty="0"/>
              <a:t>			cl		</a:t>
            </a:r>
            <a:r>
              <a:rPr lang="en-US" sz="2800" dirty="0" err="1"/>
              <a:t>cr</a:t>
            </a:r>
            <a:endParaRPr lang="en-US" sz="2800" dirty="0"/>
          </a:p>
          <a:p>
            <a:r>
              <a:rPr lang="en-US" sz="2800" dirty="0"/>
              <a:t>blanket		fruit			cloud		cry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4700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5CE3B-0D05-49C2-B7EA-1B30DF3F1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Consonant Blends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B1D57-412E-4935-A699-BA1C30462A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572" y="1485900"/>
            <a:ext cx="9134856" cy="4709160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sz="2800" dirty="0" err="1"/>
              <a:t>dr</a:t>
            </a:r>
            <a:r>
              <a:rPr lang="en-US" sz="2800" dirty="0"/>
              <a:t>			</a:t>
            </a:r>
            <a:r>
              <a:rPr lang="en-US" sz="2800" dirty="0" err="1"/>
              <a:t>gl</a:t>
            </a:r>
            <a:r>
              <a:rPr lang="en-US" sz="2800" dirty="0"/>
              <a:t>			</a:t>
            </a:r>
            <a:r>
              <a:rPr lang="en-US" sz="2800" dirty="0" err="1"/>
              <a:t>pl</a:t>
            </a:r>
            <a:r>
              <a:rPr lang="en-US" sz="2800" dirty="0"/>
              <a:t>		</a:t>
            </a:r>
            <a:r>
              <a:rPr lang="en-US" sz="2800" dirty="0" err="1"/>
              <a:t>sh</a:t>
            </a:r>
            <a:endParaRPr lang="en-US" sz="2800" dirty="0"/>
          </a:p>
          <a:p>
            <a:r>
              <a:rPr lang="en-US" sz="2800" dirty="0"/>
              <a:t>drum		glass			plane		shoe</a:t>
            </a:r>
          </a:p>
          <a:p>
            <a:endParaRPr lang="en-US" sz="2800" dirty="0"/>
          </a:p>
          <a:p>
            <a:r>
              <a:rPr lang="en-US" sz="2800" dirty="0" err="1"/>
              <a:t>br</a:t>
            </a:r>
            <a:r>
              <a:rPr lang="en-US" sz="2800" dirty="0"/>
              <a:t>			</a:t>
            </a:r>
            <a:r>
              <a:rPr lang="en-US" sz="2800" dirty="0" err="1"/>
              <a:t>st</a:t>
            </a:r>
            <a:endParaRPr lang="en-US" sz="2800" dirty="0"/>
          </a:p>
          <a:p>
            <a:r>
              <a:rPr lang="en-US" sz="2800" dirty="0"/>
              <a:t>broom		star</a:t>
            </a:r>
          </a:p>
        </p:txBody>
      </p:sp>
    </p:spTree>
    <p:extLst>
      <p:ext uri="{BB962C8B-B14F-4D97-AF65-F5344CB8AC3E}">
        <p14:creationId xmlns:p14="http://schemas.microsoft.com/office/powerpoint/2010/main" val="33750380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D45D7-35B8-4509-BDB8-F1823CE3D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New lesson   Consonant Blends 		    </a:t>
            </a:r>
            <a:r>
              <a:rPr lang="en-US" dirty="0" err="1"/>
              <a:t>Excercis</a:t>
            </a:r>
            <a:r>
              <a:rPr lang="en-US" dirty="0"/>
              <a:t>   Writing sentences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3C17CE-B416-43CD-AECC-B8DC045DAF23}"/>
              </a:ext>
            </a:extLst>
          </p:cNvPr>
          <p:cNvSpPr/>
          <p:nvPr/>
        </p:nvSpPr>
        <p:spPr>
          <a:xfrm>
            <a:off x="1524000" y="1505216"/>
            <a:ext cx="9380220" cy="9979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Words:  thumb, flower, three, blanket, fruit, cloud, train, drum, cry, glass, plane, shoe, broom, star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F6D11-37E6-4E6E-BB21-8ECB6D979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743" y="2880360"/>
            <a:ext cx="10757807" cy="4959809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 	 I have one thumb on my right hand.	</a:t>
            </a:r>
          </a:p>
          <a:p>
            <a:pPr marL="45720" indent="0">
              <a:buNone/>
            </a:pPr>
            <a:r>
              <a:rPr lang="en-US" sz="2800" dirty="0"/>
              <a:t>	My flower is red, yellow and green.		</a:t>
            </a:r>
          </a:p>
          <a:p>
            <a:pPr marL="45720" indent="0">
              <a:buNone/>
            </a:pPr>
            <a:r>
              <a:rPr lang="en-US" sz="2800" dirty="0"/>
              <a:t>	His blanket on the bed.  It is blue and big.</a:t>
            </a:r>
          </a:p>
          <a:p>
            <a:pPr marL="45720" indent="0">
              <a:buNone/>
            </a:pPr>
            <a:r>
              <a:rPr lang="en-US" sz="2800" dirty="0"/>
              <a:t>	The banana and apple are fruit that you eat.	 	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39614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D45D7-35B8-4509-BDB8-F1823CE3D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New lesson   Consonant Blends 		    Exercise  Writing sentences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3C17CE-B416-43CD-AECC-B8DC045DAF23}"/>
              </a:ext>
            </a:extLst>
          </p:cNvPr>
          <p:cNvSpPr/>
          <p:nvPr/>
        </p:nvSpPr>
        <p:spPr>
          <a:xfrm>
            <a:off x="788670" y="1312334"/>
            <a:ext cx="10115550" cy="10879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Words:  thumb, flower, three, blanket, fruit, cloud, train, drum, cry, glass, plane, shoe, broom, star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F6D11-37E6-4E6E-BB21-8ECB6D979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743" y="2545758"/>
            <a:ext cx="10689227" cy="423333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 The plane is flying up in the sky.			</a:t>
            </a:r>
          </a:p>
          <a:p>
            <a:pPr marL="45720" indent="0">
              <a:buNone/>
            </a:pPr>
            <a:r>
              <a:rPr lang="en-US" sz="2800" dirty="0"/>
              <a:t>My Mother uses her broom to sweep the room.</a:t>
            </a:r>
          </a:p>
          <a:p>
            <a:pPr marL="45720" indent="0">
              <a:buNone/>
            </a:pPr>
            <a:r>
              <a:rPr lang="en-US" sz="2800" dirty="0"/>
              <a:t>The cloud is white and up in the sky.		</a:t>
            </a:r>
          </a:p>
          <a:p>
            <a:pPr marL="45720" indent="0">
              <a:buNone/>
            </a:pPr>
            <a:r>
              <a:rPr lang="en-US" sz="2800" dirty="0"/>
              <a:t>She plays her drums all day.			</a:t>
            </a:r>
          </a:p>
          <a:p>
            <a:pPr marL="45720" indent="0">
              <a:buNone/>
            </a:pPr>
            <a:r>
              <a:rPr lang="en-US" sz="2800" dirty="0"/>
              <a:t>There is water in the glass. 		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89242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9D45D7-35B8-4509-BDB8-F1823CE3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9135" y="93472"/>
            <a:ext cx="9133730" cy="1233424"/>
          </a:xfrm>
        </p:spPr>
        <p:txBody>
          <a:bodyPr>
            <a:normAutofit/>
          </a:bodyPr>
          <a:lstStyle/>
          <a:p>
            <a:r>
              <a:rPr lang="en-US" dirty="0"/>
              <a:t> New lesson   Consonant Blends 		     Exercise  Writing sentences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3C17CE-B416-43CD-AECC-B8DC045DAF23}"/>
              </a:ext>
            </a:extLst>
          </p:cNvPr>
          <p:cNvSpPr/>
          <p:nvPr/>
        </p:nvSpPr>
        <p:spPr>
          <a:xfrm>
            <a:off x="282633" y="1326896"/>
            <a:ext cx="10621587" cy="900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Words:  thumb, flower, three, blanket, fruit, cloud, train, drum, cry, glass, plane, shoe, broom, star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F6D11-37E6-4E6E-BB21-8ECB6D979C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743" y="1961536"/>
            <a:ext cx="9454418" cy="448351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dirty="0"/>
              <a:t>		</a:t>
            </a:r>
          </a:p>
          <a:p>
            <a:pPr marL="45720" indent="0">
              <a:buNone/>
            </a:pPr>
            <a:r>
              <a:rPr lang="en-US" sz="2800" dirty="0"/>
              <a:t>I have two black shoes.</a:t>
            </a:r>
          </a:p>
          <a:p>
            <a:pPr marL="45720" indent="0">
              <a:buNone/>
            </a:pPr>
            <a:r>
              <a:rPr lang="en-US" sz="2800" dirty="0"/>
              <a:t>The star on the tree.</a:t>
            </a:r>
          </a:p>
          <a:p>
            <a:pPr marL="45720" indent="0">
              <a:buNone/>
            </a:pPr>
            <a:r>
              <a:rPr lang="en-US" sz="2800" dirty="0"/>
              <a:t>There are three tigers in the cage.</a:t>
            </a:r>
          </a:p>
          <a:p>
            <a:pPr marL="45720" indent="0">
              <a:buNone/>
            </a:pPr>
            <a:r>
              <a:rPr lang="en-US" sz="2800" dirty="0"/>
              <a:t>The train is going on the track.		</a:t>
            </a:r>
          </a:p>
          <a:p>
            <a:pPr marL="45720" indent="0">
              <a:buNone/>
            </a:pPr>
            <a:r>
              <a:rPr lang="en-US" sz="2800" dirty="0"/>
              <a:t>My baby is crying in the kitchen.</a:t>
            </a:r>
          </a:p>
          <a:p>
            <a:endParaRPr lang="en-US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07363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D20C5-D898-42F5-953F-BDAA2E8D5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Sight Words</a:t>
            </a:r>
            <a:br>
              <a:rPr lang="en-US" dirty="0"/>
            </a:br>
            <a:r>
              <a:rPr lang="en-US" sz="3100" dirty="0"/>
              <a:t>Practice saying these words three times for 1 minute 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515DB-40FE-4C85-BE87-EF3A7F7AD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690688"/>
            <a:ext cx="11669486" cy="516731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from		kind		or		then		were			5</a:t>
            </a:r>
          </a:p>
          <a:p>
            <a:r>
              <a:rPr lang="en-US" dirty="0"/>
              <a:t>any		funny		other		these		when			10</a:t>
            </a:r>
          </a:p>
          <a:p>
            <a:r>
              <a:rPr lang="en-US" dirty="0"/>
              <a:t>ask		give		when		over		learn			15</a:t>
            </a:r>
          </a:p>
          <a:p>
            <a:r>
              <a:rPr lang="en-US" dirty="0"/>
              <a:t>where	back		going		live		people			20</a:t>
            </a:r>
          </a:p>
          <a:p>
            <a:r>
              <a:rPr lang="en-US" dirty="0"/>
              <a:t>think		which		long		great		because			25</a:t>
            </a:r>
          </a:p>
          <a:p>
            <a:r>
              <a:rPr lang="en-US" dirty="0"/>
              <a:t>from		kind		or		then		were			30</a:t>
            </a:r>
          </a:p>
          <a:p>
            <a:r>
              <a:rPr lang="en-US" dirty="0"/>
              <a:t>any		funny		other		these		when			35</a:t>
            </a:r>
          </a:p>
          <a:p>
            <a:r>
              <a:rPr lang="en-US" dirty="0"/>
              <a:t>ask		give		when		over		learn			40</a:t>
            </a:r>
          </a:p>
          <a:p>
            <a:r>
              <a:rPr lang="en-US" dirty="0"/>
              <a:t>where	back		going		live		people			45</a:t>
            </a:r>
          </a:p>
          <a:p>
            <a:r>
              <a:rPr lang="en-US" dirty="0"/>
              <a:t>think		which		long		great		because			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89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7180" y="304800"/>
            <a:ext cx="11132819" cy="2793906"/>
          </a:xfrm>
        </p:spPr>
        <p:txBody>
          <a:bodyPr/>
          <a:lstStyle/>
          <a:p>
            <a:r>
              <a:rPr lang="en-US" dirty="0"/>
              <a:t>   Unit 4 is now  Unit 5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1" y="3108803"/>
            <a:ext cx="11658599" cy="983137"/>
          </a:xfrm>
        </p:spPr>
        <p:txBody>
          <a:bodyPr>
            <a:normAutofit/>
          </a:bodyPr>
          <a:lstStyle/>
          <a:p>
            <a:r>
              <a:rPr lang="en-US" sz="5400" dirty="0"/>
              <a:t>Letters and Words</a:t>
            </a:r>
          </a:p>
        </p:txBody>
      </p:sp>
    </p:spTree>
    <p:extLst>
      <p:ext uri="{BB962C8B-B14F-4D97-AF65-F5344CB8AC3E}">
        <p14:creationId xmlns:p14="http://schemas.microsoft.com/office/powerpoint/2010/main" val="3014207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5DE8A-705B-4155-9FC7-180A3A771F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801" y="-90070"/>
            <a:ext cx="9133730" cy="1233424"/>
          </a:xfrm>
        </p:spPr>
        <p:txBody>
          <a:bodyPr/>
          <a:lstStyle/>
          <a:p>
            <a:r>
              <a:rPr lang="en-US" dirty="0"/>
              <a:t> Letter Review and Sounds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31439-8119-43C4-BF19-E47C73309F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Capital Letters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B4C404-FDB8-4B14-8A04-420B37A0CA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8458" y="2144114"/>
            <a:ext cx="5012230" cy="4169600"/>
          </a:xfrm>
        </p:spPr>
        <p:txBody>
          <a:bodyPr>
            <a:normAutofit/>
          </a:bodyPr>
          <a:lstStyle/>
          <a:p>
            <a:r>
              <a:rPr lang="en-US" sz="2800" dirty="0"/>
              <a:t>A	B	C	D	E	F</a:t>
            </a:r>
          </a:p>
          <a:p>
            <a:r>
              <a:rPr lang="en-US" sz="2800" dirty="0"/>
              <a:t>G	H	I	J	K	L</a:t>
            </a:r>
          </a:p>
          <a:p>
            <a:r>
              <a:rPr lang="en-US" sz="2800" dirty="0"/>
              <a:t>M	N	O	P	Q	R</a:t>
            </a:r>
          </a:p>
          <a:p>
            <a:r>
              <a:rPr lang="en-US" sz="2800" dirty="0"/>
              <a:t>S	T	U	V	W	X</a:t>
            </a:r>
          </a:p>
          <a:p>
            <a:r>
              <a:rPr lang="en-US" sz="2800" dirty="0"/>
              <a:t>Y	Z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E6F07FF-23BE-4201-85F6-430AC9BBF8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Lower Case Letters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C4D994-8578-4C0C-80AB-EADE2EBBD5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79029" y="2144114"/>
            <a:ext cx="4725182" cy="4169600"/>
          </a:xfrm>
        </p:spPr>
        <p:txBody>
          <a:bodyPr>
            <a:normAutofit/>
          </a:bodyPr>
          <a:lstStyle/>
          <a:p>
            <a:r>
              <a:rPr lang="en-US" sz="2800" dirty="0"/>
              <a:t>a	b	c	d	e       f</a:t>
            </a:r>
          </a:p>
          <a:p>
            <a:r>
              <a:rPr lang="en-US" sz="2800" dirty="0"/>
              <a:t>g	h	I	j	k       l</a:t>
            </a:r>
          </a:p>
          <a:p>
            <a:r>
              <a:rPr lang="en-US" sz="2800" dirty="0"/>
              <a:t>m	n	o	p	q      r</a:t>
            </a:r>
          </a:p>
          <a:p>
            <a:r>
              <a:rPr lang="en-US" sz="2800" dirty="0"/>
              <a:t>s	t	u	v	w     x</a:t>
            </a:r>
          </a:p>
          <a:p>
            <a:r>
              <a:rPr lang="en-US" sz="2800" dirty="0"/>
              <a:t>y	z</a:t>
            </a:r>
          </a:p>
        </p:txBody>
      </p:sp>
    </p:spTree>
    <p:extLst>
      <p:ext uri="{BB962C8B-B14F-4D97-AF65-F5344CB8AC3E}">
        <p14:creationId xmlns:p14="http://schemas.microsoft.com/office/powerpoint/2010/main" val="171935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5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A3A80-3E91-4514-999A-6C5E925AD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New Lesson  Write in your Journal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DB008-3329-481E-9C3F-09EF4EC0C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042" y="1451610"/>
            <a:ext cx="10834007" cy="4675414"/>
          </a:xfrm>
        </p:spPr>
        <p:txBody>
          <a:bodyPr>
            <a:normAutofit/>
          </a:bodyPr>
          <a:lstStyle/>
          <a:p>
            <a:r>
              <a:rPr lang="en-US" sz="3300" b="1" dirty="0"/>
              <a:t>Words with first letter sound</a:t>
            </a:r>
          </a:p>
          <a:p>
            <a:r>
              <a:rPr lang="en-US" sz="3200" dirty="0"/>
              <a:t>b – bat		d – duck		f – fish		h – hat	</a:t>
            </a:r>
          </a:p>
          <a:p>
            <a:pPr marL="45720" indent="0">
              <a:buNone/>
            </a:pPr>
            <a:r>
              <a:rPr lang="en-US" sz="3200" dirty="0"/>
              <a:t>	</a:t>
            </a:r>
          </a:p>
          <a:p>
            <a:r>
              <a:rPr lang="en-US" sz="3200" dirty="0"/>
              <a:t>j – jet		k- kite		l – lamp		m – mouse	</a:t>
            </a:r>
          </a:p>
          <a:p>
            <a:pPr marL="45720" indent="0">
              <a:buNone/>
            </a:pPr>
            <a:endParaRPr lang="en-US" sz="3200" dirty="0"/>
          </a:p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9047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A3A80-3E91-4514-999A-6C5E925AD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New Lesson  Write in your Journal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2DB008-3329-481E-9C3F-09EF4EC0C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6042" y="1451610"/>
            <a:ext cx="10834007" cy="4675414"/>
          </a:xfrm>
        </p:spPr>
        <p:txBody>
          <a:bodyPr>
            <a:normAutofit/>
          </a:bodyPr>
          <a:lstStyle/>
          <a:p>
            <a:r>
              <a:rPr lang="en-US" sz="3300" b="1" dirty="0"/>
              <a:t>Words with first letter sound</a:t>
            </a:r>
          </a:p>
          <a:p>
            <a:r>
              <a:rPr lang="en-US" sz="3200" dirty="0"/>
              <a:t>n – net			p – pot		r – rabbit			</a:t>
            </a:r>
          </a:p>
          <a:p>
            <a:endParaRPr lang="en-US" sz="3200" dirty="0"/>
          </a:p>
          <a:p>
            <a:r>
              <a:rPr lang="en-US" sz="3200" dirty="0"/>
              <a:t>t    -top			s - snake	</a:t>
            </a:r>
          </a:p>
          <a:p>
            <a:pPr marL="45720" indent="0">
              <a:buNone/>
            </a:pPr>
            <a:r>
              <a:rPr lang="en-US" sz="3200" dirty="0"/>
              <a:t>			</a:t>
            </a:r>
          </a:p>
          <a:p>
            <a:r>
              <a:rPr lang="en-US" sz="3200" dirty="0"/>
              <a:t>q – (</a:t>
            </a:r>
            <a:r>
              <a:rPr lang="en-US" sz="3200" dirty="0" err="1"/>
              <a:t>qu</a:t>
            </a:r>
            <a:r>
              <a:rPr lang="en-US" sz="3200" dirty="0"/>
              <a:t>) queen  (q will always be with a /u/)	</a:t>
            </a:r>
            <a:r>
              <a:rPr lang="en-US" dirty="0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440898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5964A-7BF6-4CEC-B63C-51F4606B2B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 Letters with two or more sounds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23114-073E-4750-AB23-B93625BD0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681843"/>
            <a:ext cx="9133730" cy="4650377"/>
          </a:xfrm>
        </p:spPr>
        <p:txBody>
          <a:bodyPr>
            <a:normAutofit/>
          </a:bodyPr>
          <a:lstStyle/>
          <a:p>
            <a:r>
              <a:rPr lang="en-US" sz="2800" dirty="0"/>
              <a:t>Word with beginning sound for letters with two or more sounds</a:t>
            </a:r>
            <a:endParaRPr lang="en-US" dirty="0"/>
          </a:p>
          <a:p>
            <a:r>
              <a:rPr lang="en-US" sz="2800" dirty="0"/>
              <a:t>A – apple	ape			C – city		cake</a:t>
            </a:r>
          </a:p>
          <a:p>
            <a:r>
              <a:rPr lang="en-US" sz="2800" dirty="0"/>
              <a:t>E – egg	ear			G – gate		giant</a:t>
            </a:r>
          </a:p>
          <a:p>
            <a:r>
              <a:rPr lang="en-US" sz="2800" dirty="0"/>
              <a:t>I – igloo	ice</a:t>
            </a:r>
          </a:p>
          <a:p>
            <a:r>
              <a:rPr lang="en-US" sz="2800" dirty="0"/>
              <a:t>O – ostrich	ocean</a:t>
            </a:r>
          </a:p>
          <a:p>
            <a:r>
              <a:rPr lang="en-US" sz="2800" dirty="0"/>
              <a:t>U – unicorn	umbrella</a:t>
            </a:r>
          </a:p>
        </p:txBody>
      </p:sp>
    </p:spTree>
    <p:extLst>
      <p:ext uri="{BB962C8B-B14F-4D97-AF65-F5344CB8AC3E}">
        <p14:creationId xmlns:p14="http://schemas.microsoft.com/office/powerpoint/2010/main" val="66674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F01B5-68CF-4D92-8455-082C3BE88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New lesson Word families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CD017-FB03-4473-9DCB-A4D659D93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994410"/>
            <a:ext cx="11100753" cy="5634990"/>
          </a:xfrm>
        </p:spPr>
        <p:txBody>
          <a:bodyPr/>
          <a:lstStyle/>
          <a:p>
            <a:r>
              <a:rPr lang="en-US" sz="2800" dirty="0"/>
              <a:t>Word Families Chart</a:t>
            </a:r>
          </a:p>
          <a:p>
            <a:r>
              <a:rPr lang="en-US" sz="2800" dirty="0"/>
              <a:t>-at		     -</a:t>
            </a:r>
            <a:r>
              <a:rPr lang="en-US" sz="2800" dirty="0" err="1"/>
              <a:t>ap</a:t>
            </a:r>
            <a:r>
              <a:rPr lang="en-US" sz="2800" dirty="0"/>
              <a:t>		     -am	      -ad	       -ag</a:t>
            </a:r>
          </a:p>
          <a:p>
            <a:r>
              <a:rPr lang="en-US" sz="2800" dirty="0"/>
              <a:t>bat		     map	      am	      mad	       bag</a:t>
            </a:r>
          </a:p>
          <a:p>
            <a:endParaRPr lang="en-US" sz="2800" dirty="0"/>
          </a:p>
          <a:p>
            <a:r>
              <a:rPr lang="en-US" sz="2800" dirty="0"/>
              <a:t>-</a:t>
            </a:r>
            <a:r>
              <a:rPr lang="en-US" sz="2800" dirty="0" err="1"/>
              <a:t>ig</a:t>
            </a:r>
            <a:r>
              <a:rPr lang="en-US" sz="2800" dirty="0"/>
              <a:t>		     -in		     -id		      -</a:t>
            </a:r>
            <a:r>
              <a:rPr lang="en-US" sz="2800" dirty="0" err="1"/>
              <a:t>im</a:t>
            </a:r>
            <a:r>
              <a:rPr lang="en-US" sz="2800" dirty="0"/>
              <a:t>	        -it</a:t>
            </a:r>
          </a:p>
          <a:p>
            <a:r>
              <a:rPr lang="en-US" sz="2800" dirty="0"/>
              <a:t>pig		      pin	     kid		       swim	        sit</a:t>
            </a:r>
          </a:p>
          <a:p>
            <a:endParaRPr lang="en-US" dirty="0"/>
          </a:p>
          <a:p>
            <a:pPr marL="4572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9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F01B5-68CF-4D92-8455-082C3BE88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 New lesson Word families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CD017-FB03-4473-9DCB-A4D659D93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0060" y="994410"/>
            <a:ext cx="11100753" cy="5634990"/>
          </a:xfrm>
        </p:spPr>
        <p:txBody>
          <a:bodyPr/>
          <a:lstStyle/>
          <a:p>
            <a:r>
              <a:rPr lang="en-US" sz="2800" dirty="0"/>
              <a:t>Word Families Chart</a:t>
            </a:r>
          </a:p>
          <a:p>
            <a:pPr marL="45720" indent="0">
              <a:buNone/>
            </a:pPr>
            <a:endParaRPr lang="en-US" dirty="0"/>
          </a:p>
          <a:p>
            <a:r>
              <a:rPr lang="en-US" sz="2800" dirty="0"/>
              <a:t>-um		       -</a:t>
            </a:r>
            <a:r>
              <a:rPr lang="en-US" sz="2800" dirty="0" err="1"/>
              <a:t>ug</a:t>
            </a:r>
            <a:r>
              <a:rPr lang="en-US" sz="2800" dirty="0"/>
              <a:t>		    -</a:t>
            </a:r>
            <a:r>
              <a:rPr lang="en-US" sz="2800" dirty="0" err="1"/>
              <a:t>ut</a:t>
            </a:r>
            <a:r>
              <a:rPr lang="en-US" sz="2800" dirty="0"/>
              <a:t>		     -un		      -</a:t>
            </a:r>
            <a:r>
              <a:rPr lang="en-US" sz="2800" dirty="0" err="1"/>
              <a:t>ub</a:t>
            </a:r>
            <a:endParaRPr lang="en-US" sz="2800" dirty="0"/>
          </a:p>
          <a:p>
            <a:r>
              <a:rPr lang="en-US" sz="2800" dirty="0"/>
              <a:t>drum	       rug		    cut		     sun	      tub</a:t>
            </a:r>
          </a:p>
          <a:p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677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3FD0B-71FB-46B3-9A35-B95B878E3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78910"/>
            <a:ext cx="9629030" cy="1233424"/>
          </a:xfrm>
        </p:spPr>
        <p:txBody>
          <a:bodyPr>
            <a:normAutofit/>
          </a:bodyPr>
          <a:lstStyle/>
          <a:p>
            <a:r>
              <a:rPr lang="en-US" dirty="0"/>
              <a:t> New Lesson Write Sentences using the Word Family  in your Journal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F7560D-1778-4ACF-9675-C2C8CA45F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229" y="1817370"/>
            <a:ext cx="8540931" cy="4206240"/>
          </a:xfrm>
        </p:spPr>
        <p:txBody>
          <a:bodyPr>
            <a:normAutofit/>
          </a:bodyPr>
          <a:lstStyle/>
          <a:p>
            <a:r>
              <a:rPr lang="en-US" sz="2800" dirty="0"/>
              <a:t>1.  The </a:t>
            </a:r>
            <a:r>
              <a:rPr lang="en-US" sz="2800" u="sng" dirty="0"/>
              <a:t>bat</a:t>
            </a:r>
            <a:r>
              <a:rPr lang="en-US" sz="2800" dirty="0"/>
              <a:t> is flying into the tree.		</a:t>
            </a:r>
          </a:p>
          <a:p>
            <a:r>
              <a:rPr lang="en-US" sz="2800" dirty="0"/>
              <a:t>2.  Look at the </a:t>
            </a:r>
            <a:r>
              <a:rPr lang="en-US" sz="2800" u="sng" dirty="0"/>
              <a:t>map</a:t>
            </a:r>
            <a:r>
              <a:rPr lang="en-US" sz="2800" dirty="0"/>
              <a:t> on the paper.		</a:t>
            </a:r>
          </a:p>
          <a:p>
            <a:r>
              <a:rPr lang="en-US" sz="2800" dirty="0"/>
              <a:t>3.  I </a:t>
            </a:r>
            <a:r>
              <a:rPr lang="en-US" sz="2800" u="sng" dirty="0"/>
              <a:t>am</a:t>
            </a:r>
            <a:r>
              <a:rPr lang="en-US" sz="2800" dirty="0"/>
              <a:t> looking at the sun with sunglasses.	</a:t>
            </a:r>
          </a:p>
          <a:p>
            <a:r>
              <a:rPr lang="en-US" sz="2800" dirty="0"/>
              <a:t>4.  She is </a:t>
            </a:r>
            <a:r>
              <a:rPr lang="en-US" sz="2800" u="sng" dirty="0"/>
              <a:t>mad</a:t>
            </a:r>
            <a:r>
              <a:rPr lang="en-US" sz="2800" dirty="0"/>
              <a:t> at Mary because of the .	</a:t>
            </a:r>
          </a:p>
          <a:p>
            <a:r>
              <a:rPr lang="en-US" sz="2800" dirty="0"/>
              <a:t>5.  The</a:t>
            </a:r>
            <a:r>
              <a:rPr lang="en-US" sz="2800" u="sng" dirty="0"/>
              <a:t> bag</a:t>
            </a:r>
            <a:r>
              <a:rPr lang="en-US" sz="2800" dirty="0"/>
              <a:t> is brown and big.		</a:t>
            </a:r>
            <a:r>
              <a:rPr lang="en-US" dirty="0"/>
              <a:t>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BF33F4E-B06F-45A2-8595-973227FEFC6C}"/>
              </a:ext>
            </a:extLst>
          </p:cNvPr>
          <p:cNvSpPr txBox="1"/>
          <p:nvPr/>
        </p:nvSpPr>
        <p:spPr>
          <a:xfrm>
            <a:off x="6320790" y="1623060"/>
            <a:ext cx="51309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 startAt="9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6071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6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ll fun education presentation (widescreen).potx" id="{13F266B3-3667-4715-838E-2D35384A824B}" vid="{5EC2A2B6-6A5B-436A-9EF3-6607D16C2EDB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Fall fun education presentation (widescreen)</Template>
  <TotalTime>3</TotalTime>
  <Words>328</Words>
  <Application>Microsoft Office PowerPoint</Application>
  <PresentationFormat>Widescreen</PresentationFormat>
  <Paragraphs>123</Paragraphs>
  <Slides>17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Cambria</vt:lpstr>
      <vt:lpstr>Back to School 16x9</vt:lpstr>
      <vt:lpstr>    Letters and Sounds </vt:lpstr>
      <vt:lpstr>   Unit 4 is now  Unit 5 </vt:lpstr>
      <vt:lpstr> Letter Review and Sounds</vt:lpstr>
      <vt:lpstr>  New Lesson  Write in your Journal </vt:lpstr>
      <vt:lpstr>  New Lesson  Write in your Journal </vt:lpstr>
      <vt:lpstr>  Letters with two or more sounds</vt:lpstr>
      <vt:lpstr> New lesson Word families </vt:lpstr>
      <vt:lpstr> New lesson Word families </vt:lpstr>
      <vt:lpstr> New Lesson Write Sentences using the Word Family  in your Journal</vt:lpstr>
      <vt:lpstr> New Lesson Write Sentences using the Word Family  in your Journal</vt:lpstr>
      <vt:lpstr> New Lesson Write Sentences using the Word Family  in your Journal</vt:lpstr>
      <vt:lpstr>Lesson Consonant Blends</vt:lpstr>
      <vt:lpstr>Lesson Consonant Blends</vt:lpstr>
      <vt:lpstr> New lesson   Consonant Blends       Excercis   Writing sentences </vt:lpstr>
      <vt:lpstr> New lesson   Consonant Blends       Exercise  Writing sentences </vt:lpstr>
      <vt:lpstr> New lesson   Consonant Blends        Exercise  Writing sentences </vt:lpstr>
      <vt:lpstr>Sight Words Practice saying these words three times for 1 minute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Letters and Sounds </dc:title>
  <dc:creator>Susan De La Fuente</dc:creator>
  <cp:lastModifiedBy>Susan De La Fuente</cp:lastModifiedBy>
  <cp:revision>1</cp:revision>
  <dcterms:created xsi:type="dcterms:W3CDTF">2018-06-14T21:18:40Z</dcterms:created>
  <dcterms:modified xsi:type="dcterms:W3CDTF">2018-06-14T21:22:27Z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