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7" d="100"/>
          <a:sy n="97" d="100"/>
        </p:scale>
        <p:origin x="-197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CB4968-E823-5C4B-80B7-BA6A39EE854C}"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3132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CB4968-E823-5C4B-80B7-BA6A39EE854C}"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011990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CB4968-E823-5C4B-80B7-BA6A39EE854C}"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3315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CB4968-E823-5C4B-80B7-BA6A39EE854C}"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027051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CB4968-E823-5C4B-80B7-BA6A39EE854C}"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665873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CB4968-E823-5C4B-80B7-BA6A39EE854C}"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470699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CB4968-E823-5C4B-80B7-BA6A39EE854C}" type="datetimeFigureOut">
              <a:rPr lang="en-US" smtClean="0"/>
              <a:t>2/7/17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832004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CB4968-E823-5C4B-80B7-BA6A39EE854C}" type="datetimeFigureOut">
              <a:rPr lang="en-US" smtClean="0"/>
              <a:t>2/7/17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339218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3556728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01609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320777799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CB4968-E823-5C4B-80B7-BA6A39EE854C}" type="datetimeFigureOut">
              <a:rPr lang="en-US" smtClean="0"/>
              <a:t>2/7/17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4242826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37604"/>
            <a:ext cx="7772400" cy="1470025"/>
          </a:xfrm>
        </p:spPr>
        <p:txBody>
          <a:bodyPr>
            <a:normAutofit fontScale="90000"/>
          </a:bodyPr>
          <a:lstStyle/>
          <a:p>
            <a:r>
              <a:rPr lang="es-ES_tradnl" dirty="0" smtClean="0"/>
              <a:t>Fundamentos Cristianos</a:t>
            </a:r>
            <a:br>
              <a:rPr lang="es-ES_tradnl" dirty="0" smtClean="0"/>
            </a:br>
            <a:r>
              <a:rPr lang="es-ES_tradnl" dirty="0" smtClean="0"/>
              <a:t>Lección 1:</a:t>
            </a:r>
            <a:br>
              <a:rPr lang="es-ES_tradnl" dirty="0" smtClean="0"/>
            </a:br>
            <a:r>
              <a:rPr lang="es-ES_tradnl" dirty="0" smtClean="0"/>
              <a:t>La Biblia</a:t>
            </a:r>
            <a:endParaRPr lang="en-US" dirty="0"/>
          </a:p>
        </p:txBody>
      </p:sp>
      <p:sp>
        <p:nvSpPr>
          <p:cNvPr id="3" name="Subtitle 2"/>
          <p:cNvSpPr>
            <a:spLocks noGrp="1"/>
          </p:cNvSpPr>
          <p:nvPr>
            <p:ph type="subTitle" idx="1"/>
          </p:nvPr>
        </p:nvSpPr>
        <p:spPr/>
        <p:txBody>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Wally De La Fuente</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dirty="0"/>
              <a:t>R</a:t>
            </a:r>
            <a:r>
              <a:rPr lang="es-ES_tradnl" dirty="0" smtClean="0"/>
              <a:t>azón numero 7 para creer que la Biblia es la palabra de Dios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smtClean="0"/>
              <a:t>Los expertos han estudiado descubrimientos arqueológicos y otros materiales históricos cuidadosamente, los cuales confirman la exactitud de las enseñanzas bíblicas acerca de la geografía y la historia. Aunque la Biblia es muy antigua, evidentemente es un libro confiable en todo lo que crónica.</a:t>
            </a:r>
            <a:endParaRPr lang="en-US" dirty="0"/>
          </a:p>
        </p:txBody>
      </p:sp>
    </p:spTree>
    <p:extLst>
      <p:ext uri="{BB962C8B-B14F-4D97-AF65-F5344CB8AC3E}">
        <p14:creationId xmlns:p14="http://schemas.microsoft.com/office/powerpoint/2010/main" val="84763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dirty="0"/>
              <a:t>R</a:t>
            </a:r>
            <a:r>
              <a:rPr lang="es-ES_tradnl" dirty="0" smtClean="0"/>
              <a:t>azón numero 8 para creer que la Biblia es la palabra de Dios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smtClean="0"/>
              <a:t>Tenemos más copias de la Biblia (o partes de la Biblia) que de cualquier otro libro que ha sido escrito. Tenemos confianza completa que la Biblia que tenemos hoy en día es en esencia sin cambios del tiempo cuando fue escrito por primera vez. No hay otro libro antiguo como éste.</a:t>
            </a:r>
            <a:endParaRPr lang="en-US" dirty="0"/>
          </a:p>
        </p:txBody>
      </p:sp>
    </p:spTree>
    <p:extLst>
      <p:ext uri="{BB962C8B-B14F-4D97-AF65-F5344CB8AC3E}">
        <p14:creationId xmlns:p14="http://schemas.microsoft.com/office/powerpoint/2010/main" val="182285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dirty="0"/>
              <a:t>R</a:t>
            </a:r>
            <a:r>
              <a:rPr lang="es-ES_tradnl" dirty="0" smtClean="0"/>
              <a:t>azón numero 9 para creer que la Biblia es la palabra de Dios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smtClean="0"/>
              <a:t>La Biblia ha sido el libro más influyente en la historia del mundo. Fue el primer libro imprimido. Ha sido traducido en más idiomas que cualquier otro libro. Ha tenido una distribución más amplia que cualquier otro libro. Y Dios la ha preservado de las tentativas de la gente de destruirla.</a:t>
            </a:r>
            <a:endParaRPr lang="en-US" dirty="0"/>
          </a:p>
        </p:txBody>
      </p:sp>
    </p:spTree>
    <p:extLst>
      <p:ext uri="{BB962C8B-B14F-4D97-AF65-F5344CB8AC3E}">
        <p14:creationId xmlns:p14="http://schemas.microsoft.com/office/powerpoint/2010/main" val="2402028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dirty="0"/>
              <a:t>R</a:t>
            </a:r>
            <a:r>
              <a:rPr lang="es-ES_tradnl" dirty="0" smtClean="0"/>
              <a:t>azón numero 10 para creer que la Biblia es la palabra de Dios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sz="2800" dirty="0" smtClean="0"/>
              <a:t>Millones de personas han sido cambiadas para su propio bien a través del leer, estudiar, y creer lo que la Biblia enseña. La Biblia no simplemente nos da información acerca de lo que pasó en el pasado. Nos da parámetros para vivir en el presente y nos da aliento y esperanza en cuanto al futuro. Nos enseña la manera de encontrar el perdón, la felicidad, y la paz en nuestra vida presente y nos enseña el camino a una vida de gloria, deleite, y gozo en la presencia del único Dios verdadero quién nos creyó y quien nos ama.</a:t>
            </a:r>
            <a:endParaRPr lang="en-US" sz="2800" dirty="0"/>
          </a:p>
        </p:txBody>
      </p:sp>
    </p:spTree>
    <p:extLst>
      <p:ext uri="{BB962C8B-B14F-4D97-AF65-F5344CB8AC3E}">
        <p14:creationId xmlns:p14="http://schemas.microsoft.com/office/powerpoint/2010/main" val="3527100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a:bodyPr>
          <a:lstStyle/>
          <a:p>
            <a:r>
              <a:rPr lang="es-ES_tradnl" dirty="0" smtClean="0"/>
              <a:t>¿De dónde vino la Biblia?</a:t>
            </a:r>
            <a:endParaRPr lang="en-US" dirty="0"/>
          </a:p>
        </p:txBody>
      </p:sp>
      <p:sp>
        <p:nvSpPr>
          <p:cNvPr id="4" name="TextBox 3"/>
          <p:cNvSpPr txBox="1"/>
          <p:nvPr/>
        </p:nvSpPr>
        <p:spPr>
          <a:xfrm>
            <a:off x="563010" y="1250896"/>
            <a:ext cx="8123790" cy="5262980"/>
          </a:xfrm>
          <a:prstGeom prst="rect">
            <a:avLst/>
          </a:prstGeom>
          <a:noFill/>
        </p:spPr>
        <p:txBody>
          <a:bodyPr wrap="square" rtlCol="0">
            <a:spAutoFit/>
          </a:bodyPr>
          <a:lstStyle/>
          <a:p>
            <a:r>
              <a:rPr lang="es-ES_tradnl" sz="2800" dirty="0" smtClean="0"/>
              <a:t>Cada libro de la Biblia tiene su autor humano, pero Dios mismo fue su autor último. Según 2 Timoteo 3:16, la Biblia es "inspirada por Dios.” Esta expresión quiere decir que Dios "exhaló” su mensaje en una manera sobrenatural a través de las personas que escribieron la Biblia. En algunos casos Dios habló con los escritores directamente. En otros, les dictó las cosas que tenían que escribir. En otras ocasiones, por ejemplo, les ayudó a buscar la verdad para que la pudieran compartir con los demás. Y en todo tiempo, Dios guió en tal manera que escribieron en sus propios estilos personales las cosas que </a:t>
            </a:r>
            <a:r>
              <a:rPr lang="es-ES_tradnl" sz="2800" dirty="0" smtClean="0"/>
              <a:t>É</a:t>
            </a:r>
            <a:r>
              <a:rPr lang="es-ES_tradnl" sz="2800" dirty="0" smtClean="0"/>
              <a:t>l quería que escribieran.</a:t>
            </a:r>
            <a:endParaRPr lang="en-US" sz="2800" dirty="0"/>
          </a:p>
        </p:txBody>
      </p:sp>
    </p:spTree>
    <p:extLst>
      <p:ext uri="{BB962C8B-B14F-4D97-AF65-F5344CB8AC3E}">
        <p14:creationId xmlns:p14="http://schemas.microsoft.com/office/powerpoint/2010/main" val="428889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a:bodyPr>
          <a:lstStyle/>
          <a:p>
            <a:r>
              <a:rPr lang="pt-BR" dirty="0" smtClean="0"/>
              <a:t>Referencias Bíblicas</a:t>
            </a:r>
            <a:endParaRPr lang="en-US" dirty="0"/>
          </a:p>
        </p:txBody>
      </p:sp>
      <p:sp>
        <p:nvSpPr>
          <p:cNvPr id="4" name="TextBox 3"/>
          <p:cNvSpPr txBox="1"/>
          <p:nvPr/>
        </p:nvSpPr>
        <p:spPr>
          <a:xfrm>
            <a:off x="563010" y="1250896"/>
            <a:ext cx="8123790" cy="5693867"/>
          </a:xfrm>
          <a:prstGeom prst="rect">
            <a:avLst/>
          </a:prstGeom>
          <a:noFill/>
        </p:spPr>
        <p:txBody>
          <a:bodyPr wrap="square" rtlCol="0">
            <a:spAutoFit/>
          </a:bodyPr>
          <a:lstStyle/>
          <a:p>
            <a:r>
              <a:rPr lang="es-ES_tradnl" sz="2800" dirty="0" smtClean="0"/>
              <a:t>"Toda la Escritura es inspirada por Dios, y útil para enseñar, para redargüir, para corregir, para instruir en justicia.”2 Timoteo 3:16</a:t>
            </a:r>
          </a:p>
          <a:p>
            <a:endParaRPr lang="es-ES_tradnl" sz="2800" dirty="0" smtClean="0"/>
          </a:p>
          <a:p>
            <a:r>
              <a:rPr lang="es-ES_tradnl" sz="2800" dirty="0" smtClean="0"/>
              <a:t>"Porque nunca la profecía fue traída por voluntad humana, sino que los santos hombres de Dios hablaron siendo inspirados por el Espíritu Santo.”2 Pedro 1:21</a:t>
            </a:r>
          </a:p>
          <a:p>
            <a:endParaRPr lang="es-ES_tradnl" sz="2800" dirty="0" smtClean="0"/>
          </a:p>
          <a:p>
            <a:r>
              <a:rPr lang="es-ES_tradnl" sz="2800" dirty="0" smtClean="0"/>
              <a:t>Vea también: Éxodo 19:7, 20: 1-19; 24:4; Josué 24:26-27; 1 Reyes 2:1-3; Jeremías 36:1-2; Hechos 28:23-25; Romanos 16:25-26; Hebreos 1:1; 2 Pedro 3:1-2.</a:t>
            </a:r>
            <a:endParaRPr lang="en-US" sz="2800" dirty="0"/>
          </a:p>
        </p:txBody>
      </p:sp>
    </p:spTree>
    <p:extLst>
      <p:ext uri="{BB962C8B-B14F-4D97-AF65-F5344CB8AC3E}">
        <p14:creationId xmlns:p14="http://schemas.microsoft.com/office/powerpoint/2010/main" val="2315083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r>
              <a:rPr lang="es-ES_tradnl" dirty="0" smtClean="0"/>
              <a:t>¿Qué podemos ganar con el estudiar la Biblia?</a:t>
            </a:r>
            <a:endParaRPr lang="en-US" dirty="0"/>
          </a:p>
        </p:txBody>
      </p:sp>
      <p:sp>
        <p:nvSpPr>
          <p:cNvPr id="4" name="TextBox 3"/>
          <p:cNvSpPr txBox="1"/>
          <p:nvPr/>
        </p:nvSpPr>
        <p:spPr>
          <a:xfrm>
            <a:off x="563010" y="1499683"/>
            <a:ext cx="8123790" cy="5170646"/>
          </a:xfrm>
          <a:prstGeom prst="rect">
            <a:avLst/>
          </a:prstGeom>
          <a:noFill/>
        </p:spPr>
        <p:txBody>
          <a:bodyPr wrap="square" rtlCol="0">
            <a:spAutoFit/>
          </a:bodyPr>
          <a:lstStyle/>
          <a:p>
            <a:r>
              <a:rPr lang="es-ES_tradnl" sz="2900" dirty="0" smtClean="0"/>
              <a:t>(a)La Biblia nos enseña muchas verdades importantes que no podemos aprender en otro lugar.</a:t>
            </a:r>
            <a:endParaRPr lang="es-ES_tradnl" sz="2900" dirty="0"/>
          </a:p>
          <a:p>
            <a:r>
              <a:rPr lang="es-ES_tradnl" sz="2900" dirty="0" smtClean="0"/>
              <a:t>(b) La Biblia nos introduce al verdadero Dios viviente.</a:t>
            </a:r>
          </a:p>
          <a:p>
            <a:r>
              <a:rPr lang="es-ES_tradnl" sz="2900" dirty="0" smtClean="0"/>
              <a:t>(c)La Biblia nos enseña a vivir de una manera que honra y agrada a Dios.</a:t>
            </a:r>
          </a:p>
          <a:p>
            <a:r>
              <a:rPr lang="es-ES_tradnl" sz="2900" dirty="0" smtClean="0"/>
              <a:t>(d)La Biblia nos promete muchas bendiciones maravillosas si seguimos sus enseñanzas.</a:t>
            </a:r>
          </a:p>
          <a:p>
            <a:r>
              <a:rPr lang="es-ES_tradnl" sz="2900" dirty="0" smtClean="0"/>
              <a:t>(e)La Biblia nos enseña cómo tener una vida eterna llena de gozo y paz después de que nos muramos.</a:t>
            </a:r>
            <a:endParaRPr lang="en-US" sz="2900" dirty="0"/>
          </a:p>
        </p:txBody>
      </p:sp>
    </p:spTree>
    <p:extLst>
      <p:ext uri="{BB962C8B-B14F-4D97-AF65-F5344CB8AC3E}">
        <p14:creationId xmlns:p14="http://schemas.microsoft.com/office/powerpoint/2010/main" val="54321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a:bodyPr>
          <a:lstStyle/>
          <a:p>
            <a:r>
              <a:rPr lang="pt-BR" dirty="0" smtClean="0"/>
              <a:t>Referencias Bíblicas</a:t>
            </a:r>
            <a:endParaRPr lang="en-US" dirty="0"/>
          </a:p>
        </p:txBody>
      </p:sp>
      <p:sp>
        <p:nvSpPr>
          <p:cNvPr id="4" name="TextBox 3"/>
          <p:cNvSpPr txBox="1"/>
          <p:nvPr/>
        </p:nvSpPr>
        <p:spPr>
          <a:xfrm>
            <a:off x="563010" y="1250896"/>
            <a:ext cx="8123790" cy="5262979"/>
          </a:xfrm>
          <a:prstGeom prst="rect">
            <a:avLst/>
          </a:prstGeom>
          <a:noFill/>
        </p:spPr>
        <p:txBody>
          <a:bodyPr wrap="square" rtlCol="0">
            <a:spAutoFit/>
          </a:bodyPr>
          <a:lstStyle/>
          <a:p>
            <a:r>
              <a:rPr lang="es-ES_tradnl" sz="2400" dirty="0" smtClean="0"/>
              <a:t>Escrito está: No sólo de pan vivirá el hombre, sino de toda palabra que sale de la boca de Dios.” San Mateo 4:4</a:t>
            </a:r>
          </a:p>
          <a:p>
            <a:endParaRPr lang="es-ES_tradnl" sz="2400" dirty="0" smtClean="0"/>
          </a:p>
          <a:p>
            <a:r>
              <a:rPr lang="es-ES_tradnl" sz="2400" dirty="0" smtClean="0"/>
              <a:t>"En mi corazón he guardado tus dichos, para no pecar contra ti.” Salmos 119:11</a:t>
            </a:r>
          </a:p>
          <a:p>
            <a:endParaRPr lang="es-ES_tradnl" sz="2400" dirty="0" smtClean="0"/>
          </a:p>
          <a:p>
            <a:r>
              <a:rPr lang="es-ES_tradnl" sz="2400" dirty="0" smtClean="0"/>
              <a:t>"Los juicios de Jehová son verdad. . . . Deseables son más que el oro. . .En guardarlos hay grande galardón.” Salmos 19:9-11</a:t>
            </a:r>
          </a:p>
          <a:p>
            <a:endParaRPr lang="es-ES_tradnl" sz="2400" dirty="0" smtClean="0"/>
          </a:p>
          <a:p>
            <a:r>
              <a:rPr lang="es-ES_tradnl" sz="2400" dirty="0" smtClean="0"/>
              <a:t>"Bienaventurado el varón... que en la ley de Jehová está su delicia. . . Será como árbol plantado junto a corrientes de aguas, Que da su fruto en su tiempo, Y su hoja no cae; Y todo lo que hace, prosperará.” Salmos 1:1-3</a:t>
            </a:r>
          </a:p>
          <a:p>
            <a:endParaRPr lang="es-ES_tradnl" sz="2400" dirty="0" smtClean="0"/>
          </a:p>
        </p:txBody>
      </p:sp>
    </p:spTree>
    <p:extLst>
      <p:ext uri="{BB962C8B-B14F-4D97-AF65-F5344CB8AC3E}">
        <p14:creationId xmlns:p14="http://schemas.microsoft.com/office/powerpoint/2010/main" val="3545548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r>
              <a:rPr lang="es-ES_tradnl" dirty="0" smtClean="0"/>
              <a:t>¿Podemos confiar en lo que la Biblia dice?</a:t>
            </a:r>
            <a:endParaRPr lang="en-US" dirty="0"/>
          </a:p>
        </p:txBody>
      </p:sp>
      <p:sp>
        <p:nvSpPr>
          <p:cNvPr id="4" name="TextBox 3"/>
          <p:cNvSpPr txBox="1"/>
          <p:nvPr/>
        </p:nvSpPr>
        <p:spPr>
          <a:xfrm>
            <a:off x="563010" y="1499683"/>
            <a:ext cx="8123790" cy="984885"/>
          </a:xfrm>
          <a:prstGeom prst="rect">
            <a:avLst/>
          </a:prstGeom>
          <a:noFill/>
        </p:spPr>
        <p:txBody>
          <a:bodyPr wrap="square" rtlCol="0">
            <a:spAutoFit/>
          </a:bodyPr>
          <a:lstStyle/>
          <a:p>
            <a:r>
              <a:rPr lang="es-ES_tradnl" sz="2900" dirty="0" smtClean="0"/>
              <a:t>¡Sí! La Palabra de Dios es verdad en todo aspecto y todas sus promesas serán cumplidas.</a:t>
            </a:r>
            <a:endParaRPr lang="en-US" sz="2900" dirty="0"/>
          </a:p>
        </p:txBody>
      </p:sp>
    </p:spTree>
    <p:extLst>
      <p:ext uri="{BB962C8B-B14F-4D97-AF65-F5344CB8AC3E}">
        <p14:creationId xmlns:p14="http://schemas.microsoft.com/office/powerpoint/2010/main" val="1493316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a:bodyPr>
          <a:lstStyle/>
          <a:p>
            <a:r>
              <a:rPr lang="pt-BR" dirty="0" smtClean="0"/>
              <a:t>Referencias Bíblicas</a:t>
            </a:r>
            <a:endParaRPr lang="en-US" dirty="0"/>
          </a:p>
        </p:txBody>
      </p:sp>
      <p:sp>
        <p:nvSpPr>
          <p:cNvPr id="4" name="TextBox 3"/>
          <p:cNvSpPr txBox="1"/>
          <p:nvPr/>
        </p:nvSpPr>
        <p:spPr>
          <a:xfrm>
            <a:off x="563010" y="1250896"/>
            <a:ext cx="8123790" cy="4031873"/>
          </a:xfrm>
          <a:prstGeom prst="rect">
            <a:avLst/>
          </a:prstGeom>
          <a:noFill/>
        </p:spPr>
        <p:txBody>
          <a:bodyPr wrap="square" rtlCol="0">
            <a:spAutoFit/>
          </a:bodyPr>
          <a:lstStyle/>
          <a:p>
            <a:r>
              <a:rPr lang="es-ES_tradnl" sz="3200" dirty="0" smtClean="0"/>
              <a:t>"Fieles son todos sus mandamientos, afirmados eternamente y para siempre.” Salmos 111:7-8</a:t>
            </a:r>
          </a:p>
          <a:p>
            <a:endParaRPr lang="es-ES_tradnl" sz="3200" dirty="0" smtClean="0"/>
          </a:p>
          <a:p>
            <a:r>
              <a:rPr lang="es-ES_tradnl" sz="3200" dirty="0" smtClean="0"/>
              <a:t>"La suma de tu palabra es verdad, y eterno es todo juicio de tu justicia.” Salmos 119:160</a:t>
            </a:r>
          </a:p>
          <a:p>
            <a:endParaRPr lang="es-ES_tradnl" sz="3200" dirty="0" smtClean="0"/>
          </a:p>
          <a:p>
            <a:r>
              <a:rPr lang="es-ES_tradnl" sz="3200" dirty="0" smtClean="0"/>
              <a:t>Vea también: 2 Samuel 22:31; Salmos 12:6; 19:7-9; 119:142, 151; Hechos 1:16.</a:t>
            </a:r>
          </a:p>
        </p:txBody>
      </p:sp>
    </p:spTree>
    <p:extLst>
      <p:ext uri="{BB962C8B-B14F-4D97-AF65-F5344CB8AC3E}">
        <p14:creationId xmlns:p14="http://schemas.microsoft.com/office/powerpoint/2010/main" val="1078852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r>
              <a:rPr lang="es-ES_tradnl" dirty="0" smtClean="0"/>
              <a:t>Gran parte de la gente del mundo cree que hay un "Poder Superior” de alguna clase que es mucho más grande que cualquier persona de la tierra. Sin embargo, tienen diferentes ideas en cuanto a qué es o quién es este poder superior. Algunas personas simplemente no creen en un Dios personal. Otros creen que hay cientos o aún millones de dioses. Sin embargo, la Biblia enseña que hay un solo Dios verdadero y que solamente él merece nuestra adoración y alabanza.</a:t>
            </a:r>
            <a:endParaRPr lang="en-US" dirty="0"/>
          </a:p>
        </p:txBody>
      </p:sp>
    </p:spTree>
    <p:extLst>
      <p:ext uri="{BB962C8B-B14F-4D97-AF65-F5344CB8AC3E}">
        <p14:creationId xmlns:p14="http://schemas.microsoft.com/office/powerpoint/2010/main" val="5677554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r>
              <a:rPr lang="es-ES_tradnl" dirty="0" smtClean="0"/>
              <a:t>¿Qué enseño Jesús acerca de la Biblia?</a:t>
            </a:r>
            <a:endParaRPr lang="en-US" dirty="0"/>
          </a:p>
        </p:txBody>
      </p:sp>
      <p:sp>
        <p:nvSpPr>
          <p:cNvPr id="4" name="TextBox 3"/>
          <p:cNvSpPr txBox="1"/>
          <p:nvPr/>
        </p:nvSpPr>
        <p:spPr>
          <a:xfrm>
            <a:off x="563010" y="1499683"/>
            <a:ext cx="8123790" cy="2769989"/>
          </a:xfrm>
          <a:prstGeom prst="rect">
            <a:avLst/>
          </a:prstGeom>
          <a:noFill/>
        </p:spPr>
        <p:txBody>
          <a:bodyPr wrap="square" rtlCol="0">
            <a:spAutoFit/>
          </a:bodyPr>
          <a:lstStyle/>
          <a:p>
            <a:r>
              <a:rPr lang="es-ES_tradnl" sz="2900" dirty="0" smtClean="0"/>
              <a:t>Cuando Jesús vivió en la tierra, el Nuevo Testamento no se había escrito todavía. Sin embargo, </a:t>
            </a:r>
            <a:r>
              <a:rPr lang="es-ES_tradnl" sz="2900" dirty="0" smtClean="0"/>
              <a:t>É</a:t>
            </a:r>
            <a:r>
              <a:rPr lang="es-ES_tradnl" sz="2900" dirty="0" smtClean="0"/>
              <a:t>l citó el Antiguo Testamento, lo reconoció como la Palabra de Dios verdadera, enseñó que era completamente digna de confianza, y dijo que todas sus profecías se iban a cumplir.</a:t>
            </a:r>
            <a:endParaRPr lang="en-US" sz="2900" dirty="0"/>
          </a:p>
        </p:txBody>
      </p:sp>
    </p:spTree>
    <p:extLst>
      <p:ext uri="{BB962C8B-B14F-4D97-AF65-F5344CB8AC3E}">
        <p14:creationId xmlns:p14="http://schemas.microsoft.com/office/powerpoint/2010/main" val="2314695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a:bodyPr>
          <a:lstStyle/>
          <a:p>
            <a:r>
              <a:rPr lang="pt-BR" dirty="0" smtClean="0"/>
              <a:t>Referencias Bíblicas</a:t>
            </a:r>
            <a:endParaRPr lang="en-US" dirty="0"/>
          </a:p>
        </p:txBody>
      </p:sp>
      <p:sp>
        <p:nvSpPr>
          <p:cNvPr id="4" name="TextBox 3"/>
          <p:cNvSpPr txBox="1"/>
          <p:nvPr/>
        </p:nvSpPr>
        <p:spPr>
          <a:xfrm>
            <a:off x="563010" y="1250896"/>
            <a:ext cx="8123790" cy="5262980"/>
          </a:xfrm>
          <a:prstGeom prst="rect">
            <a:avLst/>
          </a:prstGeom>
          <a:noFill/>
        </p:spPr>
        <p:txBody>
          <a:bodyPr wrap="square" rtlCol="0">
            <a:spAutoFit/>
          </a:bodyPr>
          <a:lstStyle/>
          <a:p>
            <a:r>
              <a:rPr lang="es-ES_tradnl" sz="2800" dirty="0" smtClean="0"/>
              <a:t>Jesús dijo: "Tu palabra es verdad.” San Juan 17:17</a:t>
            </a:r>
          </a:p>
          <a:p>
            <a:endParaRPr lang="es-ES_tradnl" sz="2800" dirty="0" smtClean="0"/>
          </a:p>
          <a:p>
            <a:r>
              <a:rPr lang="es-ES_tradnl" sz="2800" dirty="0" smtClean="0"/>
              <a:t>"Porque de cierto os digo que hasta que pasen el cielo y la tierra, ni una jota ni una tilde pasará de la ley, hasta que todo se haya cumplido.” San Mateo 5:18</a:t>
            </a:r>
          </a:p>
          <a:p>
            <a:endParaRPr lang="es-ES_tradnl" sz="2800" dirty="0" smtClean="0"/>
          </a:p>
          <a:p>
            <a:r>
              <a:rPr lang="es-ES_tradnl" sz="2800" dirty="0" smtClean="0"/>
              <a:t>Y comenzando desde Moisés, y siguiendo por todos los profetas, les declaraba en todas las Escrituras lo que de </a:t>
            </a:r>
            <a:r>
              <a:rPr lang="es-ES_tradnl" sz="2800" dirty="0" smtClean="0"/>
              <a:t>É</a:t>
            </a:r>
            <a:r>
              <a:rPr lang="es-ES_tradnl" sz="2800" dirty="0" smtClean="0"/>
              <a:t>l decían. San Lucas 24:27</a:t>
            </a:r>
          </a:p>
          <a:p>
            <a:endParaRPr lang="es-ES_tradnl" sz="2800" dirty="0" smtClean="0"/>
          </a:p>
          <a:p>
            <a:r>
              <a:rPr lang="es-ES_tradnl" sz="2800" dirty="0" smtClean="0"/>
              <a:t>Vea también: San Mateo 5:17; San Lucas 24:25-27; San Juan 2:22; 5:39.</a:t>
            </a:r>
          </a:p>
        </p:txBody>
      </p:sp>
    </p:spTree>
    <p:extLst>
      <p:ext uri="{BB962C8B-B14F-4D97-AF65-F5344CB8AC3E}">
        <p14:creationId xmlns:p14="http://schemas.microsoft.com/office/powerpoint/2010/main" val="2507003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7382"/>
            <a:ext cx="8229600" cy="893877"/>
          </a:xfrm>
        </p:spPr>
        <p:txBody>
          <a:bodyPr>
            <a:normAutofit fontScale="90000"/>
          </a:bodyPr>
          <a:lstStyle/>
          <a:p>
            <a:r>
              <a:rPr lang="es-ES_tradnl" dirty="0" smtClean="0"/>
              <a:t>Puesto que la Biblia fue escrita hace muchos años, ¿todavía puede ayudarnos hoy en día?</a:t>
            </a:r>
            <a:endParaRPr lang="en-US" dirty="0"/>
          </a:p>
        </p:txBody>
      </p:sp>
      <p:sp>
        <p:nvSpPr>
          <p:cNvPr id="4" name="TextBox 3"/>
          <p:cNvSpPr txBox="1"/>
          <p:nvPr/>
        </p:nvSpPr>
        <p:spPr>
          <a:xfrm>
            <a:off x="563010" y="2416265"/>
            <a:ext cx="8123790" cy="2323713"/>
          </a:xfrm>
          <a:prstGeom prst="rect">
            <a:avLst/>
          </a:prstGeom>
          <a:noFill/>
        </p:spPr>
        <p:txBody>
          <a:bodyPr wrap="square" rtlCol="0">
            <a:spAutoFit/>
          </a:bodyPr>
          <a:lstStyle/>
          <a:p>
            <a:r>
              <a:rPr lang="es-ES_tradnl" sz="2900" dirty="0" smtClean="0"/>
              <a:t>¡Por supuesto! La Biblia es un libro vivo que habla a los corazones de la gente de toda época, en todo lugar y en toda situación. Sus verdades siguen siendo una guía, un consuelo, y un reto para todos alrededor del mundo.</a:t>
            </a:r>
            <a:endParaRPr lang="en-US" sz="2900" dirty="0"/>
          </a:p>
        </p:txBody>
      </p:sp>
    </p:spTree>
    <p:extLst>
      <p:ext uri="{BB962C8B-B14F-4D97-AF65-F5344CB8AC3E}">
        <p14:creationId xmlns:p14="http://schemas.microsoft.com/office/powerpoint/2010/main" val="28039983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a:bodyPr>
          <a:lstStyle/>
          <a:p>
            <a:r>
              <a:rPr lang="pt-BR" dirty="0" smtClean="0"/>
              <a:t>Referencias Bíblicas</a:t>
            </a:r>
            <a:endParaRPr lang="en-US" dirty="0"/>
          </a:p>
        </p:txBody>
      </p:sp>
      <p:sp>
        <p:nvSpPr>
          <p:cNvPr id="4" name="TextBox 3"/>
          <p:cNvSpPr txBox="1"/>
          <p:nvPr/>
        </p:nvSpPr>
        <p:spPr>
          <a:xfrm>
            <a:off x="563010" y="1250896"/>
            <a:ext cx="8123790" cy="5293757"/>
          </a:xfrm>
          <a:prstGeom prst="rect">
            <a:avLst/>
          </a:prstGeom>
          <a:noFill/>
        </p:spPr>
        <p:txBody>
          <a:bodyPr wrap="square" rtlCol="0">
            <a:spAutoFit/>
          </a:bodyPr>
          <a:lstStyle/>
          <a:p>
            <a:r>
              <a:rPr lang="es-ES_tradnl" sz="2600" dirty="0" smtClean="0"/>
              <a:t>"Porque la palabra de Dios es viva y eficaz, y más cortante que toda espada de dos filos; y penetra hasta partir el alma y el espíritu, las coyunturas y los tuétanos, y discierne los pensamientos y las intenciones del corazón.” Hebreos 4:12</a:t>
            </a:r>
          </a:p>
          <a:p>
            <a:endParaRPr lang="es-ES_tradnl" sz="2600" dirty="0" smtClean="0"/>
          </a:p>
          <a:p>
            <a:r>
              <a:rPr lang="es-ES_tradnl" sz="2600" dirty="0" smtClean="0"/>
              <a:t>"Toda la Escritura es inspirada por Dios, y útil para enseñar, para redargüir, para corregir, para instruir en justicia, a fin de que el hombre de Dios sea perfecto, enteramente preparado para toda buena obra.”2 Timoteo 3:16-17</a:t>
            </a:r>
          </a:p>
          <a:p>
            <a:endParaRPr lang="es-ES_tradnl" sz="2600" dirty="0" smtClean="0"/>
          </a:p>
          <a:p>
            <a:r>
              <a:rPr lang="es-ES_tradnl" sz="2600" dirty="0" smtClean="0"/>
              <a:t>"Para siempre, oh Jehová, permanece tu palabra en los cielos.” Salmo 119:89</a:t>
            </a:r>
          </a:p>
        </p:txBody>
      </p:sp>
    </p:spTree>
    <p:extLst>
      <p:ext uri="{BB962C8B-B14F-4D97-AF65-F5344CB8AC3E}">
        <p14:creationId xmlns:p14="http://schemas.microsoft.com/office/powerpoint/2010/main" val="4470011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r>
              <a:rPr lang="es-ES_tradnl" dirty="0" smtClean="0"/>
              <a:t>¿Cómo puede la Biblia ser una guía para nosotros?</a:t>
            </a:r>
            <a:endParaRPr lang="en-US" dirty="0"/>
          </a:p>
        </p:txBody>
      </p:sp>
      <p:sp>
        <p:nvSpPr>
          <p:cNvPr id="4" name="TextBox 3"/>
          <p:cNvSpPr txBox="1"/>
          <p:nvPr/>
        </p:nvSpPr>
        <p:spPr>
          <a:xfrm>
            <a:off x="563010" y="1499683"/>
            <a:ext cx="8123790" cy="4108817"/>
          </a:xfrm>
          <a:prstGeom prst="rect">
            <a:avLst/>
          </a:prstGeom>
          <a:noFill/>
        </p:spPr>
        <p:txBody>
          <a:bodyPr wrap="square" rtlCol="0">
            <a:spAutoFit/>
          </a:bodyPr>
          <a:lstStyle/>
          <a:p>
            <a:r>
              <a:rPr lang="es-ES_tradnl" sz="2900" dirty="0" smtClean="0"/>
              <a:t>La Biblia nos enseña qué es lo bueno y qué es lo malo delante de Dios. Nos da pautas morales para toda área de la vida--el matrimonio, la familia, el trabajo, la educación, el tiempo libre, el negocio, la política, y relaciones personales. Aunque la Biblia no trata acerca de cada situación posible, sí nos da preceptivas generales las cuales nos pueden ayudar durante toda la vida, no importa en donde vivamos o lo que hagamos.</a:t>
            </a:r>
            <a:endParaRPr lang="en-US" sz="2900" dirty="0"/>
          </a:p>
        </p:txBody>
      </p:sp>
    </p:spTree>
    <p:extLst>
      <p:ext uri="{BB962C8B-B14F-4D97-AF65-F5344CB8AC3E}">
        <p14:creationId xmlns:p14="http://schemas.microsoft.com/office/powerpoint/2010/main" val="1655924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a:bodyPr>
          <a:lstStyle/>
          <a:p>
            <a:r>
              <a:rPr lang="pt-BR" dirty="0" smtClean="0"/>
              <a:t>Referencias Bíblicas</a:t>
            </a:r>
            <a:endParaRPr lang="en-US" dirty="0"/>
          </a:p>
        </p:txBody>
      </p:sp>
      <p:sp>
        <p:nvSpPr>
          <p:cNvPr id="4" name="TextBox 3"/>
          <p:cNvSpPr txBox="1"/>
          <p:nvPr/>
        </p:nvSpPr>
        <p:spPr>
          <a:xfrm>
            <a:off x="563010" y="1250896"/>
            <a:ext cx="8123790" cy="3293209"/>
          </a:xfrm>
          <a:prstGeom prst="rect">
            <a:avLst/>
          </a:prstGeom>
          <a:noFill/>
        </p:spPr>
        <p:txBody>
          <a:bodyPr wrap="square" rtlCol="0">
            <a:spAutoFit/>
          </a:bodyPr>
          <a:lstStyle/>
          <a:p>
            <a:r>
              <a:rPr lang="es-ES_tradnl" sz="2600" dirty="0" smtClean="0"/>
              <a:t>"¿Con qué limpiará el joven su camino? Con guardar tu palabra.” Salmo 119:9</a:t>
            </a:r>
          </a:p>
          <a:p>
            <a:endParaRPr lang="es-ES_tradnl" sz="2600" dirty="0" smtClean="0"/>
          </a:p>
          <a:p>
            <a:r>
              <a:rPr lang="es-ES_tradnl" sz="2600" dirty="0" smtClean="0"/>
              <a:t>"Lámpara es a mis pies tu palabra, y lumbrera a mi camino.” Salmo 119:105</a:t>
            </a:r>
          </a:p>
          <a:p>
            <a:endParaRPr lang="es-ES_tradnl" sz="2600" dirty="0" smtClean="0"/>
          </a:p>
          <a:p>
            <a:r>
              <a:rPr lang="es-ES_tradnl" sz="2600" dirty="0" smtClean="0"/>
              <a:t>Vea también: Deuteronomio 31:10-12; Salmo 119:24-40, 159; Proverbios 6:20-23; Isaías 2:3.</a:t>
            </a:r>
          </a:p>
        </p:txBody>
      </p:sp>
    </p:spTree>
    <p:extLst>
      <p:ext uri="{BB962C8B-B14F-4D97-AF65-F5344CB8AC3E}">
        <p14:creationId xmlns:p14="http://schemas.microsoft.com/office/powerpoint/2010/main" val="2994420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r>
              <a:rPr lang="es-ES_tradnl" dirty="0" smtClean="0"/>
              <a:t>¿En cuáles otras maneras puede la Biblia ayudarnos en la vida cotidiana?</a:t>
            </a:r>
            <a:endParaRPr lang="en-US" dirty="0"/>
          </a:p>
        </p:txBody>
      </p:sp>
      <p:sp>
        <p:nvSpPr>
          <p:cNvPr id="4" name="TextBox 3"/>
          <p:cNvSpPr txBox="1"/>
          <p:nvPr/>
        </p:nvSpPr>
        <p:spPr>
          <a:xfrm>
            <a:off x="563010" y="1499683"/>
            <a:ext cx="8123790" cy="2769989"/>
          </a:xfrm>
          <a:prstGeom prst="rect">
            <a:avLst/>
          </a:prstGeom>
          <a:noFill/>
        </p:spPr>
        <p:txBody>
          <a:bodyPr wrap="square" rtlCol="0">
            <a:spAutoFit/>
          </a:bodyPr>
          <a:lstStyle/>
          <a:p>
            <a:r>
              <a:rPr lang="es-ES_tradnl" sz="2900" dirty="0" smtClean="0"/>
              <a:t>La Biblia nos provee consuelo en tiempo de tristeza, aliento en tiempo de necesidad particular, esperanza en tiempo de aflicción, inspiración en tiempo de desafío personal, paz en tiempo de agitación, y garantía de la presencia amorosa de Dios en todo tiempo.</a:t>
            </a:r>
            <a:endParaRPr lang="en-US" sz="2900" dirty="0"/>
          </a:p>
        </p:txBody>
      </p:sp>
    </p:spTree>
    <p:extLst>
      <p:ext uri="{BB962C8B-B14F-4D97-AF65-F5344CB8AC3E}">
        <p14:creationId xmlns:p14="http://schemas.microsoft.com/office/powerpoint/2010/main" val="18235590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a:bodyPr>
          <a:lstStyle/>
          <a:p>
            <a:r>
              <a:rPr lang="pt-BR" dirty="0" smtClean="0"/>
              <a:t>Referencias Bíblicas</a:t>
            </a:r>
            <a:endParaRPr lang="en-US" dirty="0"/>
          </a:p>
        </p:txBody>
      </p:sp>
      <p:sp>
        <p:nvSpPr>
          <p:cNvPr id="4" name="TextBox 3"/>
          <p:cNvSpPr txBox="1"/>
          <p:nvPr/>
        </p:nvSpPr>
        <p:spPr>
          <a:xfrm>
            <a:off x="563010" y="1250896"/>
            <a:ext cx="8123790" cy="5293757"/>
          </a:xfrm>
          <a:prstGeom prst="rect">
            <a:avLst/>
          </a:prstGeom>
          <a:noFill/>
        </p:spPr>
        <p:txBody>
          <a:bodyPr wrap="square" rtlCol="0">
            <a:spAutoFit/>
          </a:bodyPr>
          <a:lstStyle/>
          <a:p>
            <a:r>
              <a:rPr lang="es-ES_tradnl" sz="2600" dirty="0" smtClean="0"/>
              <a:t>"Los mandamientos de Jehová son rectos, que alegran el corazón.” Salmo 19:8</a:t>
            </a:r>
          </a:p>
          <a:p>
            <a:endParaRPr lang="es-ES_tradnl" sz="2600" dirty="0" smtClean="0"/>
          </a:p>
          <a:p>
            <a:r>
              <a:rPr lang="es-ES_tradnl" sz="2600" dirty="0" smtClean="0"/>
              <a:t>"Mucha paz tienen los que aman tu ley, y no hay para ellos tropiezo.” Salmo 119:165</a:t>
            </a:r>
          </a:p>
          <a:p>
            <a:endParaRPr lang="es-ES_tradnl" sz="2600" dirty="0" smtClean="0"/>
          </a:p>
          <a:p>
            <a:r>
              <a:rPr lang="es-ES_tradnl" sz="2600" dirty="0" smtClean="0"/>
              <a:t>"Nunca jamás me olvidaré de tus mandamientos, porque con ellos me has vivificado.” Salmo 119:93</a:t>
            </a:r>
          </a:p>
          <a:p>
            <a:endParaRPr lang="es-ES_tradnl" sz="2600" dirty="0" smtClean="0"/>
          </a:p>
          <a:p>
            <a:r>
              <a:rPr lang="es-ES_tradnl" sz="2600" dirty="0" smtClean="0"/>
              <a:t>"Porque las cosas que se escribieron antes, para nuestra enseñanza se escribieron, a fin de que por la paciencia y la consolación de las Escrituras, tengamos esperanza.” Romanos 15:4</a:t>
            </a:r>
          </a:p>
        </p:txBody>
      </p:sp>
    </p:spTree>
    <p:extLst>
      <p:ext uri="{BB962C8B-B14F-4D97-AF65-F5344CB8AC3E}">
        <p14:creationId xmlns:p14="http://schemas.microsoft.com/office/powerpoint/2010/main" val="940317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r>
              <a:rPr lang="es-ES_tradnl" dirty="0" smtClean="0"/>
              <a:t>¿En cuáles otras maneras puede la Biblia ayudarnos en la vida cotidiana?</a:t>
            </a:r>
            <a:endParaRPr lang="en-US" dirty="0"/>
          </a:p>
        </p:txBody>
      </p:sp>
      <p:sp>
        <p:nvSpPr>
          <p:cNvPr id="4" name="TextBox 3"/>
          <p:cNvSpPr txBox="1"/>
          <p:nvPr/>
        </p:nvSpPr>
        <p:spPr>
          <a:xfrm>
            <a:off x="563010" y="1499683"/>
            <a:ext cx="8123790" cy="2769989"/>
          </a:xfrm>
          <a:prstGeom prst="rect">
            <a:avLst/>
          </a:prstGeom>
          <a:noFill/>
        </p:spPr>
        <p:txBody>
          <a:bodyPr wrap="square" rtlCol="0">
            <a:spAutoFit/>
          </a:bodyPr>
          <a:lstStyle/>
          <a:p>
            <a:r>
              <a:rPr lang="es-ES_tradnl" sz="2900" dirty="0" smtClean="0"/>
              <a:t>El beneficio más grande que podemos recibir con el estudiar y creer la Biblia es el encontrar el camino a la vida eterna por la fe en Jesucristo. Las otras bendiciones que recibimos en esta vida pueden ser temporales, pero la vida que recibimos por la fe en Jesucristo es eterna y gloriosa.</a:t>
            </a:r>
            <a:endParaRPr lang="en-US" sz="2900" dirty="0"/>
          </a:p>
        </p:txBody>
      </p:sp>
    </p:spTree>
    <p:extLst>
      <p:ext uri="{BB962C8B-B14F-4D97-AF65-F5344CB8AC3E}">
        <p14:creationId xmlns:p14="http://schemas.microsoft.com/office/powerpoint/2010/main" val="21800584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a:bodyPr>
          <a:lstStyle/>
          <a:p>
            <a:r>
              <a:rPr lang="pt-BR" dirty="0" smtClean="0"/>
              <a:t>Referencias Bíblicas</a:t>
            </a:r>
            <a:endParaRPr lang="en-US" dirty="0"/>
          </a:p>
        </p:txBody>
      </p:sp>
      <p:sp>
        <p:nvSpPr>
          <p:cNvPr id="4" name="TextBox 3"/>
          <p:cNvSpPr txBox="1"/>
          <p:nvPr/>
        </p:nvSpPr>
        <p:spPr>
          <a:xfrm>
            <a:off x="563010" y="1250896"/>
            <a:ext cx="8123790" cy="2893100"/>
          </a:xfrm>
          <a:prstGeom prst="rect">
            <a:avLst/>
          </a:prstGeom>
          <a:noFill/>
        </p:spPr>
        <p:txBody>
          <a:bodyPr wrap="square" rtlCol="0">
            <a:spAutoFit/>
          </a:bodyPr>
          <a:lstStyle/>
          <a:p>
            <a:r>
              <a:rPr lang="es-ES_tradnl" sz="2600" dirty="0" smtClean="0"/>
              <a:t>"Desde la niñez has sabido las Sagradas Escrituras, las cuales te pueden hacer sabio para la salvación por la fe que es en Cristo Jesús.”2 Timoteo 3:15</a:t>
            </a:r>
          </a:p>
          <a:p>
            <a:endParaRPr lang="es-ES_tradnl" sz="2600" dirty="0" smtClean="0"/>
          </a:p>
          <a:p>
            <a:r>
              <a:rPr lang="es-ES_tradnl" sz="2600" dirty="0" smtClean="0"/>
              <a:t>"Pero éstas se han escrito para que creáis que Jesús es el Cristo, el Hijo de Dios, y para que creyendo, tengáis vida en su nombre.” San Juan 20:31</a:t>
            </a:r>
          </a:p>
        </p:txBody>
      </p:sp>
    </p:spTree>
    <p:extLst>
      <p:ext uri="{BB962C8B-B14F-4D97-AF65-F5344CB8AC3E}">
        <p14:creationId xmlns:p14="http://schemas.microsoft.com/office/powerpoint/2010/main" val="1951227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smtClean="0"/>
              <a:t>Razones para creer que la Biblia es la palabra de Dios</a:t>
            </a:r>
            <a:endParaRPr lang="es-ES_tradnl" dirty="0"/>
          </a:p>
        </p:txBody>
      </p:sp>
      <p:sp>
        <p:nvSpPr>
          <p:cNvPr id="3" name="Content Placeholder 2"/>
          <p:cNvSpPr>
            <a:spLocks noGrp="1"/>
          </p:cNvSpPr>
          <p:nvPr>
            <p:ph idx="1"/>
          </p:nvPr>
        </p:nvSpPr>
        <p:spPr/>
        <p:txBody>
          <a:bodyPr/>
          <a:lstStyle/>
          <a:p>
            <a:r>
              <a:rPr lang="es-ES_tradnl" dirty="0" smtClean="0"/>
              <a:t>Quizás te preguntas, "¿por qué debo de confiar en lo que la Biblia dice?” Buena pregunta. Tal vez no sea posible probar que la Biblia es la verdadera palabra de Dios, pero hay algunas muy buenas razones por las cuales millones de personas creen que sí la es. Las siguientes razones son algunas de ellas.</a:t>
            </a:r>
            <a:endParaRPr lang="en-US" dirty="0"/>
          </a:p>
        </p:txBody>
      </p:sp>
    </p:spTree>
    <p:extLst>
      <p:ext uri="{BB962C8B-B14F-4D97-AF65-F5344CB8AC3E}">
        <p14:creationId xmlns:p14="http://schemas.microsoft.com/office/powerpoint/2010/main" val="3476908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dirty="0"/>
              <a:t>R</a:t>
            </a:r>
            <a:r>
              <a:rPr lang="es-ES_tradnl" dirty="0" smtClean="0"/>
              <a:t>azón numero 1 para creer que la Biblia es la palabra de Dios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sz="2600" dirty="0" smtClean="0"/>
              <a:t>No hay otro libro en todo el mundo tan antiguo, tan confiable, y tan extenso como lo es la Biblia en sus enseñanzas acerca de Dios, nosotros mismos, y el futuro. La Biblia empieza con la historia de la creación del mundo y termina con la promesa de un mundo nuevo en el cual no habrá pecado, ni enfermedad, ni muerte. Entre los recuentos del principio maravilloso del mundo y su glorioso futuro, la Biblia nos cuenta la historia de la vida del ser humano en la tierra, incluso su caída en el pecado y su salvación del pecado. También nos habla de muchas de las obras maravillosas de Dios en todo el curso de la historia humana.</a:t>
            </a:r>
            <a:endParaRPr lang="en-US" sz="2600" dirty="0"/>
          </a:p>
        </p:txBody>
      </p:sp>
    </p:spTree>
    <p:extLst>
      <p:ext uri="{BB962C8B-B14F-4D97-AF65-F5344CB8AC3E}">
        <p14:creationId xmlns:p14="http://schemas.microsoft.com/office/powerpoint/2010/main" val="21475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dirty="0"/>
              <a:t>R</a:t>
            </a:r>
            <a:r>
              <a:rPr lang="es-ES_tradnl" dirty="0" smtClean="0"/>
              <a:t>azón numero 2 para creer que la Biblia es la palabra de Dios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smtClean="0"/>
              <a:t>Los escritores de la Biblia creyeron y enseñaron que sus escritos fueron inspirados por Dios. Jesús, quien es honorado y de confianza por más personas que cualquier otra persona que haya vivido en esta tierra, también creyó y enseñó que la Biblia es realmente la Palabra de Dios.</a:t>
            </a:r>
            <a:endParaRPr lang="en-US" dirty="0"/>
          </a:p>
        </p:txBody>
      </p:sp>
    </p:spTree>
    <p:extLst>
      <p:ext uri="{BB962C8B-B14F-4D97-AF65-F5344CB8AC3E}">
        <p14:creationId xmlns:p14="http://schemas.microsoft.com/office/powerpoint/2010/main" val="3998532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dirty="0"/>
              <a:t>R</a:t>
            </a:r>
            <a:r>
              <a:rPr lang="es-ES_tradnl" dirty="0" smtClean="0"/>
              <a:t>azón numero 3 para creer que la Biblia es la palabra de Dios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smtClean="0"/>
              <a:t>La Biblia provee respuestas a muchas de nuestras preguntas sinceras acerca de Dios, nuestro mundo y nosotros mismos, las cuales no podemos encontrar en ningún otro lugar. Ni la naturaleza ni la historia ni la filosofía ni ningún otro libro provee las respuestas que nuestras mentes y corazones buscan.</a:t>
            </a:r>
            <a:endParaRPr lang="en-US" dirty="0"/>
          </a:p>
        </p:txBody>
      </p:sp>
    </p:spTree>
    <p:extLst>
      <p:ext uri="{BB962C8B-B14F-4D97-AF65-F5344CB8AC3E}">
        <p14:creationId xmlns:p14="http://schemas.microsoft.com/office/powerpoint/2010/main" val="1423644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dirty="0"/>
              <a:t>R</a:t>
            </a:r>
            <a:r>
              <a:rPr lang="es-ES_tradnl" dirty="0" smtClean="0"/>
              <a:t>azón numero 4 para creer que la Biblia es la palabra de Dios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smtClean="0"/>
              <a:t>La Biblia nos enseña qué es lo bueno y lo malo ante los ojos de Dios, y también nos enseña cómo alcanzar el poder para hacer lo bueno y vencer lo malo.</a:t>
            </a:r>
            <a:endParaRPr lang="en-US" dirty="0"/>
          </a:p>
        </p:txBody>
      </p:sp>
    </p:spTree>
    <p:extLst>
      <p:ext uri="{BB962C8B-B14F-4D97-AF65-F5344CB8AC3E}">
        <p14:creationId xmlns:p14="http://schemas.microsoft.com/office/powerpoint/2010/main" val="1504369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dirty="0"/>
              <a:t>R</a:t>
            </a:r>
            <a:r>
              <a:rPr lang="es-ES_tradnl" dirty="0" smtClean="0"/>
              <a:t>azón numero 5 para creer que la Biblia es la palabra de Dios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smtClean="0"/>
              <a:t>La Biblia contiene muchas profecías acerca de personas, naciones, y eventos específicos. Muchas de estas profecías ya han sido cumplidas exactamente como fueron predichas. Como muchas de las profecías de la Biblia fueron ya cumplidas en el pasado, podemos confiar también en lo que enseña acerca del futuro.</a:t>
            </a:r>
            <a:endParaRPr lang="en-US" dirty="0"/>
          </a:p>
        </p:txBody>
      </p:sp>
    </p:spTree>
    <p:extLst>
      <p:ext uri="{BB962C8B-B14F-4D97-AF65-F5344CB8AC3E}">
        <p14:creationId xmlns:p14="http://schemas.microsoft.com/office/powerpoint/2010/main" val="127388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dirty="0"/>
              <a:t>R</a:t>
            </a:r>
            <a:r>
              <a:rPr lang="es-ES_tradnl" dirty="0" smtClean="0"/>
              <a:t>azón numero 6 para creer que la Biblia es la palabra de Dios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smtClean="0"/>
              <a:t>La Biblia contiene sesenta y seis diferentes "libros” o "documentos” los cuales fueron escritos sobre un periodo de 1500 años por cuarenta hombres diferentes quienes vivieron en tres continentes distintos. Sin embargo, cada parte de la biblia, bien entendido, está de acuerdo con las otras partes.</a:t>
            </a:r>
            <a:endParaRPr lang="en-US" dirty="0"/>
          </a:p>
        </p:txBody>
      </p:sp>
    </p:spTree>
    <p:extLst>
      <p:ext uri="{BB962C8B-B14F-4D97-AF65-F5344CB8AC3E}">
        <p14:creationId xmlns:p14="http://schemas.microsoft.com/office/powerpoint/2010/main" val="232480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TotalTime>
  <Words>2418</Words>
  <Application>Microsoft Macintosh PowerPoint</Application>
  <PresentationFormat>On-screen Show (4:3)</PresentationFormat>
  <Paragraphs>99</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Fundamentos Cristianos Lección 1: La Biblia</vt:lpstr>
      <vt:lpstr>Introducción </vt:lpstr>
      <vt:lpstr>Razones para creer que la Biblia es la palabra de Dios</vt:lpstr>
      <vt:lpstr>Razón numero 1 para creer que la Biblia es la palabra de Dios</vt:lpstr>
      <vt:lpstr>Razón numero 2 para creer que la Biblia es la palabra de Dios</vt:lpstr>
      <vt:lpstr>Razón numero 3 para creer que la Biblia es la palabra de Dios</vt:lpstr>
      <vt:lpstr>Razón numero 4 para creer que la Biblia es la palabra de Dios</vt:lpstr>
      <vt:lpstr>Razón numero 5 para creer que la Biblia es la palabra de Dios</vt:lpstr>
      <vt:lpstr>Razón numero 6 para creer que la Biblia es la palabra de Dios</vt:lpstr>
      <vt:lpstr>Razón numero 7 para creer que la Biblia es la palabra de Dios</vt:lpstr>
      <vt:lpstr>Razón numero 8 para creer que la Biblia es la palabra de Dios</vt:lpstr>
      <vt:lpstr>Razón numero 9 para creer que la Biblia es la palabra de Dios</vt:lpstr>
      <vt:lpstr>Razón numero 10 para creer que la Biblia es la palabra de Dios</vt:lpstr>
      <vt:lpstr>¿De dónde vino la Biblia?</vt:lpstr>
      <vt:lpstr>Referencias Bíblicas</vt:lpstr>
      <vt:lpstr>¿Qué podemos ganar con el estudiar la Biblia?</vt:lpstr>
      <vt:lpstr>Referencias Bíblicas</vt:lpstr>
      <vt:lpstr>¿Podemos confiar en lo que la Biblia dice?</vt:lpstr>
      <vt:lpstr>Referencias Bíblicas</vt:lpstr>
      <vt:lpstr>¿Qué enseño Jesús acerca de la Biblia?</vt:lpstr>
      <vt:lpstr>Referencias Bíblicas</vt:lpstr>
      <vt:lpstr>Puesto que la Biblia fue escrita hace muchos años, ¿todavía puede ayudarnos hoy en día?</vt:lpstr>
      <vt:lpstr>Referencias Bíblicas</vt:lpstr>
      <vt:lpstr>¿Cómo puede la Biblia ser una guía para nosotros?</vt:lpstr>
      <vt:lpstr>Referencias Bíblicas</vt:lpstr>
      <vt:lpstr>¿En cuáles otras maneras puede la Biblia ayudarnos en la vida cotidiana?</vt:lpstr>
      <vt:lpstr>Referencias Bíblicas</vt:lpstr>
      <vt:lpstr>¿En cuáles otras maneras puede la Biblia ayudarnos en la vida cotidiana?</vt:lpstr>
      <vt:lpstr>Referencias Bíblicas</vt:lpstr>
    </vt:vector>
  </TitlesOfParts>
  <Company>Christian Leaders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Wally De La Fuente</cp:lastModifiedBy>
  <cp:revision>6</cp:revision>
  <dcterms:created xsi:type="dcterms:W3CDTF">2017-02-07T06:18:44Z</dcterms:created>
  <dcterms:modified xsi:type="dcterms:W3CDTF">2017-02-07T07:41:15Z</dcterms:modified>
</cp:coreProperties>
</file>