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21"/>
  </p:notesMasterIdLst>
  <p:handoutMasterIdLst>
    <p:handoutMasterId r:id="rId22"/>
  </p:handoutMasterIdLst>
  <p:sldIdLst>
    <p:sldId id="769" r:id="rId3"/>
    <p:sldId id="770" r:id="rId4"/>
    <p:sldId id="771" r:id="rId5"/>
    <p:sldId id="772" r:id="rId6"/>
    <p:sldId id="788" r:id="rId7"/>
    <p:sldId id="775" r:id="rId8"/>
    <p:sldId id="773" r:id="rId9"/>
    <p:sldId id="776" r:id="rId10"/>
    <p:sldId id="777" r:id="rId11"/>
    <p:sldId id="778" r:id="rId12"/>
    <p:sldId id="779" r:id="rId13"/>
    <p:sldId id="780" r:id="rId14"/>
    <p:sldId id="782" r:id="rId15"/>
    <p:sldId id="781" r:id="rId16"/>
    <p:sldId id="783" r:id="rId17"/>
    <p:sldId id="784" r:id="rId18"/>
    <p:sldId id="789" r:id="rId19"/>
    <p:sldId id="78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1219" autoAdjust="0"/>
  </p:normalViewPr>
  <p:slideViewPr>
    <p:cSldViewPr snapToGrid="0" showGuides="1">
      <p:cViewPr>
        <p:scale>
          <a:sx n="60" d="100"/>
          <a:sy n="60" d="100"/>
        </p:scale>
        <p:origin x="-1062" y="-2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586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99BDA-BD19-4064-BF2C-14D89FF3C190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28E8E-C91D-44A0-93D6-1E4294D2C6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1808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DF147-A9B1-468D-860B-052CCDB90DB6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8310F-3F7A-4A9C-892D-242CD6C3803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605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3B0C-DDAB-42F4-8C24-B1FE6CABC65D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45932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C6A-E15D-42F1-AAF6-839123805FB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01699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4DB9-A473-442C-B086-D1F93506A4BE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566978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9991-E95B-472C-BB57-B5B9032A924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7266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7AFD-ABC7-4364-90EF-95B15C8A323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4589463"/>
            <a:ext cx="1012825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709738"/>
            <a:ext cx="1012825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416071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AE068-E05A-439C-97F8-45AC8119FCD5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5111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4296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825" y="365125"/>
            <a:ext cx="10134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127899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03B3-DEE5-43F8-925B-912AA65DCD81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9832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9832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4454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4454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454" y="274638"/>
            <a:ext cx="1012299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790350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0C9F-8B7D-49D2-9820-A92EA66BAD4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307343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059C-4DF7-43AB-9953-A9E9C32BDFA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0387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3EC7-B7A8-467B-A043-A6BA6621D45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1619" y="987425"/>
            <a:ext cx="59436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913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13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141104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6EBB-3674-4C80-A7FF-3B979F5315DA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96249" y="987425"/>
            <a:ext cx="59436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2767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767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260131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248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79F0484A-F300-4B64-A3A1-4509DE43DA60}" type="datetime1">
              <a:rPr lang="en-US" smtClean="0"/>
              <a:pPr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7644" y="6356350"/>
            <a:ext cx="5926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85938" y="6356350"/>
            <a:ext cx="767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825625"/>
            <a:ext cx="10134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365125"/>
            <a:ext cx="10134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3189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>
            <a:solidFill>
              <a:schemeClr val="accent1">
                <a:lumMod val="75000"/>
              </a:schemeClr>
            </a:solidFill>
          </a:ln>
          <a:solidFill>
            <a:schemeClr val="accent6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4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0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0" orient="horz" pos="2160" userDrawn="1">
          <p15:clr>
            <a:srgbClr val="F26B43"/>
          </p15:clr>
        </p15:guide>
        <p15:guide id="1" pos="768" userDrawn="1">
          <p15:clr>
            <a:srgbClr val="F26B43"/>
          </p15:clr>
        </p15:guide>
        <p15:guide id="2" pos="7152" userDrawn="1">
          <p15:clr>
            <a:srgbClr val="F26B43"/>
          </p15:clr>
        </p15:guide>
        <p15:guide id="3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cad=rja&amp;uact=8&amp;ved=0ahUKEwiA8N2Sm6nZAhXJ7IMKHVunD0UQjRwIBw&amp;url=http://hnmc201601.blogspot.com/2016/03/habilidades-denegociacion-y-manejo-de.html&amp;psig=AOvVaw0epBi-k6tbnp9Z3Z0RJRei&amp;ust=1518823170186236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77427"/>
            <a:ext cx="12192000" cy="3791857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30000" b="1" dirty="0" smtClean="0">
                <a:solidFill>
                  <a:schemeClr val="accent4">
                    <a:lumMod val="75000"/>
                  </a:schemeClr>
                </a:solidFill>
                <a:latin typeface="Wide Latin" pitchFamily="18" charset="0"/>
              </a:rPr>
              <a:t>28</a:t>
            </a:r>
            <a:endParaRPr lang="en-US" sz="30000" b="1" dirty="0">
              <a:solidFill>
                <a:schemeClr val="accent4">
                  <a:lumMod val="75000"/>
                </a:schemeClr>
              </a:solidFill>
              <a:latin typeface="Wide Latin" pitchFamily="18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89186" y="1034297"/>
            <a:ext cx="1168750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Conflictos / Oposición – Desacuerdo</a:t>
            </a:r>
          </a:p>
          <a:p>
            <a:pPr algn="ctr"/>
            <a:endParaRPr lang="es-MX" sz="6000" b="1" dirty="0" smtClean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MX" sz="72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¿Cómo se evitan?</a:t>
            </a:r>
          </a:p>
          <a:p>
            <a:pPr algn="ctr"/>
            <a:r>
              <a:rPr lang="es-MX" sz="72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¿Cómo se solucionan?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166648" y="277552"/>
            <a:ext cx="1070478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Administración</a:t>
            </a:r>
          </a:p>
          <a:p>
            <a:pPr algn="ctr"/>
            <a:r>
              <a:rPr lang="es-MX" sz="72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Planeación </a:t>
            </a:r>
          </a:p>
          <a:p>
            <a:pPr algn="ctr"/>
            <a:r>
              <a:rPr lang="es-MX" sz="72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Organización</a:t>
            </a:r>
          </a:p>
          <a:p>
            <a:pPr algn="ctr"/>
            <a:r>
              <a:rPr lang="es-MX" sz="72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Recursos</a:t>
            </a:r>
          </a:p>
          <a:p>
            <a:pPr algn="ctr"/>
            <a:r>
              <a:rPr lang="es-MX" sz="72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Dirección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150883" y="1412670"/>
            <a:ext cx="1070478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Conflictos</a:t>
            </a:r>
          </a:p>
          <a:p>
            <a:pPr algn="ctr"/>
            <a:r>
              <a:rPr lang="es-MX" sz="72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¿Se evitan todos?</a:t>
            </a:r>
          </a:p>
          <a:p>
            <a:pPr algn="ctr"/>
            <a:r>
              <a:rPr lang="es-MX" sz="72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¿Se solucionan todos?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150883" y="1412670"/>
            <a:ext cx="107047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AUTORIDAD</a:t>
            </a:r>
          </a:p>
          <a:p>
            <a:pPr algn="ctr"/>
            <a:r>
              <a:rPr lang="es-MX" sz="72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Sagradas Escrituras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99090" y="889860"/>
            <a:ext cx="109097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3600" b="1" dirty="0" smtClean="0">
                <a:solidFill>
                  <a:schemeClr val="bg1"/>
                </a:solidFill>
              </a:rPr>
              <a:t>Madurez en medio de </a:t>
            </a:r>
          </a:p>
          <a:p>
            <a:pPr algn="r"/>
            <a:r>
              <a:rPr lang="es-MX" sz="3600" b="1" dirty="0" smtClean="0">
                <a:solidFill>
                  <a:schemeClr val="bg1"/>
                </a:solidFill>
              </a:rPr>
              <a:t>Oposición y Desacuerdo?</a:t>
            </a:r>
            <a:endParaRPr lang="es-MX" sz="3600" dirty="0">
              <a:solidFill>
                <a:schemeClr val="bg1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3065190" y="241860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>
            <a:off x="3065190" y="537093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 rot="16200000">
            <a:off x="1361679" y="3690070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Número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993182" y="5442942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Entendimiento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3137198" y="2346598"/>
            <a:ext cx="5112568" cy="2952328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2897932" y="513586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sp>
        <p:nvSpPr>
          <p:cNvPr id="13" name="12 Explosión 2"/>
          <p:cNvSpPr/>
          <p:nvPr/>
        </p:nvSpPr>
        <p:spPr>
          <a:xfrm>
            <a:off x="3314700" y="2933700"/>
            <a:ext cx="2228850" cy="2133600"/>
          </a:xfrm>
          <a:prstGeom prst="irregularSeal2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Explosión 1"/>
          <p:cNvSpPr/>
          <p:nvPr/>
        </p:nvSpPr>
        <p:spPr>
          <a:xfrm>
            <a:off x="7639050" y="2495550"/>
            <a:ext cx="2419350" cy="3733800"/>
          </a:xfrm>
          <a:prstGeom prst="irregularSeal1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Explosión 2"/>
          <p:cNvSpPr/>
          <p:nvPr/>
        </p:nvSpPr>
        <p:spPr>
          <a:xfrm>
            <a:off x="0" y="2171700"/>
            <a:ext cx="2228850" cy="2133600"/>
          </a:xfrm>
          <a:prstGeom prst="irregularSeal2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308537" y="387911"/>
            <a:ext cx="961696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 Dirección </a:t>
            </a:r>
          </a:p>
          <a:p>
            <a:r>
              <a:rPr lang="es-MX" sz="6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necesita tiempo para:</a:t>
            </a:r>
          </a:p>
          <a:p>
            <a:pPr>
              <a:buFont typeface="Wingdings" pitchFamily="2" charset="2"/>
              <a:buChar char="ü"/>
            </a:pPr>
            <a:r>
              <a:rPr lang="es-MX" sz="7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Meditar</a:t>
            </a:r>
          </a:p>
          <a:p>
            <a:pPr>
              <a:buFont typeface="Wingdings" pitchFamily="2" charset="2"/>
              <a:buChar char="ü"/>
            </a:pPr>
            <a:r>
              <a:rPr lang="es-MX" sz="7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Estudiar</a:t>
            </a:r>
          </a:p>
          <a:p>
            <a:pPr>
              <a:buFont typeface="Wingdings" pitchFamily="2" charset="2"/>
              <a:buChar char="ü"/>
            </a:pPr>
            <a:r>
              <a:rPr lang="es-MX" sz="7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Consultar</a:t>
            </a:r>
          </a:p>
        </p:txBody>
      </p:sp>
      <p:sp>
        <p:nvSpPr>
          <p:cNvPr id="5" name="4 Cerrar llave"/>
          <p:cNvSpPr/>
          <p:nvPr/>
        </p:nvSpPr>
        <p:spPr>
          <a:xfrm>
            <a:off x="5675586" y="2396358"/>
            <a:ext cx="993228" cy="3105807"/>
          </a:xfrm>
          <a:prstGeom prst="rightBrace">
            <a:avLst>
              <a:gd name="adj1" fmla="val 8333"/>
              <a:gd name="adj2" fmla="val 50000"/>
            </a:avLst>
          </a:prstGeom>
          <a:ln w="635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CuadroTexto"/>
          <p:cNvSpPr txBox="1"/>
          <p:nvPr/>
        </p:nvSpPr>
        <p:spPr>
          <a:xfrm>
            <a:off x="6821216" y="2936669"/>
            <a:ext cx="47086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Corrección</a:t>
            </a:r>
          </a:p>
          <a:p>
            <a:pPr algn="ctr"/>
            <a:r>
              <a:rPr lang="es-MX" sz="54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Reconciliación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213946" y="466738"/>
            <a:ext cx="1070478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La Dirección no debe huir </a:t>
            </a:r>
          </a:p>
          <a:p>
            <a:pPr algn="ctr"/>
            <a:r>
              <a:rPr lang="es-MX" sz="7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 la necesidad </a:t>
            </a:r>
          </a:p>
          <a:p>
            <a:pPr algn="ctr"/>
            <a:r>
              <a:rPr lang="es-MX" sz="7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 enfrentar un conflicto.</a:t>
            </a:r>
          </a:p>
          <a:p>
            <a:pPr algn="ctr"/>
            <a:r>
              <a:rPr lang="es-MX" sz="7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= </a:t>
            </a:r>
          </a:p>
          <a:p>
            <a:pPr algn="ctr"/>
            <a:r>
              <a:rPr lang="es-MX" sz="7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Dirección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24760" y="1475731"/>
            <a:ext cx="1070478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7200" b="1" u="sng" dirty="0" smtClean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MX" sz="9600" dirty="0" smtClean="0">
                <a:solidFill>
                  <a:schemeClr val="bg1"/>
                </a:solidFill>
                <a:latin typeface="Brush Script MT" pitchFamily="66" charset="0"/>
                <a:cs typeface="Calibri" pitchFamily="34" charset="0"/>
              </a:rPr>
              <a:t>Filipenses 4:2-3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4455" y="630637"/>
            <a:ext cx="8435866" cy="3957130"/>
          </a:xfrm>
          <a:solidFill>
            <a:schemeClr val="bg2">
              <a:lumMod val="25000"/>
            </a:schemeClr>
          </a:solidFill>
          <a:ln>
            <a:noFill/>
          </a:ln>
        </p:spPr>
        <p:txBody>
          <a:bodyPr anchor="t">
            <a:noAutofit/>
          </a:bodyPr>
          <a:lstStyle/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>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8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Tarea</a:t>
            </a:r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  No. 28</a:t>
            </a:r>
            <a:endParaRPr lang="en-US" sz="40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75217" y="2517236"/>
            <a:ext cx="7409819" cy="112658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/>
          <a:p>
            <a:pPr marL="514350" lvl="0" indent="-514350">
              <a:spcBef>
                <a:spcPct val="0"/>
              </a:spcBef>
            </a:pPr>
            <a:r>
              <a:rPr lang="es-MX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1. Describir 5 ó más errores que he conocido, que no se corrigieron y que se convirtieron en un conflicto.</a:t>
            </a:r>
          </a:p>
          <a:p>
            <a:pPr lvl="0">
              <a:spcBef>
                <a:spcPct val="0"/>
              </a:spcBef>
            </a:pPr>
            <a:endParaRPr lang="es-MX" sz="32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ct val="0"/>
              </a:spcBef>
            </a:pPr>
            <a:endParaRPr lang="es-MX" sz="40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>U. 10 Dirección II</a:t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b="1" dirty="0" smtClean="0">
                <a:solidFill>
                  <a:schemeClr val="bg1"/>
                </a:solidFill>
                <a:effectLst/>
              </a:rPr>
              <a:t>L. 1 Conflictos</a:t>
            </a: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150883" y="1018532"/>
            <a:ext cx="1070478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Servir y ministrar,</a:t>
            </a:r>
          </a:p>
          <a:p>
            <a:pPr algn="ctr"/>
            <a:r>
              <a:rPr lang="es-MX" sz="72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¿cuánto trabajo es?</a:t>
            </a:r>
          </a:p>
          <a:p>
            <a:pPr algn="ctr"/>
            <a:r>
              <a:rPr lang="es-MX" sz="72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Tanto que necesita</a:t>
            </a:r>
          </a:p>
          <a:p>
            <a:pPr algn="ctr"/>
            <a:r>
              <a:rPr lang="es-MX" sz="72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Supervisión y Colaboración</a:t>
            </a:r>
          </a:p>
          <a:p>
            <a:pPr algn="ctr"/>
            <a:endParaRPr lang="es-MX" sz="7200" b="1" dirty="0" smtClean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150883" y="1018532"/>
            <a:ext cx="1070478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Servir y ministrar,</a:t>
            </a:r>
          </a:p>
          <a:p>
            <a:pPr algn="ctr"/>
            <a:r>
              <a:rPr lang="es-MX" sz="72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¿cuánto trabajo es?</a:t>
            </a:r>
          </a:p>
          <a:p>
            <a:pPr algn="ctr"/>
            <a:r>
              <a:rPr lang="es-MX" sz="72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Tanto que también hay conflictos.</a:t>
            </a:r>
          </a:p>
          <a:p>
            <a:pPr algn="ctr"/>
            <a:endParaRPr lang="es-MX" sz="7200" b="1" dirty="0" smtClean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24759" y="1065829"/>
            <a:ext cx="107047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Errores</a:t>
            </a:r>
          </a:p>
          <a:p>
            <a:pPr algn="ctr"/>
            <a:r>
              <a:rPr lang="es-MX" sz="7200" b="1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Corrección</a:t>
            </a:r>
          </a:p>
          <a:p>
            <a:pPr algn="ctr"/>
            <a:r>
              <a:rPr lang="es-MX" sz="72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Conflictos</a:t>
            </a:r>
          </a:p>
          <a:p>
            <a:pPr algn="ctr"/>
            <a:r>
              <a:rPr lang="es-MX" sz="7200" b="1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Reconciliación</a:t>
            </a:r>
            <a:endParaRPr lang="es-MX" sz="2800" b="1" dirty="0" smtClean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6 Flecha curvada hacia abajo"/>
          <p:cNvSpPr/>
          <p:nvPr/>
        </p:nvSpPr>
        <p:spPr>
          <a:xfrm rot="5400000">
            <a:off x="8308427" y="1623850"/>
            <a:ext cx="1608083" cy="1324304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8" name="7 Flecha curvada hacia abajo"/>
          <p:cNvSpPr/>
          <p:nvPr/>
        </p:nvSpPr>
        <p:spPr>
          <a:xfrm rot="5400000">
            <a:off x="9477703" y="1679030"/>
            <a:ext cx="2685394" cy="1996966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" y="495722"/>
            <a:ext cx="109097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3600" b="1" dirty="0" smtClean="0">
                <a:solidFill>
                  <a:schemeClr val="bg1"/>
                </a:solidFill>
              </a:rPr>
              <a:t>IGLESIA… iglesia… ministerios… ministro…</a:t>
            </a:r>
          </a:p>
          <a:p>
            <a:pPr algn="r"/>
            <a:r>
              <a:rPr lang="es-MX" sz="3600" b="1" dirty="0" smtClean="0">
                <a:solidFill>
                  <a:schemeClr val="bg1"/>
                </a:solidFill>
              </a:rPr>
              <a:t>Crece y Madura</a:t>
            </a:r>
            <a:endParaRPr lang="es-MX" sz="3600" dirty="0">
              <a:solidFill>
                <a:schemeClr val="bg1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3065190" y="241860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>
            <a:off x="3065190" y="537093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 rot="16200000">
            <a:off x="1361679" y="3690070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Número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993182" y="5442942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Entendimiento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3137198" y="2346598"/>
            <a:ext cx="5112568" cy="2952328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2897932" y="513586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sp>
        <p:nvSpPr>
          <p:cNvPr id="13" name="12 Explosión 2"/>
          <p:cNvSpPr/>
          <p:nvPr/>
        </p:nvSpPr>
        <p:spPr>
          <a:xfrm>
            <a:off x="3314700" y="2933700"/>
            <a:ext cx="2228850" cy="2133600"/>
          </a:xfrm>
          <a:prstGeom prst="irregularSeal2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Explosión 1"/>
          <p:cNvSpPr/>
          <p:nvPr/>
        </p:nvSpPr>
        <p:spPr>
          <a:xfrm>
            <a:off x="7639050" y="2495550"/>
            <a:ext cx="2419350" cy="3733800"/>
          </a:xfrm>
          <a:prstGeom prst="irregularSeal1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Explosión 2"/>
          <p:cNvSpPr/>
          <p:nvPr/>
        </p:nvSpPr>
        <p:spPr>
          <a:xfrm>
            <a:off x="0" y="2171700"/>
            <a:ext cx="2228850" cy="2133600"/>
          </a:xfrm>
          <a:prstGeom prst="irregularSeal2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166648" y="797814"/>
            <a:ext cx="1070478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Conflictos</a:t>
            </a:r>
          </a:p>
          <a:p>
            <a:pPr algn="ctr"/>
            <a:r>
              <a:rPr lang="es-MX" sz="72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Oposición o desacuerdo entre personas o cosas.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99090" y="889860"/>
            <a:ext cx="10909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3600" b="1" dirty="0" smtClean="0">
                <a:solidFill>
                  <a:schemeClr val="bg1"/>
                </a:solidFill>
              </a:rPr>
              <a:t>Error vs. Oposición y Desacuerdo</a:t>
            </a:r>
            <a:endParaRPr lang="es-MX" sz="3600" dirty="0">
              <a:solidFill>
                <a:schemeClr val="bg1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3065190" y="241860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>
            <a:off x="3065190" y="537093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 rot="16200000">
            <a:off x="1361679" y="3690070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Número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993182" y="5442942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Entendimiento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3137198" y="2346598"/>
            <a:ext cx="5112568" cy="2952328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2897932" y="513586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sp>
        <p:nvSpPr>
          <p:cNvPr id="13" name="12 Explosión 2"/>
          <p:cNvSpPr/>
          <p:nvPr/>
        </p:nvSpPr>
        <p:spPr>
          <a:xfrm>
            <a:off x="3314700" y="2933700"/>
            <a:ext cx="2228850" cy="2133600"/>
          </a:xfrm>
          <a:prstGeom prst="irregularSeal2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Explosión 1"/>
          <p:cNvSpPr/>
          <p:nvPr/>
        </p:nvSpPr>
        <p:spPr>
          <a:xfrm>
            <a:off x="7639050" y="2495550"/>
            <a:ext cx="2419350" cy="3733800"/>
          </a:xfrm>
          <a:prstGeom prst="irregularSeal1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Explosión 2"/>
          <p:cNvSpPr/>
          <p:nvPr/>
        </p:nvSpPr>
        <p:spPr>
          <a:xfrm>
            <a:off x="0" y="2171700"/>
            <a:ext cx="2228850" cy="2133600"/>
          </a:xfrm>
          <a:prstGeom prst="irregularSeal2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pic>
        <p:nvPicPr>
          <p:cNvPr id="705538" name="Picture 2" descr="Resultado de imagen para que es un conflict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4730" y="790957"/>
            <a:ext cx="7502252" cy="536294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rligig design templa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a:style>
    </a:lnDef>
    <a:txDef>
      <a:spPr>
        <a:noFill/>
        <a:ln>
          <a:solidFill>
            <a:schemeClr val="accent4">
              <a:lumMod val="50000"/>
            </a:schemeClr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Whirligig design template" id="{C20C433A-93F8-478B-AC4D-DD4E52A28B92}" vid="{C901235C-D99E-4DA4-B3B6-5E8DC515C8A8}"/>
    </a:ext>
  </a:extLst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F9C49E1-11F2-4EB9-9390-F2D155C1AA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Whirligig design slides</Template>
  <TotalTime>0</TotalTime>
  <Words>432</Words>
  <Application>Microsoft Office PowerPoint</Application>
  <PresentationFormat>Personalizado</PresentationFormat>
  <Paragraphs>127</Paragraphs>
  <Slides>18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Whirligig design template</vt:lpstr>
      <vt:lpstr>28</vt:lpstr>
      <vt:lpstr>U. 10 Dirección II L. 1 Conflictos</vt:lpstr>
      <vt:lpstr>Diapositiva 3</vt:lpstr>
      <vt:lpstr>Diapositiva 4</vt:lpstr>
      <vt:lpstr>Diapositiva 5</vt:lpstr>
      <vt:lpstr>  </vt:lpstr>
      <vt:lpstr>Diapositiva 7</vt:lpstr>
      <vt:lpstr>  </vt:lpstr>
      <vt:lpstr>Diapositiva 9</vt:lpstr>
      <vt:lpstr>Diapositiva 10</vt:lpstr>
      <vt:lpstr>Diapositiva 11</vt:lpstr>
      <vt:lpstr>Diapositiva 12</vt:lpstr>
      <vt:lpstr>Diapositiva 13</vt:lpstr>
      <vt:lpstr>  </vt:lpstr>
      <vt:lpstr>Diapositiva 15</vt:lpstr>
      <vt:lpstr>Diapositiva 16</vt:lpstr>
      <vt:lpstr>Diapositiva 17</vt:lpstr>
      <vt:lpstr>   Tarea  No.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2017-09-28T15:38:10Z</dcterms:created>
  <dcterms:modified xsi:type="dcterms:W3CDTF">2018-02-20T20:49:50Z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TC034606169991</vt:lpwstr>
  </property>
</Properties>
</file>