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1"/>
  </p:notesMasterIdLst>
  <p:handoutMasterIdLst>
    <p:handoutMasterId r:id="rId22"/>
  </p:handoutMasterIdLst>
  <p:sldIdLst>
    <p:sldId id="769" r:id="rId3"/>
    <p:sldId id="770" r:id="rId4"/>
    <p:sldId id="771" r:id="rId5"/>
    <p:sldId id="772" r:id="rId6"/>
    <p:sldId id="788" r:id="rId7"/>
    <p:sldId id="775" r:id="rId8"/>
    <p:sldId id="773" r:id="rId9"/>
    <p:sldId id="776" r:id="rId10"/>
    <p:sldId id="777" r:id="rId11"/>
    <p:sldId id="778" r:id="rId12"/>
    <p:sldId id="779" r:id="rId13"/>
    <p:sldId id="780" r:id="rId14"/>
    <p:sldId id="782" r:id="rId15"/>
    <p:sldId id="781" r:id="rId16"/>
    <p:sldId id="783" r:id="rId17"/>
    <p:sldId id="784" r:id="rId18"/>
    <p:sldId id="789" r:id="rId19"/>
    <p:sldId id="78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A8N2Sm6nZAhXJ7IMKHVunD0UQjRwIBw&amp;url=http://hnmc201601.blogspot.com/2016/03/habilidades-denegociacion-y-manejo-de.html&amp;psig=AOvVaw0epBi-k6tbnp9Z3Z0RJRei&amp;ust=151882317018623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28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89186" y="1034297"/>
            <a:ext cx="1168750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Conflictos / Oposición – Desacuerdo</a:t>
            </a:r>
          </a:p>
          <a:p>
            <a:pPr algn="ctr"/>
            <a:endParaRPr lang="es-MX" sz="60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¿Cómo se evitan?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¿Cómo se solucionan?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66648" y="277552"/>
            <a:ext cx="107047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Planeación 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Organización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Recursos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Dirección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50883" y="1412670"/>
            <a:ext cx="107047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Conflictos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¿Se evitan todos?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¿Se solucionan todos?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50883" y="1412670"/>
            <a:ext cx="107047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AUTORIDAD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Sagradas Escrituras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99090" y="889860"/>
            <a:ext cx="10909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3600" b="1" dirty="0" smtClean="0">
                <a:solidFill>
                  <a:schemeClr val="bg1"/>
                </a:solidFill>
              </a:rPr>
              <a:t>Madurez en medio de </a:t>
            </a:r>
          </a:p>
          <a:p>
            <a:pPr algn="r"/>
            <a:r>
              <a:rPr lang="es-MX" sz="3600" b="1" dirty="0" smtClean="0">
                <a:solidFill>
                  <a:schemeClr val="bg1"/>
                </a:solidFill>
              </a:rPr>
              <a:t>Oposición y Desacuerdo?</a:t>
            </a:r>
            <a:endParaRPr lang="es-MX" sz="3600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12 Explosión 2"/>
          <p:cNvSpPr/>
          <p:nvPr/>
        </p:nvSpPr>
        <p:spPr>
          <a:xfrm>
            <a:off x="3314700" y="2933700"/>
            <a:ext cx="2228850" cy="2133600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xplosión 1"/>
          <p:cNvSpPr/>
          <p:nvPr/>
        </p:nvSpPr>
        <p:spPr>
          <a:xfrm>
            <a:off x="7639050" y="2495550"/>
            <a:ext cx="2419350" cy="3733800"/>
          </a:xfrm>
          <a:prstGeom prst="irregularSeal1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xplosión 2"/>
          <p:cNvSpPr/>
          <p:nvPr/>
        </p:nvSpPr>
        <p:spPr>
          <a:xfrm>
            <a:off x="0" y="2171700"/>
            <a:ext cx="2228850" cy="2133600"/>
          </a:xfrm>
          <a:prstGeom prst="irregularSeal2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08537" y="387911"/>
            <a:ext cx="961696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Dirección </a:t>
            </a:r>
          </a:p>
          <a:p>
            <a:r>
              <a:rPr lang="es-MX" sz="6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necesita tiempo para:</a:t>
            </a:r>
          </a:p>
          <a:p>
            <a:pPr>
              <a:buFont typeface="Wingdings" pitchFamily="2" charset="2"/>
              <a:buChar char="ü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Meditar</a:t>
            </a:r>
          </a:p>
          <a:p>
            <a:pPr>
              <a:buFont typeface="Wingdings" pitchFamily="2" charset="2"/>
              <a:buChar char="ü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Estudiar</a:t>
            </a:r>
          </a:p>
          <a:p>
            <a:pPr>
              <a:buFont typeface="Wingdings" pitchFamily="2" charset="2"/>
              <a:buChar char="ü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Consultar</a:t>
            </a:r>
          </a:p>
        </p:txBody>
      </p:sp>
      <p:sp>
        <p:nvSpPr>
          <p:cNvPr id="5" name="4 Cerrar llave"/>
          <p:cNvSpPr/>
          <p:nvPr/>
        </p:nvSpPr>
        <p:spPr>
          <a:xfrm>
            <a:off x="5675586" y="2396358"/>
            <a:ext cx="993228" cy="3105807"/>
          </a:xfrm>
          <a:prstGeom prst="rightBrace">
            <a:avLst>
              <a:gd name="adj1" fmla="val 8333"/>
              <a:gd name="adj2" fmla="val 50000"/>
            </a:avLst>
          </a:prstGeom>
          <a:ln w="635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6821216" y="2936669"/>
            <a:ext cx="47086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Corrección</a:t>
            </a:r>
          </a:p>
          <a:p>
            <a:pPr algn="ctr"/>
            <a:r>
              <a:rPr lang="es-MX" sz="54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Reconciliación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13946" y="466738"/>
            <a:ext cx="107047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La Dirección no debe huir </a:t>
            </a:r>
          </a:p>
          <a:p>
            <a:pPr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la necesidad </a:t>
            </a:r>
          </a:p>
          <a:p>
            <a:pPr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enfrentar un conflicto.</a:t>
            </a:r>
          </a:p>
          <a:p>
            <a:pPr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= </a:t>
            </a:r>
          </a:p>
          <a:p>
            <a:pPr algn="ctr"/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Dirección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60" y="1475731"/>
            <a:ext cx="1070478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7200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9600" dirty="0" smtClean="0">
                <a:solidFill>
                  <a:schemeClr val="bg1"/>
                </a:solidFill>
                <a:latin typeface="Brush Script MT" pitchFamily="66" charset="0"/>
                <a:cs typeface="Calibri" pitchFamily="34" charset="0"/>
              </a:rPr>
              <a:t>Filipenses 4:2-3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28</a:t>
            </a: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Describir 5 ó más errores que he conocido, que no se corrigieron y que se convirtieron en un conflicto.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10 Dirección II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Conflictos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50883" y="1018532"/>
            <a:ext cx="107047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Servir y ministrar,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¿cuánto trabajo es?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Tanto que necesita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Supervisión y Colaboración</a:t>
            </a:r>
          </a:p>
          <a:p>
            <a:pPr algn="ctr"/>
            <a:endParaRPr lang="es-MX" sz="72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50883" y="1018532"/>
            <a:ext cx="107047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Servir y ministrar,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¿cuánto trabajo es?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Tanto que también hay conflictos.</a:t>
            </a:r>
          </a:p>
          <a:p>
            <a:pPr algn="ctr"/>
            <a:endParaRPr lang="es-MX" sz="72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1065829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Errores</a:t>
            </a:r>
          </a:p>
          <a:p>
            <a:pPr algn="ctr"/>
            <a:r>
              <a:rPr lang="es-MX" sz="72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Corrección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Conflictos</a:t>
            </a:r>
          </a:p>
          <a:p>
            <a:pPr algn="ctr"/>
            <a:r>
              <a:rPr lang="es-MX" sz="72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Reconciliación</a:t>
            </a:r>
            <a:endParaRPr lang="es-MX" sz="2800" b="1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Flecha curvada hacia abajo"/>
          <p:cNvSpPr/>
          <p:nvPr/>
        </p:nvSpPr>
        <p:spPr>
          <a:xfrm rot="5400000">
            <a:off x="8308427" y="1623850"/>
            <a:ext cx="1608083" cy="1324304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8" name="7 Flecha curvada hacia abajo"/>
          <p:cNvSpPr/>
          <p:nvPr/>
        </p:nvSpPr>
        <p:spPr>
          <a:xfrm rot="5400000">
            <a:off x="9477703" y="1679030"/>
            <a:ext cx="2685394" cy="1996966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495722"/>
            <a:ext cx="10909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3600" b="1" dirty="0" smtClean="0">
                <a:solidFill>
                  <a:schemeClr val="bg1"/>
                </a:solidFill>
              </a:rPr>
              <a:t>IGLESIA… iglesia… ministerios… ministro…</a:t>
            </a:r>
          </a:p>
          <a:p>
            <a:pPr algn="r"/>
            <a:r>
              <a:rPr lang="es-MX" sz="3600" b="1" dirty="0" smtClean="0">
                <a:solidFill>
                  <a:schemeClr val="bg1"/>
                </a:solidFill>
              </a:rPr>
              <a:t>Crece y Madura</a:t>
            </a:r>
            <a:endParaRPr lang="es-MX" sz="3600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12 Explosión 2"/>
          <p:cNvSpPr/>
          <p:nvPr/>
        </p:nvSpPr>
        <p:spPr>
          <a:xfrm>
            <a:off x="3314700" y="2933700"/>
            <a:ext cx="2228850" cy="2133600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xplosión 1"/>
          <p:cNvSpPr/>
          <p:nvPr/>
        </p:nvSpPr>
        <p:spPr>
          <a:xfrm>
            <a:off x="7639050" y="2495550"/>
            <a:ext cx="2419350" cy="3733800"/>
          </a:xfrm>
          <a:prstGeom prst="irregularSeal1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xplosión 2"/>
          <p:cNvSpPr/>
          <p:nvPr/>
        </p:nvSpPr>
        <p:spPr>
          <a:xfrm>
            <a:off x="0" y="2171700"/>
            <a:ext cx="2228850" cy="2133600"/>
          </a:xfrm>
          <a:prstGeom prst="irregularSeal2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66648" y="797814"/>
            <a:ext cx="107047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Conflictos</a:t>
            </a:r>
          </a:p>
          <a:p>
            <a:pPr algn="ctr"/>
            <a:r>
              <a:rPr lang="es-MX" sz="72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Oposición o desacuerdo entre personas o cosas.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99090" y="889860"/>
            <a:ext cx="10909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3600" b="1" dirty="0" smtClean="0">
                <a:solidFill>
                  <a:schemeClr val="bg1"/>
                </a:solidFill>
              </a:rPr>
              <a:t>Error vs. Oposición y Desacuerdo</a:t>
            </a:r>
            <a:endParaRPr lang="es-MX" sz="3600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12 Explosión 2"/>
          <p:cNvSpPr/>
          <p:nvPr/>
        </p:nvSpPr>
        <p:spPr>
          <a:xfrm>
            <a:off x="3314700" y="2933700"/>
            <a:ext cx="2228850" cy="2133600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xplosión 1"/>
          <p:cNvSpPr/>
          <p:nvPr/>
        </p:nvSpPr>
        <p:spPr>
          <a:xfrm>
            <a:off x="7639050" y="2495550"/>
            <a:ext cx="2419350" cy="3733800"/>
          </a:xfrm>
          <a:prstGeom prst="irregularSeal1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xplosión 2"/>
          <p:cNvSpPr/>
          <p:nvPr/>
        </p:nvSpPr>
        <p:spPr>
          <a:xfrm>
            <a:off x="0" y="2171700"/>
            <a:ext cx="2228850" cy="2133600"/>
          </a:xfrm>
          <a:prstGeom prst="irregularSeal2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705538" name="Picture 2" descr="Resultado de imagen para que es un conflict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4730" y="790957"/>
            <a:ext cx="7502252" cy="536294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432</Words>
  <Application>Microsoft Office PowerPoint</Application>
  <PresentationFormat>Personalizado</PresentationFormat>
  <Paragraphs>127</Paragraphs>
  <Slides>18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Whirligig design template</vt:lpstr>
      <vt:lpstr>28</vt:lpstr>
      <vt:lpstr>U. 10 Dirección II L. 1 Conflictos</vt:lpstr>
      <vt:lpstr>Diapositiva 3</vt:lpstr>
      <vt:lpstr>Diapositiva 4</vt:lpstr>
      <vt:lpstr>Diapositiva 5</vt:lpstr>
      <vt:lpstr>  </vt:lpstr>
      <vt:lpstr>Diapositiva 7</vt:lpstr>
      <vt:lpstr>  </vt:lpstr>
      <vt:lpstr>Diapositiva 9</vt:lpstr>
      <vt:lpstr>Diapositiva 10</vt:lpstr>
      <vt:lpstr>Diapositiva 11</vt:lpstr>
      <vt:lpstr>Diapositiva 12</vt:lpstr>
      <vt:lpstr>Diapositiva 13</vt:lpstr>
      <vt:lpstr>  </vt:lpstr>
      <vt:lpstr>Diapositiva 15</vt:lpstr>
      <vt:lpstr>Diapositiva 16</vt:lpstr>
      <vt:lpstr>Diapositiva 17</vt:lpstr>
      <vt:lpstr>   Tarea  No.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2018-02-20T20:49:50Z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