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ramática y Redacción"/>
          <p:cNvSpPr txBox="1">
            <a:spLocks noGrp="1"/>
          </p:cNvSpPr>
          <p:nvPr>
            <p:ph type="title"/>
          </p:nvPr>
        </p:nvSpPr>
        <p:spPr>
          <a:xfrm>
            <a:off x="1446054" y="965200"/>
            <a:ext cx="10464801" cy="3302546"/>
          </a:xfrm>
          <a:prstGeom prst="rect">
            <a:avLst/>
          </a:prstGeom>
        </p:spPr>
        <p:txBody>
          <a:bodyPr/>
          <a:lstStyle>
            <a:lvl1pPr defTabSz="324611">
              <a:defRPr sz="9868"/>
            </a:lvl1pPr>
          </a:lstStyle>
          <a:p>
            <a:r>
              <a:t>Gramática y Redacción</a:t>
            </a:r>
          </a:p>
        </p:txBody>
      </p:sp>
      <p:sp>
        <p:nvSpPr>
          <p:cNvPr id="155" name="INSTITUO DE LíDERES CRISTIANOS…"/>
          <p:cNvSpPr txBox="1">
            <a:spLocks noGrp="1"/>
          </p:cNvSpPr>
          <p:nvPr>
            <p:ph type="body" sz="quarter" idx="1"/>
          </p:nvPr>
        </p:nvSpPr>
        <p:spPr>
          <a:xfrm>
            <a:off x="2677938" y="7258050"/>
            <a:ext cx="7648924" cy="1663700"/>
          </a:xfrm>
          <a:prstGeom prst="rect">
            <a:avLst/>
          </a:prstGeom>
        </p:spPr>
        <p:txBody>
          <a:bodyPr/>
          <a:lstStyle/>
          <a:p>
            <a:pPr defTabSz="379475">
              <a:defRPr sz="2988"/>
            </a:pPr>
            <a:r>
              <a:t>INSTITUO DE LíDERES CRISTIANOS</a:t>
            </a:r>
          </a:p>
          <a:p>
            <a:pPr defTabSz="379475">
              <a:defRPr sz="2988"/>
            </a:pPr>
            <a:r>
              <a:t>Mtra. Gabriela Tijerina-Pike, Ph.D.</a:t>
            </a:r>
          </a:p>
        </p:txBody>
      </p:sp>
      <p:sp>
        <p:nvSpPr>
          <p:cNvPr id="156" name="Apple"/>
          <p:cNvSpPr/>
          <p:nvPr/>
        </p:nvSpPr>
        <p:spPr>
          <a:xfrm>
            <a:off x="5439181" y="4305300"/>
            <a:ext cx="2126438" cy="241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Unidad 2. Respeto a las Palabras…"/>
          <p:cNvSpPr txBox="1">
            <a:spLocks noGrp="1"/>
          </p:cNvSpPr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2. Respeto a las Palabras </a:t>
            </a:r>
          </a:p>
          <a:p>
            <a:pPr algn="r">
              <a:defRPr sz="2700"/>
            </a:pPr>
            <a:r>
              <a:t>Lección 1. Categorías Gramaticales</a:t>
            </a:r>
          </a:p>
        </p:txBody>
      </p:sp>
      <p:sp>
        <p:nvSpPr>
          <p:cNvPr id="185" name="Respeto a la autoridad…"/>
          <p:cNvSpPr txBox="1"/>
          <p:nvPr/>
        </p:nvSpPr>
        <p:spPr>
          <a:xfrm>
            <a:off x="377540" y="579583"/>
            <a:ext cx="12249720" cy="1011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  <a:p>
            <a:pPr defTabSz="457200">
              <a:defRPr sz="96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Respeto a la autoridad </a:t>
            </a:r>
          </a:p>
          <a:p>
            <a:pPr defTabSz="457200">
              <a:defRPr sz="9600" b="0">
                <a:solidFill>
                  <a:srgbClr val="FF7777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y</a:t>
            </a:r>
          </a:p>
          <a:p>
            <a:pPr defTabSz="457200">
              <a:defRPr sz="96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compromiso con la autoridad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MORFOLOGÍA…"/>
          <p:cNvSpPr txBox="1">
            <a:spLocks noGrp="1"/>
          </p:cNvSpPr>
          <p:nvPr>
            <p:ph type="body" idx="1"/>
          </p:nvPr>
        </p:nvSpPr>
        <p:spPr>
          <a:xfrm>
            <a:off x="549792" y="182463"/>
            <a:ext cx="11905216" cy="8601274"/>
          </a:xfrm>
          <a:prstGeom prst="rect">
            <a:avLst/>
          </a:prstGeom>
        </p:spPr>
        <p:txBody>
          <a:bodyPr/>
          <a:lstStyle/>
          <a:p>
            <a:pPr marL="0" lvl="1" indent="118871" defTabSz="237743">
              <a:spcBef>
                <a:spcPts val="1800"/>
              </a:spcBef>
              <a:buSzTx/>
              <a:buNone/>
              <a:defRPr sz="2859">
                <a:solidFill>
                  <a:srgbClr val="A8E685"/>
                </a:solidFill>
              </a:defRPr>
            </a:pPr>
            <a:r>
              <a:t>MORFOLOGÍA</a:t>
            </a:r>
          </a:p>
          <a:p>
            <a:pPr marL="0" lvl="1" indent="118871" defTabSz="237743">
              <a:spcBef>
                <a:spcPts val="1800"/>
              </a:spcBef>
              <a:buSzTx/>
              <a:buNone/>
              <a:defRPr sz="2859">
                <a:solidFill>
                  <a:srgbClr val="A8E685"/>
                </a:solidFill>
              </a:defRPr>
            </a:pPr>
            <a:r>
              <a:t>9 Categorías gramaticales</a:t>
            </a:r>
          </a:p>
          <a:p>
            <a:pPr marL="1135154" lvl="1" indent="-686082" defTabSz="237743">
              <a:spcBef>
                <a:spcPts val="1800"/>
              </a:spcBef>
              <a:buSzPct val="100000"/>
              <a:buAutoNum type="arabicPeriod"/>
              <a:defRPr sz="2859"/>
            </a:pPr>
            <a:r>
              <a:t>Determinantes (Artículos)</a:t>
            </a:r>
          </a:p>
          <a:p>
            <a:pPr marL="1135154" lvl="1" indent="-686082" defTabSz="237743">
              <a:spcBef>
                <a:spcPts val="1800"/>
              </a:spcBef>
              <a:buSzPct val="100000"/>
              <a:buAutoNum type="arabicPeriod"/>
              <a:defRPr sz="2859"/>
            </a:pPr>
            <a:r>
              <a:t>Sustantivos</a:t>
            </a:r>
          </a:p>
          <a:p>
            <a:pPr marL="1135154" lvl="1" indent="-686082" defTabSz="237743">
              <a:spcBef>
                <a:spcPts val="1800"/>
              </a:spcBef>
              <a:buSzPct val="100000"/>
              <a:buAutoNum type="arabicPeriod"/>
              <a:defRPr sz="2859"/>
            </a:pPr>
            <a:r>
              <a:t>Pronombres</a:t>
            </a:r>
          </a:p>
          <a:p>
            <a:pPr marL="1135154" lvl="1" indent="-686082" defTabSz="237743">
              <a:spcBef>
                <a:spcPts val="1800"/>
              </a:spcBef>
              <a:buSzPct val="100000"/>
              <a:buAutoNum type="arabicPeriod"/>
              <a:defRPr sz="2859"/>
            </a:pPr>
            <a:r>
              <a:t>Adjetivos</a:t>
            </a:r>
          </a:p>
          <a:p>
            <a:pPr marL="1135154" lvl="1" indent="-686082" defTabSz="237743">
              <a:spcBef>
                <a:spcPts val="1800"/>
              </a:spcBef>
              <a:buSzPct val="100000"/>
              <a:buAutoNum type="arabicPeriod"/>
              <a:defRPr sz="2859"/>
            </a:pPr>
            <a:r>
              <a:t>Verbos</a:t>
            </a:r>
          </a:p>
          <a:p>
            <a:pPr marL="1135154" lvl="1" indent="-686082" defTabSz="237743">
              <a:spcBef>
                <a:spcPts val="1800"/>
              </a:spcBef>
              <a:buSzPct val="100000"/>
              <a:buAutoNum type="arabicPeriod"/>
              <a:defRPr sz="2859"/>
            </a:pPr>
            <a:r>
              <a:t>Adverbios</a:t>
            </a:r>
          </a:p>
          <a:p>
            <a:pPr marL="1135154" lvl="1" indent="-686082" defTabSz="237743">
              <a:spcBef>
                <a:spcPts val="1800"/>
              </a:spcBef>
              <a:buSzPct val="100000"/>
              <a:buAutoNum type="arabicPeriod"/>
              <a:defRPr sz="2859"/>
            </a:pPr>
            <a:r>
              <a:t>Pronombres</a:t>
            </a:r>
          </a:p>
          <a:p>
            <a:pPr marL="1135154" lvl="1" indent="-686082" defTabSz="237743">
              <a:spcBef>
                <a:spcPts val="1800"/>
              </a:spcBef>
              <a:buSzPct val="100000"/>
              <a:buAutoNum type="arabicPeriod"/>
              <a:defRPr sz="2859"/>
            </a:pPr>
            <a:r>
              <a:t>Conjunciones</a:t>
            </a:r>
          </a:p>
          <a:p>
            <a:pPr marL="1135154" lvl="1" indent="-686082" defTabSz="237743">
              <a:spcBef>
                <a:spcPts val="1800"/>
              </a:spcBef>
              <a:buSzPct val="100000"/>
              <a:buAutoNum type="arabicPeriod"/>
              <a:defRPr sz="2859"/>
            </a:pPr>
            <a:r>
              <a:t>Interjecciones </a:t>
            </a:r>
          </a:p>
        </p:txBody>
      </p:sp>
      <p:sp>
        <p:nvSpPr>
          <p:cNvPr id="188" name="Unidad 2. Respeto a las Palabras…"/>
          <p:cNvSpPr txBox="1">
            <a:spLocks noGrp="1"/>
          </p:cNvSpPr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2. Respeto a las Palabras </a:t>
            </a:r>
          </a:p>
          <a:p>
            <a:pPr algn="r">
              <a:defRPr sz="2700"/>
            </a:pPr>
            <a:r>
              <a:t>Lección 1. Categorías Gramaticales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quare"/>
          <p:cNvSpPr/>
          <p:nvPr/>
        </p:nvSpPr>
        <p:spPr>
          <a:xfrm>
            <a:off x="1511300" y="1905000"/>
            <a:ext cx="1270000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191" name="https://es.slideshare.net/indudable/gramtica-en-esquemas"/>
          <p:cNvSpPr txBox="1"/>
          <p:nvPr/>
        </p:nvSpPr>
        <p:spPr>
          <a:xfrm>
            <a:off x="2252565" y="9177349"/>
            <a:ext cx="8067869" cy="466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1900" b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 sz="4200"/>
            </a:pPr>
            <a:r>
              <a:rPr sz="1900"/>
              <a:t>https://es.slideshare.net/indudable/gramtica-en-esquemas</a:t>
            </a: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2286" y="1379053"/>
            <a:ext cx="10320104" cy="7740078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Unidad 2. Respeto a las Palabras…"/>
          <p:cNvSpPr txBox="1">
            <a:spLocks noGrp="1"/>
          </p:cNvSpPr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2. Respeto a las Palabras </a:t>
            </a:r>
          </a:p>
          <a:p>
            <a:pPr algn="r">
              <a:defRPr sz="2700"/>
            </a:pPr>
            <a:r>
              <a:t>Lección 1. Categorías Gramaticales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Unidad 2…"/>
          <p:cNvSpPr txBox="1">
            <a:spLocks noGrp="1"/>
          </p:cNvSpPr>
          <p:nvPr>
            <p:ph type="title"/>
          </p:nvPr>
        </p:nvSpPr>
        <p:spPr>
          <a:xfrm>
            <a:off x="1270000" y="596900"/>
            <a:ext cx="10464800" cy="3016201"/>
          </a:xfrm>
          <a:prstGeom prst="rect">
            <a:avLst/>
          </a:prstGeom>
        </p:spPr>
        <p:txBody>
          <a:bodyPr/>
          <a:lstStyle/>
          <a:p>
            <a:pPr defTabSz="356615">
              <a:defRPr sz="5615"/>
            </a:pPr>
            <a:r>
              <a:t>Unidad 2</a:t>
            </a:r>
          </a:p>
          <a:p>
            <a:pPr defTabSz="356615">
              <a:defRPr sz="5615"/>
            </a:pPr>
            <a:endParaRPr/>
          </a:p>
          <a:p>
            <a:pPr defTabSz="356615">
              <a:defRPr sz="5615"/>
            </a:pPr>
            <a:r>
              <a:t>RESPETO A LAS PALABRAS</a:t>
            </a:r>
          </a:p>
        </p:txBody>
      </p:sp>
      <p:sp>
        <p:nvSpPr>
          <p:cNvPr id="159" name="LECCIONES…"/>
          <p:cNvSpPr txBox="1">
            <a:spLocks noGrp="1"/>
          </p:cNvSpPr>
          <p:nvPr>
            <p:ph type="body" sz="half" idx="1"/>
          </p:nvPr>
        </p:nvSpPr>
        <p:spPr>
          <a:xfrm>
            <a:off x="368300" y="3623254"/>
            <a:ext cx="11124357" cy="4225728"/>
          </a:xfrm>
          <a:prstGeom prst="rect">
            <a:avLst/>
          </a:prstGeom>
        </p:spPr>
        <p:txBody>
          <a:bodyPr/>
          <a:lstStyle/>
          <a:p>
            <a:pPr defTabSz="402336">
              <a:defRPr sz="3168"/>
            </a:pPr>
            <a:endParaRPr/>
          </a:p>
          <a:p>
            <a:pPr defTabSz="402336">
              <a:defRPr sz="3168"/>
            </a:pPr>
            <a:r>
              <a:t>LECCIONES</a:t>
            </a:r>
          </a:p>
          <a:p>
            <a:pPr marL="0" lvl="7" indent="1408175" defTabSz="402336">
              <a:spcBef>
                <a:spcPts val="0"/>
              </a:spcBef>
              <a:buClrTx/>
              <a:buSzTx/>
              <a:buNone/>
              <a:defRPr sz="3168">
                <a:latin typeface="Chalkduster"/>
                <a:ea typeface="Chalkduster"/>
                <a:cs typeface="Chalkduster"/>
                <a:sym typeface="Chalkduster"/>
              </a:defRPr>
            </a:pPr>
            <a:r>
              <a:t>1. Categorías Gramaticales</a:t>
            </a:r>
          </a:p>
          <a:p>
            <a:pPr marL="0" lvl="7" indent="1408175" defTabSz="402336">
              <a:spcBef>
                <a:spcPts val="0"/>
              </a:spcBef>
              <a:buClrTx/>
              <a:buSzTx/>
              <a:buNone/>
              <a:defRPr sz="3168">
                <a:latin typeface="Chalkduster"/>
                <a:ea typeface="Chalkduster"/>
                <a:cs typeface="Chalkduster"/>
                <a:sym typeface="Chalkduster"/>
              </a:defRPr>
            </a:pPr>
            <a:r>
              <a:t>2. Prácticas Gramaticales</a:t>
            </a:r>
          </a:p>
          <a:p>
            <a:pPr marL="0" lvl="7" indent="1408175" defTabSz="402336">
              <a:spcBef>
                <a:spcPts val="0"/>
              </a:spcBef>
              <a:buClrTx/>
              <a:buSzTx/>
              <a:buNone/>
              <a:defRPr sz="3168">
                <a:latin typeface="Chalkduster"/>
                <a:ea typeface="Chalkduster"/>
                <a:cs typeface="Chalkduster"/>
                <a:sym typeface="Chalkduster"/>
              </a:defRPr>
            </a:pPr>
            <a:r>
              <a:t>3. Fonética, Dicción, Léxico y Ortografía</a:t>
            </a:r>
          </a:p>
        </p:txBody>
      </p:sp>
      <p:sp>
        <p:nvSpPr>
          <p:cNvPr id="160" name="Apple"/>
          <p:cNvSpPr/>
          <p:nvPr/>
        </p:nvSpPr>
        <p:spPr>
          <a:xfrm>
            <a:off x="11272154" y="7859135"/>
            <a:ext cx="1168519" cy="132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161" name="Dingbat Check"/>
          <p:cNvSpPr/>
          <p:nvPr/>
        </p:nvSpPr>
        <p:spPr>
          <a:xfrm>
            <a:off x="1063754" y="4817195"/>
            <a:ext cx="945049" cy="898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solidFill>
                  <a:srgbClr val="C13521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Unidad 2. Respeto a las Palabras…"/>
          <p:cNvSpPr txBox="1">
            <a:spLocks noGrp="1"/>
          </p:cNvSpPr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2. Respeto a las Palabras </a:t>
            </a:r>
          </a:p>
          <a:p>
            <a:pPr algn="r">
              <a:defRPr sz="2700"/>
            </a:pPr>
            <a:r>
              <a:t>Lección 1. Categorías Gramaticales</a:t>
            </a:r>
          </a:p>
        </p:txBody>
      </p:sp>
      <p:sp>
        <p:nvSpPr>
          <p:cNvPr id="164" name="¿Quién es la autoridad?…"/>
          <p:cNvSpPr txBox="1"/>
          <p:nvPr/>
        </p:nvSpPr>
        <p:spPr>
          <a:xfrm>
            <a:off x="2206361" y="2251688"/>
            <a:ext cx="8592078" cy="5250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¿Quién es la autoridad? </a:t>
            </a:r>
          </a:p>
          <a:p>
            <a:pPr marL="3670300" lvl="3" indent="-1079500" algn="l" defTabSz="457200">
              <a:buSzPct val="100000"/>
              <a:buAutoNum type="alphaUcPeriod"/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Rojo</a:t>
            </a:r>
          </a:p>
          <a:p>
            <a:pPr marL="3670300" lvl="3" indent="-1079500" algn="l" defTabSz="457200">
              <a:buSzPct val="100000"/>
              <a:buAutoNum type="alphaUcPeriod"/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Rrogo</a:t>
            </a:r>
          </a:p>
          <a:p>
            <a:pPr marL="3670300" lvl="3" indent="-1079500" algn="l" defTabSz="457200">
              <a:buSzPct val="100000"/>
              <a:buAutoNum type="alphaUcPeriod"/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Roxo</a:t>
            </a:r>
          </a:p>
          <a:p>
            <a:pPr marL="3670300" lvl="3" indent="-1079500" algn="l" defTabSz="457200">
              <a:buSzPct val="100000"/>
              <a:buAutoNum type="alphaUcPeriod"/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roco</a:t>
            </a:r>
          </a:p>
          <a:p>
            <a:pPr marL="3670300" lvl="3" indent="-1079500" algn="l" defTabSz="457200">
              <a:buSzPct val="100000"/>
              <a:buAutoNum type="alphaUcPeriod"/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rojooo</a:t>
            </a:r>
          </a:p>
          <a:p>
            <a:pPr marL="3670300" lvl="3" indent="-1079500" algn="l" defTabSz="457200">
              <a:buSzPct val="100000"/>
              <a:buAutoNum type="alphaUcPeriod"/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Rooojo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Unidad 2. Respeto a las Palabras…"/>
          <p:cNvSpPr txBox="1">
            <a:spLocks noGrp="1"/>
          </p:cNvSpPr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2. Respeto a las Palabras </a:t>
            </a:r>
          </a:p>
          <a:p>
            <a:pPr algn="r">
              <a:defRPr sz="2700"/>
            </a:pPr>
            <a:r>
              <a:t>Lección 1. Categorías Gramaticales</a:t>
            </a:r>
          </a:p>
        </p:txBody>
      </p:sp>
      <p:sp>
        <p:nvSpPr>
          <p:cNvPr id="167" name="Epistemología"/>
          <p:cNvSpPr txBox="1"/>
          <p:nvPr/>
        </p:nvSpPr>
        <p:spPr>
          <a:xfrm>
            <a:off x="2169209" y="4153622"/>
            <a:ext cx="8666382" cy="144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8400" b="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Epistemología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Unidad 2. Respeto a las Palabras…"/>
          <p:cNvSpPr txBox="1">
            <a:spLocks noGrp="1"/>
          </p:cNvSpPr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2. Respeto a las Palabras </a:t>
            </a:r>
          </a:p>
          <a:p>
            <a:pPr algn="r">
              <a:defRPr sz="2700"/>
            </a:pPr>
            <a:r>
              <a:t>Lección 1. Categorías Gramaticales</a:t>
            </a:r>
          </a:p>
        </p:txBody>
      </p:sp>
      <p:sp>
        <p:nvSpPr>
          <p:cNvPr id="170" name="¿Quién es la autoridad para decir que…?…"/>
          <p:cNvSpPr txBox="1"/>
          <p:nvPr/>
        </p:nvSpPr>
        <p:spPr>
          <a:xfrm>
            <a:off x="503333" y="1234931"/>
            <a:ext cx="11412446" cy="832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6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¿Quién es la autoridad para decir que…? </a:t>
            </a:r>
          </a:p>
          <a:p>
            <a:pPr algn="l" defTabSz="457200">
              <a:defRPr sz="36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Uno es 1, ¿por qué no es 4?</a:t>
            </a:r>
          </a:p>
          <a:p>
            <a:pPr algn="l" defTabSz="457200">
              <a:defRPr sz="36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  <a:p>
            <a:pPr algn="l" defTabSz="457200">
              <a:defRPr sz="36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¿Quién es la autoridad para decir que…? </a:t>
            </a:r>
          </a:p>
          <a:p>
            <a:pPr algn="l" defTabSz="457200">
              <a:defRPr sz="36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Rojo es rojo, ¿por qué no es verde?</a:t>
            </a:r>
          </a:p>
          <a:p>
            <a:pPr algn="l" defTabSz="457200">
              <a:defRPr sz="36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  <a:p>
            <a:pPr algn="l" defTabSz="457200">
              <a:defRPr sz="36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¿Por qué hay acento, tilde, mayúscula, minúscula, punto, etc.?</a:t>
            </a:r>
          </a:p>
          <a:p>
            <a:pPr algn="l" defTabSz="457200">
              <a:defRPr sz="36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Mi Padre es Dios. </a:t>
            </a:r>
          </a:p>
          <a:p>
            <a:pPr algn="l" defTabSz="457200">
              <a:defRPr sz="36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Miiii padre es dios.</a:t>
            </a:r>
          </a:p>
          <a:p>
            <a:pPr algn="l" defTabSz="457200">
              <a:defRPr sz="36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Mio pa es dí.</a:t>
            </a:r>
          </a:p>
          <a:p>
            <a:pPr algn="l" defTabSz="457200">
              <a:defRPr sz="36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M p e d.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Unidad 2. Respeto a las Palabras…"/>
          <p:cNvSpPr txBox="1">
            <a:spLocks noGrp="1"/>
          </p:cNvSpPr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2. Respeto a las Palabras </a:t>
            </a:r>
          </a:p>
          <a:p>
            <a:pPr algn="r">
              <a:defRPr sz="2700"/>
            </a:pPr>
            <a:r>
              <a:t>Lección 1. Categorías Gramaticales</a:t>
            </a:r>
          </a:p>
        </p:txBody>
      </p:sp>
      <p:sp>
        <p:nvSpPr>
          <p:cNvPr id="173" name="Génesis 11"/>
          <p:cNvSpPr txBox="1"/>
          <p:nvPr/>
        </p:nvSpPr>
        <p:spPr>
          <a:xfrm>
            <a:off x="2219223" y="3609375"/>
            <a:ext cx="8566354" cy="253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  <a:p>
            <a:pPr defTabSz="457200">
              <a:defRPr sz="106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Génesis 11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Unidad 2. Respeto a las Palabras…"/>
          <p:cNvSpPr txBox="1">
            <a:spLocks noGrp="1"/>
          </p:cNvSpPr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2. Respeto a las Palabras </a:t>
            </a:r>
          </a:p>
          <a:p>
            <a:pPr algn="r">
              <a:defRPr sz="2700"/>
            </a:pPr>
            <a:r>
              <a:t>Lección 1. Categorías Gramaticales</a:t>
            </a:r>
          </a:p>
        </p:txBody>
      </p:sp>
      <p:sp>
        <p:nvSpPr>
          <p:cNvPr id="176" name="Respeto a las palabras"/>
          <p:cNvSpPr txBox="1"/>
          <p:nvPr/>
        </p:nvSpPr>
        <p:spPr>
          <a:xfrm>
            <a:off x="971942" y="2752125"/>
            <a:ext cx="11060916" cy="4249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  <a:p>
            <a:pPr defTabSz="457200">
              <a:defRPr sz="106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Respeto a las palabras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Unidad 2. Respeto a las Palabras…"/>
          <p:cNvSpPr txBox="1">
            <a:spLocks noGrp="1"/>
          </p:cNvSpPr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2. Respeto a las Palabras </a:t>
            </a:r>
          </a:p>
          <a:p>
            <a:pPr algn="r">
              <a:defRPr sz="2700"/>
            </a:pPr>
            <a:r>
              <a:t>Lección 1. Categorías Gramaticales</a:t>
            </a:r>
          </a:p>
        </p:txBody>
      </p:sp>
      <p:sp>
        <p:nvSpPr>
          <p:cNvPr id="179" name="Respeto a las palabras…"/>
          <p:cNvSpPr txBox="1"/>
          <p:nvPr/>
        </p:nvSpPr>
        <p:spPr>
          <a:xfrm>
            <a:off x="1137042" y="1126525"/>
            <a:ext cx="11060916" cy="767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  <a:p>
            <a:pPr defTabSz="457200">
              <a:defRPr sz="106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Respeto a las palabras</a:t>
            </a:r>
          </a:p>
          <a:p>
            <a:pPr defTabSz="457200">
              <a:defRPr sz="106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  <a:p>
            <a:pPr defTabSz="457200">
              <a:defRPr sz="106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DIGNIFICAN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Unidad 2. Respeto a las Palabras…"/>
          <p:cNvSpPr txBox="1">
            <a:spLocks noGrp="1"/>
          </p:cNvSpPr>
          <p:nvPr>
            <p:ph type="title"/>
          </p:nvPr>
        </p:nvSpPr>
        <p:spPr>
          <a:xfrm>
            <a:off x="2387600" y="-5207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2. Respeto a las Palabras </a:t>
            </a:r>
          </a:p>
          <a:p>
            <a:pPr algn="r">
              <a:defRPr sz="2700"/>
            </a:pPr>
            <a:r>
              <a:t>Lección 1. Categorías Gramaticales</a:t>
            </a:r>
          </a:p>
        </p:txBody>
      </p:sp>
      <p:sp>
        <p:nvSpPr>
          <p:cNvPr id="182" name="Academias…"/>
          <p:cNvSpPr txBox="1"/>
          <p:nvPr/>
        </p:nvSpPr>
        <p:spPr>
          <a:xfrm>
            <a:off x="2228878" y="1983775"/>
            <a:ext cx="8877244" cy="5963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5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  <a:p>
            <a:pPr defTabSz="457200">
              <a:defRPr sz="10600" b="0" u="sng">
                <a:latin typeface="Chalkduster"/>
                <a:ea typeface="Chalkduster"/>
                <a:cs typeface="Chalkduster"/>
                <a:sym typeface="Chalkduster"/>
              </a:defRPr>
            </a:pPr>
            <a:r>
              <a:t>Academias</a:t>
            </a:r>
          </a:p>
          <a:p>
            <a:pPr defTabSz="457200">
              <a:defRPr sz="106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autoridad</a:t>
            </a:r>
          </a:p>
          <a:p>
            <a:pPr defTabSz="457200">
              <a:defRPr sz="106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estudio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Macintosh PowerPoint</Application>
  <PresentationFormat>Custom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Chalkduster</vt:lpstr>
      <vt:lpstr>Helvetica Neue</vt:lpstr>
      <vt:lpstr>Helvetica Neue Light</vt:lpstr>
      <vt:lpstr>Helvetica Neue Medium</vt:lpstr>
      <vt:lpstr>Black</vt:lpstr>
      <vt:lpstr>Gramática y Redacción</vt:lpstr>
      <vt:lpstr>Unidad 2  RESPETO A LAS PALABRAS</vt:lpstr>
      <vt:lpstr>Unidad 2. Respeto a las Palabras  Lección 1. Categorías Gramaticales</vt:lpstr>
      <vt:lpstr>Unidad 2. Respeto a las Palabras  Lección 1. Categorías Gramaticales</vt:lpstr>
      <vt:lpstr>Unidad 2. Respeto a las Palabras  Lección 1. Categorías Gramaticales</vt:lpstr>
      <vt:lpstr>Unidad 2. Respeto a las Palabras  Lección 1. Categorías Gramaticales</vt:lpstr>
      <vt:lpstr>Unidad 2. Respeto a las Palabras  Lección 1. Categorías Gramaticales</vt:lpstr>
      <vt:lpstr>Unidad 2. Respeto a las Palabras  Lección 1. Categorías Gramaticales</vt:lpstr>
      <vt:lpstr>Unidad 2. Respeto a las Palabras  Lección 1. Categorías Gramaticales</vt:lpstr>
      <vt:lpstr>Unidad 2. Respeto a las Palabras  Lección 1. Categorías Gramaticales</vt:lpstr>
      <vt:lpstr>Unidad 2. Respeto a las Palabras  Lección 1. Categorías Gramaticales</vt:lpstr>
      <vt:lpstr>Unidad 2. Respeto a las Palabras  Lección 1. Categorías Gramaticales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Gramática y Redacción</dc:title>
  <cp:lastModifiedBy>Sky T Pike</cp:lastModifiedBy>
  <cp:revision>2</cp:revision>
  <dcterms:modified xsi:type="dcterms:W3CDTF">2018-11-21T13:32:15Z</dcterms:modified>
</cp:coreProperties>
</file>