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79" r:id="rId4"/>
    <p:sldId id="280" r:id="rId5"/>
    <p:sldId id="290" r:id="rId6"/>
    <p:sldId id="292" r:id="rId7"/>
    <p:sldId id="293" r:id="rId8"/>
    <p:sldId id="282" r:id="rId9"/>
    <p:sldId id="278" r:id="rId10"/>
  </p:sldIdLst>
  <p:sldSz cx="9144000" cy="5143500" type="screen16x9"/>
  <p:notesSz cx="6858000" cy="9144000"/>
  <p:embeddedFontLst>
    <p:embeddedFont>
      <p:font typeface="Impact" pitchFamily="34" charset="0"/>
      <p:regular r:id="rId12"/>
    </p:embeddedFont>
    <p:embeddedFont>
      <p:font typeface="Roboto Slab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Nixie One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3" d="100"/>
          <a:sy n="93" d="100"/>
        </p:scale>
        <p:origin x="456" y="9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d5601ac4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d5601ac4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61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86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4" r:id="rId6"/>
    <p:sldLayoutId id="214748366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204038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 en todo tiempo: 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“Ir” en Mateo 28:19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371126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III: Evangelismo como estilo de vida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7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539552" y="2254682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es-MX" dirty="0">
                <a:latin typeface="Calibri" pitchFamily="34" charset="0"/>
              </a:rPr>
              <a:t>Por tanto, </a:t>
            </a:r>
            <a:r>
              <a:rPr lang="es-MX" b="1" dirty="0">
                <a:latin typeface="Calibri" pitchFamily="34" charset="0"/>
              </a:rPr>
              <a:t>id</a:t>
            </a:r>
            <a:r>
              <a:rPr lang="es-MX" dirty="0">
                <a:latin typeface="Calibri" pitchFamily="34" charset="0"/>
              </a:rPr>
              <a:t>, y </a:t>
            </a:r>
            <a:r>
              <a:rPr lang="es-MX" b="1" dirty="0">
                <a:latin typeface="Calibri" pitchFamily="34" charset="0"/>
              </a:rPr>
              <a:t>haced discípulos </a:t>
            </a:r>
            <a:r>
              <a:rPr lang="es-MX" dirty="0">
                <a:latin typeface="Calibri" pitchFamily="34" charset="0"/>
              </a:rPr>
              <a:t>a todas las naciones, bautizándolos en el nombre del Padre, y del Hijo, y del Espíritu Santo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Mateo 28:19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¿Cuál es el imperativo?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611560" y="1789314"/>
            <a:ext cx="83354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MX" dirty="0" smtClean="0">
              <a:latin typeface="Calibri" pitchFamily="34" charset="0"/>
            </a:endParaRPr>
          </a:p>
          <a:p>
            <a:pPr marL="5080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MX" dirty="0" smtClean="0">
              <a:latin typeface="Calibri" pitchFamily="34" charset="0"/>
            </a:endParaRPr>
          </a:p>
          <a:p>
            <a:pPr marL="5080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dirty="0" smtClean="0">
                <a:latin typeface="Calibri" pitchFamily="34" charset="0"/>
              </a:rPr>
              <a:t>Habiendo ido       hagan discípulos</a:t>
            </a:r>
          </a:p>
          <a:p>
            <a:pPr marL="5080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sz="2000" dirty="0" smtClean="0">
                <a:latin typeface="Calibri" pitchFamily="34" charset="0"/>
              </a:rPr>
              <a:t>(Aoristo participio)            (Aoristo Imperativo) </a:t>
            </a:r>
          </a:p>
          <a:p>
            <a:pPr marL="5080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MX" sz="20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s-MX" sz="2000" dirty="0" smtClean="0">
                <a:latin typeface="Calibri" pitchFamily="34" charset="0"/>
              </a:rPr>
              <a:t>Acciones completas o puntuales (murió, resucitó)</a:t>
            </a:r>
          </a:p>
          <a:p>
            <a:pPr>
              <a:spcBef>
                <a:spcPts val="0"/>
              </a:spcBef>
            </a:pPr>
            <a:r>
              <a:rPr lang="es-MX" sz="2000" dirty="0" smtClean="0">
                <a:latin typeface="Calibri" pitchFamily="34" charset="0"/>
              </a:rPr>
              <a:t>Acciones que deben comenzar a realizarse (comiencen a hacer discípulos)</a:t>
            </a:r>
          </a:p>
          <a:p>
            <a:pPr>
              <a:spcBef>
                <a:spcPts val="0"/>
              </a:spcBef>
            </a:pPr>
            <a:r>
              <a:rPr lang="es-MX" sz="2000" dirty="0" smtClean="0">
                <a:latin typeface="Calibri" pitchFamily="34" charset="0"/>
              </a:rPr>
              <a:t>Acciones progresivas (Durante su camino)</a:t>
            </a: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3203848" y="2247528"/>
            <a:ext cx="0" cy="468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156176" y="2254245"/>
            <a:ext cx="0" cy="461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00" y="1779662"/>
            <a:ext cx="5022680" cy="46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cultura del evangelio</a:t>
            </a:r>
            <a:endParaRPr dirty="0">
              <a:latin typeface="Calibri" pitchFamily="34" charset="0"/>
            </a:endParaRPr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08" name="Google Shape;208;p2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611560" y="1789314"/>
            <a:ext cx="83354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MX" sz="2400" b="1" dirty="0" smtClean="0">
                <a:latin typeface="Calibri" pitchFamily="34" charset="0"/>
              </a:rPr>
              <a:t>Cultura</a:t>
            </a:r>
            <a:r>
              <a:rPr lang="es-MX" sz="2400" dirty="0" smtClean="0">
                <a:latin typeface="Calibri" pitchFamily="34" charset="0"/>
              </a:rPr>
              <a:t>: Conjunto de modos de vida o costumbres; conjunto de las manifestaciones en que se expresa la vida tradicional de un pueblo, sociedad o grupo.</a:t>
            </a:r>
          </a:p>
          <a:p>
            <a:pPr>
              <a:spcBef>
                <a:spcPts val="0"/>
              </a:spcBef>
            </a:pPr>
            <a:endParaRPr lang="es-MX" sz="24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s-MX" sz="2400" b="1" dirty="0" smtClean="0">
                <a:latin typeface="Calibri" pitchFamily="34" charset="0"/>
              </a:rPr>
              <a:t>Evangelio: </a:t>
            </a:r>
            <a:r>
              <a:rPr lang="es-MX" sz="2400" dirty="0" smtClean="0">
                <a:latin typeface="Calibri" pitchFamily="34" charset="0"/>
              </a:rPr>
              <a:t>buenas noticias, anuncio de la enseñanza y obra de Jesucristo</a:t>
            </a:r>
          </a:p>
          <a:p>
            <a:pPr>
              <a:spcBef>
                <a:spcPts val="0"/>
              </a:spcBef>
            </a:pPr>
            <a:endParaRPr lang="es-MX" sz="2400" b="1" dirty="0">
              <a:latin typeface="Calibri" pitchFamily="34" charset="0"/>
            </a:endParaRPr>
          </a:p>
          <a:p>
            <a:pPr marL="114300" indent="0" algn="ctr">
              <a:spcBef>
                <a:spcPts val="0"/>
              </a:spcBef>
              <a:buNone/>
            </a:pPr>
            <a:r>
              <a:rPr lang="es-MX" sz="2400" b="1" dirty="0" smtClean="0">
                <a:latin typeface="Calibri" pitchFamily="34" charset="0"/>
              </a:rPr>
              <a:t>¿Cómo debe ser la cultura del evangelio?</a:t>
            </a:r>
            <a:endParaRPr lang="es-MX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Contenido del Evangelio</a:t>
            </a:r>
            <a:endParaRPr dirty="0">
              <a:latin typeface="Calibri" pitchFamily="34" charset="0"/>
            </a:endParaRPr>
          </a:p>
        </p:txBody>
      </p:sp>
      <p:sp>
        <p:nvSpPr>
          <p:cNvPr id="615" name="Google Shape;615;p4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16" name="Google Shape;616;p4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" y="1995686"/>
            <a:ext cx="1777510" cy="1779778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7" name="Google Shape;617;p45"/>
          <p:cNvSpPr txBox="1"/>
          <p:nvPr/>
        </p:nvSpPr>
        <p:spPr>
          <a:xfrm>
            <a:off x="860325" y="3760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Jesús perdona a los pecadores porque ama su creación</a:t>
            </a:r>
            <a:endParaRPr sz="1600" dirty="0"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pic>
        <p:nvPicPr>
          <p:cNvPr id="618" name="Google Shape;618;p4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25" y="2140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9" name="Google Shape;619;p45"/>
          <p:cNvSpPr txBox="1"/>
          <p:nvPr/>
        </p:nvSpPr>
        <p:spPr>
          <a:xfrm>
            <a:off x="2840050" y="3760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Jesús santifica al creyente</a:t>
            </a:r>
            <a:endParaRPr lang="en" b="1" dirty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pic>
        <p:nvPicPr>
          <p:cNvPr id="620" name="Google Shape;620;p45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19970"/>
            <a:ext cx="1731950" cy="145989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1" name="Google Shape;621;p45"/>
          <p:cNvSpPr txBox="1"/>
          <p:nvPr/>
        </p:nvSpPr>
        <p:spPr>
          <a:xfrm>
            <a:off x="4819775" y="3760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Jesús</a:t>
            </a:r>
            <a:r>
              <a:rPr lang="en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 provee una esperanza de vida eterna</a:t>
            </a:r>
            <a:endParaRPr sz="1600" dirty="0"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pic>
        <p:nvPicPr>
          <p:cNvPr id="622" name="Google Shape;622;p45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75" y="2140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3" name="Google Shape;623;p45"/>
          <p:cNvSpPr txBox="1"/>
          <p:nvPr/>
        </p:nvSpPr>
        <p:spPr>
          <a:xfrm>
            <a:off x="6799500" y="3760000"/>
            <a:ext cx="173294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Jesús nos enseña a compartir el mensaje de redención</a:t>
            </a:r>
            <a:endParaRPr sz="1600" dirty="0"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624" name="Google Shape;624;p45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4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Cultura del Evangelio</a:t>
            </a:r>
            <a:endParaRPr dirty="0">
              <a:latin typeface="Calibri" pitchFamily="34" charset="0"/>
            </a:endParaRPr>
          </a:p>
        </p:txBody>
      </p:sp>
      <p:sp>
        <p:nvSpPr>
          <p:cNvPr id="411" name="Google Shape;411;p36"/>
          <p:cNvSpPr txBox="1">
            <a:spLocks noGrp="1"/>
          </p:cNvSpPr>
          <p:nvPr>
            <p:ph type="body" idx="1"/>
          </p:nvPr>
        </p:nvSpPr>
        <p:spPr>
          <a:xfrm>
            <a:off x="674557" y="1619850"/>
            <a:ext cx="8012268" cy="3112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s-MX" sz="2400" dirty="0" smtClean="0">
                <a:latin typeface="Calibri" pitchFamily="34" charset="0"/>
              </a:rPr>
              <a:t>Una cultura de iglesia llena de gracia demuestra que Jesús es el Santo que perdona a los pecadores</a:t>
            </a:r>
          </a:p>
          <a:p>
            <a:pPr marL="342900" indent="-342900"/>
            <a:endParaRPr lang="es-MX" sz="2400" dirty="0">
              <a:latin typeface="Calibri" pitchFamily="34" charset="0"/>
            </a:endParaRPr>
          </a:p>
          <a:p>
            <a:pPr marL="342900" indent="-342900"/>
            <a:r>
              <a:rPr lang="es-MX" sz="2400" dirty="0" smtClean="0">
                <a:latin typeface="Calibri" pitchFamily="34" charset="0"/>
              </a:rPr>
              <a:t>El amor de Cristo es demasiado grande como para dejarnos seguir con nuestras vidas egocéntricas</a:t>
            </a:r>
          </a:p>
          <a:p>
            <a:pPr marL="342900" indent="-342900"/>
            <a:endParaRPr lang="es-MX" sz="2400" dirty="0">
              <a:latin typeface="Calibri" pitchFamily="34" charset="0"/>
            </a:endParaRPr>
          </a:p>
          <a:p>
            <a:pPr marL="342900" indent="-342900"/>
            <a:r>
              <a:rPr lang="es-MX" sz="2400" dirty="0" smtClean="0">
                <a:latin typeface="Calibri" pitchFamily="34" charset="0"/>
              </a:rPr>
              <a:t>Una iglesia definida por el evangelio es una señal profética que apunta más allá de sí misma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384312" y="911602"/>
            <a:ext cx="297381" cy="266947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1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En el camino…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987574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Hacer discípulos en el camino tiene al menos dos implicaciones:</a:t>
            </a: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  <a:p>
            <a:pPr indent="-457200">
              <a:buAutoNum type="arabicPeriod"/>
            </a:pPr>
            <a:r>
              <a:rPr lang="es-MX" sz="2400" dirty="0" smtClean="0">
                <a:latin typeface="Calibri" pitchFamily="34" charset="0"/>
              </a:rPr>
              <a:t>Predicar con acciones</a:t>
            </a:r>
          </a:p>
          <a:p>
            <a:pPr indent="-457200">
              <a:buAutoNum type="arabicPeriod"/>
            </a:pPr>
            <a:r>
              <a:rPr lang="es-MX" sz="2400" dirty="0" smtClean="0">
                <a:latin typeface="Calibri" pitchFamily="34" charset="0"/>
              </a:rPr>
              <a:t>Predicar con palabras</a:t>
            </a: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7" y="1563639"/>
            <a:ext cx="4318533" cy="3622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0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Ryoji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Iwata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https://unsplash.com/photos/n31JPLu8_Pw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los capítulos 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«El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evangelio para la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Iglesia»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(47-59),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«El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evangelio para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todo»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(61-76) en el libro “El Evangelio” (30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páginas)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en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el libro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“El Evangelio” de </a:t>
            </a:r>
            <a:r>
              <a:rPr lang="es-MX" sz="2400" dirty="0" err="1" smtClean="0">
                <a:solidFill>
                  <a:schemeClr val="bg1"/>
                </a:solidFill>
                <a:latin typeface="Calibri" pitchFamily="34" charset="0"/>
              </a:rPr>
              <a:t>Ortlund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21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páginas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6664975</TotalTime>
  <Words>348</Words>
  <Application>Microsoft Office PowerPoint</Application>
  <PresentationFormat>Presentación en pantalla (16:9)</PresentationFormat>
  <Paragraphs>62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Impact</vt:lpstr>
      <vt:lpstr>Roboto Slab</vt:lpstr>
      <vt:lpstr>Calibri</vt:lpstr>
      <vt:lpstr>Nixie One</vt:lpstr>
      <vt:lpstr>Warwick template</vt:lpstr>
      <vt:lpstr>Evangelismo: Presentando la Gracia</vt:lpstr>
      <vt:lpstr>Evangelismo en todo tiempo:  “Ir” en Mateo 28:19</vt:lpstr>
      <vt:lpstr>Presentación de PowerPoint</vt:lpstr>
      <vt:lpstr>¿Cuál es el imperativo?</vt:lpstr>
      <vt:lpstr>La cultura del evangelio</vt:lpstr>
      <vt:lpstr>Contenido del Evangelio</vt:lpstr>
      <vt:lpstr>Cultura del Evangelio</vt:lpstr>
      <vt:lpstr>En el camino…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49</cp:revision>
  <dcterms:modified xsi:type="dcterms:W3CDTF">2021-09-28T12:32:25Z</dcterms:modified>
</cp:coreProperties>
</file>