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277" r:id="rId26"/>
    <p:sldId id="278" r:id="rId2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909D9B64-0EAE-4589-8F11-B227E1E1750D}"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E31B06B-FAE7-462A-9E0A-46DD0752AEF0}" type="slidenum">
              <a:rPr lang="es-MX" smtClean="0"/>
              <a:t>‹Nº›</a:t>
            </a:fld>
            <a:endParaRPr lang="es-MX"/>
          </a:p>
        </p:txBody>
      </p:sp>
    </p:spTree>
    <p:extLst>
      <p:ext uri="{BB962C8B-B14F-4D97-AF65-F5344CB8AC3E}">
        <p14:creationId xmlns:p14="http://schemas.microsoft.com/office/powerpoint/2010/main" val="1100567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09D9B64-0EAE-4589-8F11-B227E1E1750D}"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E31B06B-FAE7-462A-9E0A-46DD0752AEF0}" type="slidenum">
              <a:rPr lang="es-MX" smtClean="0"/>
              <a:t>‹Nº›</a:t>
            </a:fld>
            <a:endParaRPr lang="es-MX"/>
          </a:p>
        </p:txBody>
      </p:sp>
    </p:spTree>
    <p:extLst>
      <p:ext uri="{BB962C8B-B14F-4D97-AF65-F5344CB8AC3E}">
        <p14:creationId xmlns:p14="http://schemas.microsoft.com/office/powerpoint/2010/main" val="2956987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09D9B64-0EAE-4589-8F11-B227E1E1750D}"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E31B06B-FAE7-462A-9E0A-46DD0752AEF0}" type="slidenum">
              <a:rPr lang="es-MX" smtClean="0"/>
              <a:t>‹Nº›</a:t>
            </a:fld>
            <a:endParaRPr lang="es-MX"/>
          </a:p>
        </p:txBody>
      </p:sp>
    </p:spTree>
    <p:extLst>
      <p:ext uri="{BB962C8B-B14F-4D97-AF65-F5344CB8AC3E}">
        <p14:creationId xmlns:p14="http://schemas.microsoft.com/office/powerpoint/2010/main" val="1501080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909D9B64-0EAE-4589-8F11-B227E1E1750D}"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E31B06B-FAE7-462A-9E0A-46DD0752AEF0}" type="slidenum">
              <a:rPr lang="es-MX" smtClean="0"/>
              <a:t>‹Nº›</a:t>
            </a:fld>
            <a:endParaRPr lang="es-MX"/>
          </a:p>
        </p:txBody>
      </p:sp>
    </p:spTree>
    <p:extLst>
      <p:ext uri="{BB962C8B-B14F-4D97-AF65-F5344CB8AC3E}">
        <p14:creationId xmlns:p14="http://schemas.microsoft.com/office/powerpoint/2010/main" val="3835144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909D9B64-0EAE-4589-8F11-B227E1E1750D}"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E31B06B-FAE7-462A-9E0A-46DD0752AEF0}" type="slidenum">
              <a:rPr lang="es-MX" smtClean="0"/>
              <a:t>‹Nº›</a:t>
            </a:fld>
            <a:endParaRPr lang="es-MX"/>
          </a:p>
        </p:txBody>
      </p:sp>
    </p:spTree>
    <p:extLst>
      <p:ext uri="{BB962C8B-B14F-4D97-AF65-F5344CB8AC3E}">
        <p14:creationId xmlns:p14="http://schemas.microsoft.com/office/powerpoint/2010/main" val="2955938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909D9B64-0EAE-4589-8F11-B227E1E1750D}" type="datetimeFigureOut">
              <a:rPr lang="es-MX" smtClean="0"/>
              <a:t>24/05/2022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E31B06B-FAE7-462A-9E0A-46DD0752AEF0}" type="slidenum">
              <a:rPr lang="es-MX" smtClean="0"/>
              <a:t>‹Nº›</a:t>
            </a:fld>
            <a:endParaRPr lang="es-MX"/>
          </a:p>
        </p:txBody>
      </p:sp>
    </p:spTree>
    <p:extLst>
      <p:ext uri="{BB962C8B-B14F-4D97-AF65-F5344CB8AC3E}">
        <p14:creationId xmlns:p14="http://schemas.microsoft.com/office/powerpoint/2010/main" val="2051899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909D9B64-0EAE-4589-8F11-B227E1E1750D}" type="datetimeFigureOut">
              <a:rPr lang="es-MX" smtClean="0"/>
              <a:t>24/05/2022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E31B06B-FAE7-462A-9E0A-46DD0752AEF0}" type="slidenum">
              <a:rPr lang="es-MX" smtClean="0"/>
              <a:t>‹Nº›</a:t>
            </a:fld>
            <a:endParaRPr lang="es-MX"/>
          </a:p>
        </p:txBody>
      </p:sp>
    </p:spTree>
    <p:extLst>
      <p:ext uri="{BB962C8B-B14F-4D97-AF65-F5344CB8AC3E}">
        <p14:creationId xmlns:p14="http://schemas.microsoft.com/office/powerpoint/2010/main" val="1633121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909D9B64-0EAE-4589-8F11-B227E1E1750D}" type="datetimeFigureOut">
              <a:rPr lang="es-MX" smtClean="0"/>
              <a:t>24/05/2022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E31B06B-FAE7-462A-9E0A-46DD0752AEF0}" type="slidenum">
              <a:rPr lang="es-MX" smtClean="0"/>
              <a:t>‹Nº›</a:t>
            </a:fld>
            <a:endParaRPr lang="es-MX"/>
          </a:p>
        </p:txBody>
      </p:sp>
    </p:spTree>
    <p:extLst>
      <p:ext uri="{BB962C8B-B14F-4D97-AF65-F5344CB8AC3E}">
        <p14:creationId xmlns:p14="http://schemas.microsoft.com/office/powerpoint/2010/main" val="2065678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09D9B64-0EAE-4589-8F11-B227E1E1750D}" type="datetimeFigureOut">
              <a:rPr lang="es-MX" smtClean="0"/>
              <a:t>24/05/2022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E31B06B-FAE7-462A-9E0A-46DD0752AEF0}" type="slidenum">
              <a:rPr lang="es-MX" smtClean="0"/>
              <a:t>‹Nº›</a:t>
            </a:fld>
            <a:endParaRPr lang="es-MX"/>
          </a:p>
        </p:txBody>
      </p:sp>
    </p:spTree>
    <p:extLst>
      <p:ext uri="{BB962C8B-B14F-4D97-AF65-F5344CB8AC3E}">
        <p14:creationId xmlns:p14="http://schemas.microsoft.com/office/powerpoint/2010/main" val="3386498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09D9B64-0EAE-4589-8F11-B227E1E1750D}" type="datetimeFigureOut">
              <a:rPr lang="es-MX" smtClean="0"/>
              <a:t>24/05/2022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E31B06B-FAE7-462A-9E0A-46DD0752AEF0}" type="slidenum">
              <a:rPr lang="es-MX" smtClean="0"/>
              <a:t>‹Nº›</a:t>
            </a:fld>
            <a:endParaRPr lang="es-MX"/>
          </a:p>
        </p:txBody>
      </p:sp>
    </p:spTree>
    <p:extLst>
      <p:ext uri="{BB962C8B-B14F-4D97-AF65-F5344CB8AC3E}">
        <p14:creationId xmlns:p14="http://schemas.microsoft.com/office/powerpoint/2010/main" val="1816890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909D9B64-0EAE-4589-8F11-B227E1E1750D}" type="datetimeFigureOut">
              <a:rPr lang="es-MX" smtClean="0"/>
              <a:t>24/05/2022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E31B06B-FAE7-462A-9E0A-46DD0752AEF0}" type="slidenum">
              <a:rPr lang="es-MX" smtClean="0"/>
              <a:t>‹Nº›</a:t>
            </a:fld>
            <a:endParaRPr lang="es-MX"/>
          </a:p>
        </p:txBody>
      </p:sp>
    </p:spTree>
    <p:extLst>
      <p:ext uri="{BB962C8B-B14F-4D97-AF65-F5344CB8AC3E}">
        <p14:creationId xmlns:p14="http://schemas.microsoft.com/office/powerpoint/2010/main" val="42811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9D9B64-0EAE-4589-8F11-B227E1E1750D}" type="datetimeFigureOut">
              <a:rPr lang="es-MX" smtClean="0"/>
              <a:t>24/05/2022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31B06B-FAE7-462A-9E0A-46DD0752AEF0}" type="slidenum">
              <a:rPr lang="es-MX" smtClean="0"/>
              <a:t>‹Nº›</a:t>
            </a:fld>
            <a:endParaRPr lang="es-MX"/>
          </a:p>
        </p:txBody>
      </p:sp>
    </p:spTree>
    <p:extLst>
      <p:ext uri="{BB962C8B-B14F-4D97-AF65-F5344CB8AC3E}">
        <p14:creationId xmlns:p14="http://schemas.microsoft.com/office/powerpoint/2010/main" val="67550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budismo.org.mx/"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www.budismo.com/"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smtClean="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endPar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endParaRPr>
          </a:p>
        </p:txBody>
      </p:sp>
      <p:sp>
        <p:nvSpPr>
          <p:cNvPr id="7" name="CuadroTexto 6">
            <a:extLst>
              <a:ext uri="{FF2B5EF4-FFF2-40B4-BE49-F238E27FC236}">
                <a16:creationId xmlns="" xmlns:a16="http://schemas.microsoft.com/office/drawing/2014/main"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 xmlns:a16="http://schemas.microsoft.com/office/drawing/2014/main"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smtClean="0">
                <a:latin typeface="Arial" panose="020B0604020202020204" pitchFamily="34" charset="0"/>
                <a:ea typeface="Lato" panose="020F0502020204030203" pitchFamily="34" charset="0"/>
                <a:cs typeface="Arial" panose="020B0604020202020204" pitchFamily="34" charset="0"/>
              </a:rPr>
              <a:t>UNIDAD 3: </a:t>
            </a:r>
          </a:p>
          <a:p>
            <a:pPr algn="ctr"/>
            <a:r>
              <a:rPr lang="es-MX" sz="2400" b="1" dirty="0" smtClean="0">
                <a:latin typeface="Arial" panose="020B0604020202020204" pitchFamily="34" charset="0"/>
                <a:ea typeface="Lato" panose="020F0502020204030203" pitchFamily="34" charset="0"/>
                <a:cs typeface="Arial" panose="020B0604020202020204" pitchFamily="34" charset="0"/>
              </a:rPr>
              <a:t>PRINCIPALES RELIGIONES DEL MUNDO</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smtClean="0">
                <a:latin typeface="Arial" panose="020B0604020202020204" pitchFamily="34" charset="0"/>
                <a:ea typeface="Lato" panose="020F0502020204030203" pitchFamily="34" charset="0"/>
                <a:cs typeface="Arial" panose="020B0604020202020204" pitchFamily="34" charset="0"/>
              </a:rPr>
              <a:t>BUDISMO</a:t>
            </a:r>
            <a:endParaRPr lang="es-MX" sz="2400" b="1" dirty="0">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3799839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REPRESENTACIÓN</a:t>
            </a:r>
          </a:p>
        </p:txBody>
      </p:sp>
      <p:sp>
        <p:nvSpPr>
          <p:cNvPr id="5" name="TextBox 4"/>
          <p:cNvSpPr txBox="1"/>
          <p:nvPr/>
        </p:nvSpPr>
        <p:spPr>
          <a:xfrm>
            <a:off x="2207568" y="1090480"/>
            <a:ext cx="7344816" cy="2554545"/>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En el arte primitivo, no tiene figura humana (al igual que Jesús), sino que es presentado por símbolos: el </a:t>
            </a:r>
            <a:r>
              <a:rPr lang="es-MX" sz="2000" dirty="0" err="1">
                <a:latin typeface="Times New Roman" panose="02020603050405020304" pitchFamily="18" charset="0"/>
                <a:cs typeface="Times New Roman" panose="02020603050405020304" pitchFamily="18" charset="0"/>
              </a:rPr>
              <a:t>arbol</a:t>
            </a:r>
            <a:r>
              <a:rPr lang="es-MX" sz="2000" dirty="0">
                <a:latin typeface="Times New Roman" panose="02020603050405020304" pitchFamily="18" charset="0"/>
                <a:cs typeface="Times New Roman" panose="02020603050405020304" pitchFamily="18" charset="0"/>
              </a:rPr>
              <a:t> de la iluminación y la sabiduría, la rueda de la ley, etc.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Mas tarde, su rostro se inspirará en las imágenes griegas, especialmente en las figuras de Apolo, aunque conservando los </a:t>
            </a:r>
          </a:p>
          <a:p>
            <a:r>
              <a:rPr lang="es-MX" sz="2000" dirty="0">
                <a:latin typeface="Times New Roman" panose="02020603050405020304" pitchFamily="18" charset="0"/>
                <a:cs typeface="Times New Roman" panose="02020603050405020304" pitchFamily="18" charset="0"/>
              </a:rPr>
              <a:t>ojos rasgados. El detalle siempre presente es su sonrisa, </a:t>
            </a:r>
          </a:p>
          <a:p>
            <a:r>
              <a:rPr lang="es-MX" sz="2000" dirty="0" err="1">
                <a:latin typeface="Times New Roman" panose="02020603050405020304" pitchFamily="18" charset="0"/>
                <a:cs typeface="Times New Roman" panose="02020603050405020304" pitchFamily="18" charset="0"/>
              </a:rPr>
              <a:t>enigmatica</a:t>
            </a:r>
            <a:r>
              <a:rPr lang="es-MX" sz="2000" dirty="0">
                <a:latin typeface="Times New Roman" panose="02020603050405020304" pitchFamily="18" charset="0"/>
                <a:cs typeface="Times New Roman" panose="02020603050405020304" pitchFamily="18" charset="0"/>
              </a:rPr>
              <a:t>, </a:t>
            </a:r>
            <a:r>
              <a:rPr lang="es-MX" sz="2000" dirty="0" err="1">
                <a:latin typeface="Times New Roman" panose="02020603050405020304" pitchFamily="18" charset="0"/>
                <a:cs typeface="Times New Roman" panose="02020603050405020304" pitchFamily="18" charset="0"/>
              </a:rPr>
              <a:t>benevola</a:t>
            </a:r>
            <a:r>
              <a:rPr lang="es-MX" sz="2000" dirty="0">
                <a:latin typeface="Times New Roman" panose="02020603050405020304" pitchFamily="18" charset="0"/>
                <a:cs typeface="Times New Roman" panose="02020603050405020304" pitchFamily="18" charset="0"/>
              </a:rPr>
              <a:t> y serena. </a:t>
            </a:r>
          </a:p>
        </p:txBody>
      </p:sp>
      <p:pic>
        <p:nvPicPr>
          <p:cNvPr id="1026" name="Picture 2" descr="http://www.vopus.org/es/images/articles/buddha-sri-lank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0136" y="4221088"/>
            <a:ext cx="3203704" cy="21400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028" name="Picture 4" descr="http://www.catalunyaplants.com/wp-content/uploads/2012/07/TEMPLO-DE-BUDA-MONASTERIO-457x60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15881" y="3932774"/>
            <a:ext cx="2053005" cy="269541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030" name="Picture 6" descr="http://t2.gstatic.com/images?q=tbn:ANd9GcRWga3sRaGZPqT8iZRAzBl3sCmG52SxyWKwZ-ApiLZ-AuYjzfg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7444" y="4441304"/>
            <a:ext cx="2466975" cy="184785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8466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DOCTRINA</a:t>
            </a:r>
          </a:p>
        </p:txBody>
      </p:sp>
      <p:sp>
        <p:nvSpPr>
          <p:cNvPr id="5" name="TextBox 4"/>
          <p:cNvSpPr txBox="1"/>
          <p:nvPr/>
        </p:nvSpPr>
        <p:spPr>
          <a:xfrm>
            <a:off x="2207568" y="1423804"/>
            <a:ext cx="7344816" cy="4093428"/>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Credo budista </a:t>
            </a:r>
          </a:p>
          <a:p>
            <a:r>
              <a:rPr lang="es-MX" sz="2000" dirty="0">
                <a:latin typeface="Times New Roman" panose="02020603050405020304" pitchFamily="18" charset="0"/>
                <a:cs typeface="Times New Roman" panose="02020603050405020304" pitchFamily="18" charset="0"/>
              </a:rPr>
              <a:t>Está contenido en el ‘Sermón de Benarés’, que provocó la </a:t>
            </a:r>
          </a:p>
          <a:p>
            <a:r>
              <a:rPr lang="es-MX" sz="2000" dirty="0">
                <a:latin typeface="Times New Roman" panose="02020603050405020304" pitchFamily="18" charset="0"/>
                <a:cs typeface="Times New Roman" panose="02020603050405020304" pitchFamily="18" charset="0"/>
              </a:rPr>
              <a:t>conversión de los primeros monjes. Se les llama </a:t>
            </a:r>
          </a:p>
          <a:p>
            <a:r>
              <a:rPr lang="es-MX" sz="2000" dirty="0">
                <a:latin typeface="Times New Roman" panose="02020603050405020304" pitchFamily="18" charset="0"/>
                <a:cs typeface="Times New Roman" panose="02020603050405020304" pitchFamily="18" charset="0"/>
              </a:rPr>
              <a:t>“las cuatro santas verdades”.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Podemos decir que el budismo es una religión atea. </a:t>
            </a:r>
          </a:p>
          <a:p>
            <a:r>
              <a:rPr lang="es-MX" sz="2000" dirty="0">
                <a:latin typeface="Times New Roman" panose="02020603050405020304" pitchFamily="18" charset="0"/>
                <a:cs typeface="Times New Roman" panose="02020603050405020304" pitchFamily="18" charset="0"/>
              </a:rPr>
              <a:t>Buda no es un profeta que anuncia a Dios, ni lo revela.</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La revelación de Buda es precisamente que no hay verdad </a:t>
            </a:r>
          </a:p>
          <a:p>
            <a:r>
              <a:rPr lang="es-MX" sz="2000" dirty="0">
                <a:latin typeface="Times New Roman" panose="02020603050405020304" pitchFamily="18" charset="0"/>
                <a:cs typeface="Times New Roman" panose="02020603050405020304" pitchFamily="18" charset="0"/>
              </a:rPr>
              <a:t>revelada. Ningún dios habla por los labios de Buda. Lo que él </a:t>
            </a:r>
          </a:p>
          <a:p>
            <a:r>
              <a:rPr lang="es-MX" sz="2000" dirty="0">
                <a:latin typeface="Times New Roman" panose="02020603050405020304" pitchFamily="18" charset="0"/>
                <a:cs typeface="Times New Roman" panose="02020603050405020304" pitchFamily="18" charset="0"/>
              </a:rPr>
              <a:t>predica no es ni el mensaje de dios, ni la salvación de las almas, </a:t>
            </a:r>
          </a:p>
          <a:p>
            <a:r>
              <a:rPr lang="es-MX" sz="2000" dirty="0">
                <a:latin typeface="Times New Roman" panose="02020603050405020304" pitchFamily="18" charset="0"/>
                <a:cs typeface="Times New Roman" panose="02020603050405020304" pitchFamily="18" charset="0"/>
              </a:rPr>
              <a:t>sino la liberación posible de cada uno por la adhesión a las </a:t>
            </a:r>
          </a:p>
          <a:p>
            <a:r>
              <a:rPr lang="es-MX" sz="2000" dirty="0">
                <a:latin typeface="Times New Roman" panose="02020603050405020304" pitchFamily="18" charset="0"/>
                <a:cs typeface="Times New Roman" panose="02020603050405020304" pitchFamily="18" charset="0"/>
              </a:rPr>
              <a:t>verdades totalmente humanas que ha descubierto. </a:t>
            </a:r>
          </a:p>
        </p:txBody>
      </p:sp>
    </p:spTree>
    <p:extLst>
      <p:ext uri="{BB962C8B-B14F-4D97-AF65-F5344CB8AC3E}">
        <p14:creationId xmlns:p14="http://schemas.microsoft.com/office/powerpoint/2010/main" val="313051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DOCTRINA</a:t>
            </a:r>
          </a:p>
        </p:txBody>
      </p:sp>
      <p:sp>
        <p:nvSpPr>
          <p:cNvPr id="5" name="TextBox 4"/>
          <p:cNvSpPr txBox="1"/>
          <p:nvPr/>
        </p:nvSpPr>
        <p:spPr>
          <a:xfrm>
            <a:off x="2207568" y="1128802"/>
            <a:ext cx="7344816" cy="5324535"/>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La base de la doctrina de Buda es que todo pasa. </a:t>
            </a:r>
          </a:p>
          <a:p>
            <a:r>
              <a:rPr lang="es-MX" sz="2000" dirty="0">
                <a:latin typeface="Times New Roman" panose="02020603050405020304" pitchFamily="18" charset="0"/>
                <a:cs typeface="Times New Roman" panose="02020603050405020304" pitchFamily="18" charset="0"/>
              </a:rPr>
              <a:t>Todo no es mas que apariencia.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A diferencia del hinduismo primitivo, Buda no cree que haya </a:t>
            </a:r>
          </a:p>
          <a:p>
            <a:r>
              <a:rPr lang="es-MX" sz="2000" dirty="0">
                <a:latin typeface="Times New Roman" panose="02020603050405020304" pitchFamily="18" charset="0"/>
                <a:cs typeface="Times New Roman" panose="02020603050405020304" pitchFamily="18" charset="0"/>
              </a:rPr>
              <a:t>ni un alma universal ni un alma individual. El mundo no tiene comienzo, ni creador. </a:t>
            </a:r>
          </a:p>
          <a:p>
            <a:endParaRPr lang="es-MX" sz="2000" dirty="0">
              <a:latin typeface="Times New Roman" panose="02020603050405020304" pitchFamily="18" charset="0"/>
              <a:cs typeface="Times New Roman" panose="02020603050405020304" pitchFamily="18" charset="0"/>
            </a:endParaRPr>
          </a:p>
          <a:p>
            <a:r>
              <a:rPr lang="es-MX" sz="2000" dirty="0" err="1">
                <a:latin typeface="Times New Roman" panose="02020603050405020304" pitchFamily="18" charset="0"/>
                <a:cs typeface="Times New Roman" panose="02020603050405020304" pitchFamily="18" charset="0"/>
              </a:rPr>
              <a:t>Yacomitra</a:t>
            </a:r>
            <a:r>
              <a:rPr lang="es-MX" sz="2000" dirty="0">
                <a:latin typeface="Times New Roman" panose="02020603050405020304" pitchFamily="18" charset="0"/>
                <a:cs typeface="Times New Roman" panose="02020603050405020304" pitchFamily="18" charset="0"/>
              </a:rPr>
              <a:t> (Siglo V </a:t>
            </a:r>
            <a:r>
              <a:rPr lang="es-MX" sz="2000" dirty="0" err="1">
                <a:latin typeface="Times New Roman" panose="02020603050405020304" pitchFamily="18" charset="0"/>
                <a:cs typeface="Times New Roman" panose="02020603050405020304" pitchFamily="18" charset="0"/>
              </a:rPr>
              <a:t>d.C</a:t>
            </a:r>
            <a:r>
              <a:rPr lang="es-MX" sz="2000" dirty="0">
                <a:latin typeface="Times New Roman" panose="02020603050405020304" pitchFamily="18" charset="0"/>
                <a:cs typeface="Times New Roman" panose="02020603050405020304" pitchFamily="18" charset="0"/>
              </a:rPr>
              <a:t>), declararía después: “Los seres humanos </a:t>
            </a:r>
          </a:p>
          <a:p>
            <a:r>
              <a:rPr lang="es-MX" sz="2000" dirty="0">
                <a:latin typeface="Times New Roman" panose="02020603050405020304" pitchFamily="18" charset="0"/>
                <a:cs typeface="Times New Roman" panose="02020603050405020304" pitchFamily="18" charset="0"/>
              </a:rPr>
              <a:t>no son creados ni por dios, ni por el espíritu, ni por la materia”. </a:t>
            </a:r>
          </a:p>
          <a:p>
            <a:r>
              <a:rPr lang="es-MX" sz="2000" dirty="0">
                <a:latin typeface="Times New Roman" panose="02020603050405020304" pitchFamily="18" charset="0"/>
                <a:cs typeface="Times New Roman" panose="02020603050405020304" pitchFamily="18" charset="0"/>
              </a:rPr>
              <a:t>Todo es ilusión, dios mismo es ilusorio; la única realidad es el dolor universal.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Así de hecho inicia el sermón de Benarés: “El nacimiento es dolor, la vejez es dolor, la enfermedad es dolor, la muerte es dolor, la unión con lo que uno no ama es dolor, la separación de lo que uno ama es dolor, no obtener lo que uno desea es dolor”.  </a:t>
            </a:r>
          </a:p>
          <a:p>
            <a:r>
              <a:rPr lang="es-MX" sz="2000" dirty="0">
                <a:latin typeface="Times New Roman" panose="02020603050405020304" pitchFamily="18" charset="0"/>
                <a:cs typeface="Times New Roman" panose="02020603050405020304" pitchFamily="18" charset="0"/>
              </a:rPr>
              <a:t>Este descubrimiento es la base de las cuatro santas verdades.</a:t>
            </a:r>
          </a:p>
        </p:txBody>
      </p:sp>
    </p:spTree>
    <p:extLst>
      <p:ext uri="{BB962C8B-B14F-4D97-AF65-F5344CB8AC3E}">
        <p14:creationId xmlns:p14="http://schemas.microsoft.com/office/powerpoint/2010/main" val="1757581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4 VERDADES</a:t>
            </a:r>
          </a:p>
        </p:txBody>
      </p:sp>
      <p:sp>
        <p:nvSpPr>
          <p:cNvPr id="5" name="TextBox 4"/>
          <p:cNvSpPr txBox="1"/>
          <p:nvPr/>
        </p:nvSpPr>
        <p:spPr>
          <a:xfrm>
            <a:off x="2207568" y="1148546"/>
            <a:ext cx="7344816" cy="5016758"/>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 EL YO NO EXISTE</a:t>
            </a:r>
          </a:p>
          <a:p>
            <a:r>
              <a:rPr lang="es-MX" sz="2000" dirty="0">
                <a:latin typeface="Times New Roman" panose="02020603050405020304" pitchFamily="18" charset="0"/>
                <a:cs typeface="Times New Roman" panose="02020603050405020304" pitchFamily="18" charset="0"/>
              </a:rPr>
              <a:t>no hay “yo” sino un conjunto de cinco elementos: el cuerpo, las sensaciones, las representaciones, las formaciones y el conocimiento. Para toda religión, el ser es un cuerpo habitado </a:t>
            </a:r>
          </a:p>
          <a:p>
            <a:r>
              <a:rPr lang="es-MX" sz="2000" dirty="0">
                <a:latin typeface="Times New Roman" panose="02020603050405020304" pitchFamily="18" charset="0"/>
                <a:cs typeface="Times New Roman" panose="02020603050405020304" pitchFamily="18" charset="0"/>
              </a:rPr>
              <a:t>por un alma, una chispa de lo divino.</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 TODO APEGO ES SUFRIMIENTO</a:t>
            </a:r>
          </a:p>
          <a:p>
            <a:r>
              <a:rPr lang="es-MX" sz="2000" dirty="0">
                <a:latin typeface="Times New Roman" panose="02020603050405020304" pitchFamily="18" charset="0"/>
                <a:cs typeface="Times New Roman" panose="02020603050405020304" pitchFamily="18" charset="0"/>
              </a:rPr>
              <a:t>Lo que nos hace sufrir es nuestra voluntad de vivir, nuestro deseo </a:t>
            </a:r>
          </a:p>
          <a:p>
            <a:r>
              <a:rPr lang="es-MX" sz="2000" dirty="0">
                <a:latin typeface="Times New Roman" panose="02020603050405020304" pitchFamily="18" charset="0"/>
                <a:cs typeface="Times New Roman" panose="02020603050405020304" pitchFamily="18" charset="0"/>
              </a:rPr>
              <a:t>de existir y de perpetuarnos, nuestro miedo permanente de perder lo que creemos ser. Nos gustaría vivir eternamente, y morimos. </a:t>
            </a:r>
          </a:p>
          <a:p>
            <a:r>
              <a:rPr lang="es-MX" sz="2000" dirty="0">
                <a:latin typeface="Times New Roman" panose="02020603050405020304" pitchFamily="18" charset="0"/>
                <a:cs typeface="Times New Roman" panose="02020603050405020304" pitchFamily="18" charset="0"/>
              </a:rPr>
              <a:t>Nos gustaría ser felices sin cesar: he aquí el origen de nuestra desdicha. Si estamos en el sufrimiento universal, es porque deseamos retener los placeres vanos de una vida que no es nada. Nuestro deseo de vivir apegándonos a esas apariencias no puede menos que provocar la decepción incesante del sufrimiento </a:t>
            </a:r>
          </a:p>
          <a:p>
            <a:r>
              <a:rPr lang="es-MX" sz="2000" dirty="0">
                <a:latin typeface="Times New Roman" panose="02020603050405020304" pitchFamily="18" charset="0"/>
                <a:cs typeface="Times New Roman" panose="02020603050405020304" pitchFamily="18" charset="0"/>
              </a:rPr>
              <a:t>humano. </a:t>
            </a:r>
          </a:p>
        </p:txBody>
      </p:sp>
    </p:spTree>
    <p:extLst>
      <p:ext uri="{BB962C8B-B14F-4D97-AF65-F5344CB8AC3E}">
        <p14:creationId xmlns:p14="http://schemas.microsoft.com/office/powerpoint/2010/main" val="1887412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4 VERDADES</a:t>
            </a:r>
          </a:p>
        </p:txBody>
      </p:sp>
      <p:sp>
        <p:nvSpPr>
          <p:cNvPr id="5" name="TextBox 4"/>
          <p:cNvSpPr txBox="1"/>
          <p:nvPr/>
        </p:nvSpPr>
        <p:spPr>
          <a:xfrm>
            <a:off x="2207568" y="1220554"/>
            <a:ext cx="7344816" cy="5016758"/>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 DESPEGARSE DE TODO</a:t>
            </a:r>
          </a:p>
          <a:p>
            <a:r>
              <a:rPr lang="es-MX" sz="2000" dirty="0">
                <a:latin typeface="Times New Roman" panose="02020603050405020304" pitchFamily="18" charset="0"/>
                <a:cs typeface="Times New Roman" panose="02020603050405020304" pitchFamily="18" charset="0"/>
              </a:rPr>
              <a:t>El remedio a este sufrimiento no puede ser mas que el desprendimiento universal. Hay que matar en nosotros el deseo. </a:t>
            </a:r>
          </a:p>
          <a:p>
            <a:r>
              <a:rPr lang="es-MX" sz="2000" dirty="0">
                <a:latin typeface="Times New Roman" panose="02020603050405020304" pitchFamily="18" charset="0"/>
                <a:cs typeface="Times New Roman" panose="02020603050405020304" pitchFamily="18" charset="0"/>
              </a:rPr>
              <a:t>E incluso aniquilar en nosotros la sed de vivir. Lo que hay que aniquilar en uno mismo es también la sed de conocer,  el placer </a:t>
            </a:r>
          </a:p>
          <a:p>
            <a:r>
              <a:rPr lang="es-MX" sz="2000" dirty="0">
                <a:latin typeface="Times New Roman" panose="02020603050405020304" pitchFamily="18" charset="0"/>
                <a:cs typeface="Times New Roman" panose="02020603050405020304" pitchFamily="18" charset="0"/>
              </a:rPr>
              <a:t>de discutir y de convencer. Hay que eliminar incluso la </a:t>
            </a:r>
          </a:p>
          <a:p>
            <a:r>
              <a:rPr lang="es-MX" sz="2000" dirty="0">
                <a:latin typeface="Times New Roman" panose="02020603050405020304" pitchFamily="18" charset="0"/>
                <a:cs typeface="Times New Roman" panose="02020603050405020304" pitchFamily="18" charset="0"/>
              </a:rPr>
              <a:t>preocupación por la opinión de los demás y por la estima de uno mismo, hasta el deseo de obrar bien y de saborear la paz de la conciencia tranquila.</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 MEDITACIÓN PURA</a:t>
            </a:r>
          </a:p>
          <a:p>
            <a:r>
              <a:rPr lang="es-MX" sz="2000" dirty="0">
                <a:latin typeface="Times New Roman" panose="02020603050405020304" pitchFamily="18" charset="0"/>
                <a:cs typeface="Times New Roman" panose="02020603050405020304" pitchFamily="18" charset="0"/>
              </a:rPr>
              <a:t>Conduce a la extinción de todo sufrimiento. Constituye de algún modo la ética budista: el noble camino de las ocho virtudes: </a:t>
            </a:r>
          </a:p>
          <a:p>
            <a:r>
              <a:rPr lang="es-MX" sz="2000" dirty="0">
                <a:latin typeface="Times New Roman" panose="02020603050405020304" pitchFamily="18" charset="0"/>
                <a:cs typeface="Times New Roman" panose="02020603050405020304" pitchFamily="18" charset="0"/>
              </a:rPr>
              <a:t>fe pura; voluntad pura; lenguaje puro; acción pura; aplicación pura;</a:t>
            </a:r>
          </a:p>
          <a:p>
            <a:r>
              <a:rPr lang="es-MX" sz="2000" dirty="0">
                <a:latin typeface="Times New Roman" panose="02020603050405020304" pitchFamily="18" charset="0"/>
                <a:cs typeface="Times New Roman" panose="02020603050405020304" pitchFamily="18" charset="0"/>
              </a:rPr>
              <a:t>medios de existencia puros; memoria pura; meditación pura. </a:t>
            </a:r>
          </a:p>
          <a:p>
            <a:endParaRPr lang="es-MX"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8582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NIRVANA</a:t>
            </a:r>
          </a:p>
        </p:txBody>
      </p:sp>
      <p:sp>
        <p:nvSpPr>
          <p:cNvPr id="5" name="TextBox 4"/>
          <p:cNvSpPr txBox="1"/>
          <p:nvPr/>
        </p:nvSpPr>
        <p:spPr>
          <a:xfrm>
            <a:off x="2207568" y="1495812"/>
            <a:ext cx="7344816" cy="4093428"/>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El concepto de nirvana en el hinduismo significa la unión del alma individual (</a:t>
            </a:r>
            <a:r>
              <a:rPr lang="es-MX" sz="2000" dirty="0" err="1">
                <a:latin typeface="Times New Roman" panose="02020603050405020304" pitchFamily="18" charset="0"/>
                <a:cs typeface="Times New Roman" panose="02020603050405020304" pitchFamily="18" charset="0"/>
              </a:rPr>
              <a:t>atman</a:t>
            </a:r>
            <a:r>
              <a:rPr lang="es-MX" sz="2000" dirty="0">
                <a:latin typeface="Times New Roman" panose="02020603050405020304" pitchFamily="18" charset="0"/>
                <a:cs typeface="Times New Roman" panose="02020603050405020304" pitchFamily="18" charset="0"/>
              </a:rPr>
              <a:t>) con el alma universal (</a:t>
            </a:r>
            <a:r>
              <a:rPr lang="es-MX" sz="2000" dirty="0" err="1">
                <a:latin typeface="Times New Roman" panose="02020603050405020304" pitchFamily="18" charset="0"/>
                <a:cs typeface="Times New Roman" panose="02020603050405020304" pitchFamily="18" charset="0"/>
              </a:rPr>
              <a:t>brahman</a:t>
            </a:r>
            <a:r>
              <a:rPr lang="es-MX" sz="2000" dirty="0">
                <a:latin typeface="Times New Roman" panose="02020603050405020304" pitchFamily="18" charset="0"/>
                <a:cs typeface="Times New Roman" panose="02020603050405020304" pitchFamily="18" charset="0"/>
              </a:rPr>
              <a:t>).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El nirvana búdico es mas complicado.</a:t>
            </a:r>
          </a:p>
          <a:p>
            <a:r>
              <a:rPr lang="es-MX" sz="2000" dirty="0">
                <a:latin typeface="Times New Roman" panose="02020603050405020304" pitchFamily="18" charset="0"/>
                <a:cs typeface="Times New Roman" panose="02020603050405020304" pitchFamily="18" charset="0"/>
              </a:rPr>
              <a:t>Nirvana en sánscrito significa ‘extinción’. Lo mismo que se </a:t>
            </a:r>
          </a:p>
          <a:p>
            <a:r>
              <a:rPr lang="es-MX" sz="2000" dirty="0">
                <a:latin typeface="Times New Roman" panose="02020603050405020304" pitchFamily="18" charset="0"/>
                <a:cs typeface="Times New Roman" panose="02020603050405020304" pitchFamily="18" charset="0"/>
              </a:rPr>
              <a:t>extingue una lámpara al faltarle el aceite, el hombre que no </a:t>
            </a:r>
          </a:p>
          <a:p>
            <a:r>
              <a:rPr lang="es-MX" sz="2000" dirty="0">
                <a:latin typeface="Times New Roman" panose="02020603050405020304" pitchFamily="18" charset="0"/>
                <a:cs typeface="Times New Roman" panose="02020603050405020304" pitchFamily="18" charset="0"/>
              </a:rPr>
              <a:t>alimenta el fuego de sus deseos se apaga definitivamente.  </a:t>
            </a:r>
          </a:p>
          <a:p>
            <a:r>
              <a:rPr lang="es-MX" sz="2000" dirty="0">
                <a:latin typeface="Times New Roman" panose="02020603050405020304" pitchFamily="18" charset="0"/>
                <a:cs typeface="Times New Roman" panose="02020603050405020304" pitchFamily="18" charset="0"/>
              </a:rPr>
              <a:t>Y se libra entonces de las reencarnaciones.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El nirvana es la abolición de toda voluntad, de todo deseo, de toda sensación, de todo cambio, de todo devenir. No es la eterna bienaventuranza, ni la nada absoluta, sino un estado inimaginable </a:t>
            </a:r>
          </a:p>
          <a:p>
            <a:r>
              <a:rPr lang="es-MX" sz="2000" dirty="0">
                <a:latin typeface="Times New Roman" panose="02020603050405020304" pitchFamily="18" charset="0"/>
                <a:cs typeface="Times New Roman" panose="02020603050405020304" pitchFamily="18" charset="0"/>
              </a:rPr>
              <a:t>de inconsciencia absoluta y de no-ser.</a:t>
            </a:r>
          </a:p>
        </p:txBody>
      </p:sp>
    </p:spTree>
    <p:extLst>
      <p:ext uri="{BB962C8B-B14F-4D97-AF65-F5344CB8AC3E}">
        <p14:creationId xmlns:p14="http://schemas.microsoft.com/office/powerpoint/2010/main" val="3531891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NIRVANA</a:t>
            </a:r>
          </a:p>
        </p:txBody>
      </p:sp>
      <p:sp>
        <p:nvSpPr>
          <p:cNvPr id="5" name="TextBox 4"/>
          <p:cNvSpPr txBox="1"/>
          <p:nvPr/>
        </p:nvSpPr>
        <p:spPr>
          <a:xfrm>
            <a:off x="2207568" y="1124744"/>
            <a:ext cx="7344816" cy="5016758"/>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Para el budismo popular, esta concepción un tanto inaccesible se encarna en un lugar imaginario. Esta ‘estancia inmutable’ en la </a:t>
            </a:r>
          </a:p>
          <a:p>
            <a:r>
              <a:rPr lang="es-MX" sz="2000" dirty="0">
                <a:latin typeface="Times New Roman" panose="02020603050405020304" pitchFamily="18" charset="0"/>
                <a:cs typeface="Times New Roman" panose="02020603050405020304" pitchFamily="18" charset="0"/>
              </a:rPr>
              <a:t>que el difunto conoce finalmente una especie de existencia </a:t>
            </a:r>
          </a:p>
          <a:p>
            <a:r>
              <a:rPr lang="es-MX" sz="2000" dirty="0">
                <a:latin typeface="Times New Roman" panose="02020603050405020304" pitchFamily="18" charset="0"/>
                <a:cs typeface="Times New Roman" panose="02020603050405020304" pitchFamily="18" charset="0"/>
              </a:rPr>
              <a:t>inmortal despojada de todos los tormentos de la vida terrenal, </a:t>
            </a:r>
          </a:p>
          <a:p>
            <a:r>
              <a:rPr lang="es-MX" sz="2000" dirty="0">
                <a:latin typeface="Times New Roman" panose="02020603050405020304" pitchFamily="18" charset="0"/>
                <a:cs typeface="Times New Roman" panose="02020603050405020304" pitchFamily="18" charset="0"/>
              </a:rPr>
              <a:t>esta muy cerca del paraíso.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Lo importante no es saber como es el nirvana, sino buscarlo.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Entonces, el budismo mas que una religión o filosofía, es una disciplina para alcanzar la suprema serenidad, la liberación de las reencarnaciones en que nos encierra el deseo de vivir.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La moral budista no es ni un código de prohibiciones, sino una actitud universal frente a la existencia. Mas que obrar bien y ser caritativo, el budista buscará evitar todo lo que pueda hacer </a:t>
            </a:r>
          </a:p>
          <a:p>
            <a:r>
              <a:rPr lang="es-MX" sz="2000" dirty="0">
                <a:latin typeface="Times New Roman" panose="02020603050405020304" pitchFamily="18" charset="0"/>
                <a:cs typeface="Times New Roman" panose="02020603050405020304" pitchFamily="18" charset="0"/>
              </a:rPr>
              <a:t>daño a una criatura. </a:t>
            </a:r>
          </a:p>
        </p:txBody>
      </p:sp>
    </p:spTree>
    <p:extLst>
      <p:ext uri="{BB962C8B-B14F-4D97-AF65-F5344CB8AC3E}">
        <p14:creationId xmlns:p14="http://schemas.microsoft.com/office/powerpoint/2010/main" val="686693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PROFESIÓN DE FE</a:t>
            </a:r>
          </a:p>
        </p:txBody>
      </p:sp>
      <p:sp>
        <p:nvSpPr>
          <p:cNvPr id="5" name="TextBox 4"/>
          <p:cNvSpPr txBox="1"/>
          <p:nvPr/>
        </p:nvSpPr>
        <p:spPr>
          <a:xfrm>
            <a:off x="2207568" y="2190344"/>
            <a:ext cx="7344816" cy="2246769"/>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LOS TRES REFUJIOS O JOYAS</a:t>
            </a:r>
          </a:p>
          <a:p>
            <a:endParaRPr lang="es-MX" sz="2000" dirty="0">
              <a:latin typeface="Times New Roman" panose="02020603050405020304" pitchFamily="18" charset="0"/>
              <a:cs typeface="Times New Roman" panose="02020603050405020304" pitchFamily="18" charset="0"/>
            </a:endParaRPr>
          </a:p>
          <a:p>
            <a:pPr marL="342900" indent="-342900">
              <a:buFontTx/>
              <a:buChar char="-"/>
            </a:pPr>
            <a:r>
              <a:rPr lang="es-MX" sz="2000" dirty="0">
                <a:latin typeface="Times New Roman" panose="02020603050405020304" pitchFamily="18" charset="0"/>
                <a:cs typeface="Times New Roman" panose="02020603050405020304" pitchFamily="18" charset="0"/>
              </a:rPr>
              <a:t>Yo pongo mi confianza en Buda.</a:t>
            </a:r>
          </a:p>
          <a:p>
            <a:pPr marL="342900" indent="-342900">
              <a:buFontTx/>
              <a:buChar char="-"/>
            </a:pPr>
            <a:endParaRPr lang="es-MX" sz="2000" dirty="0">
              <a:latin typeface="Times New Roman" panose="02020603050405020304" pitchFamily="18" charset="0"/>
              <a:cs typeface="Times New Roman" panose="02020603050405020304" pitchFamily="18" charset="0"/>
            </a:endParaRPr>
          </a:p>
          <a:p>
            <a:pPr marL="342900" indent="-342900">
              <a:buFontTx/>
              <a:buChar char="-"/>
            </a:pPr>
            <a:r>
              <a:rPr lang="es-MX" sz="2000" dirty="0">
                <a:latin typeface="Times New Roman" panose="02020603050405020304" pitchFamily="18" charset="0"/>
                <a:cs typeface="Times New Roman" panose="02020603050405020304" pitchFamily="18" charset="0"/>
              </a:rPr>
              <a:t>Yo pongo mi confianza en la ley (</a:t>
            </a:r>
            <a:r>
              <a:rPr lang="es-MX" sz="2000" dirty="0" err="1">
                <a:latin typeface="Times New Roman" panose="02020603050405020304" pitchFamily="18" charset="0"/>
                <a:cs typeface="Times New Roman" panose="02020603050405020304" pitchFamily="18" charset="0"/>
              </a:rPr>
              <a:t>dharma</a:t>
            </a:r>
            <a:r>
              <a:rPr lang="es-MX" sz="2000" dirty="0">
                <a:latin typeface="Times New Roman" panose="02020603050405020304" pitchFamily="18" charset="0"/>
                <a:cs typeface="Times New Roman" panose="02020603050405020304" pitchFamily="18" charset="0"/>
              </a:rPr>
              <a:t>).</a:t>
            </a:r>
          </a:p>
          <a:p>
            <a:endParaRPr lang="es-MX" sz="2000" dirty="0">
              <a:latin typeface="Times New Roman" panose="02020603050405020304" pitchFamily="18" charset="0"/>
              <a:cs typeface="Times New Roman" panose="02020603050405020304" pitchFamily="18" charset="0"/>
            </a:endParaRPr>
          </a:p>
          <a:p>
            <a:pPr marL="342900" indent="-342900">
              <a:buFontTx/>
              <a:buChar char="-"/>
            </a:pPr>
            <a:r>
              <a:rPr lang="es-MX" sz="2000" dirty="0">
                <a:latin typeface="Times New Roman" panose="02020603050405020304" pitchFamily="18" charset="0"/>
                <a:cs typeface="Times New Roman" panose="02020603050405020304" pitchFamily="18" charset="0"/>
              </a:rPr>
              <a:t>Yo pongo mi confianza en la comunidad.</a:t>
            </a:r>
          </a:p>
        </p:txBody>
      </p:sp>
    </p:spTree>
    <p:extLst>
      <p:ext uri="{BB962C8B-B14F-4D97-AF65-F5344CB8AC3E}">
        <p14:creationId xmlns:p14="http://schemas.microsoft.com/office/powerpoint/2010/main" val="4244536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PROFESIÓN DE FE</a:t>
            </a:r>
          </a:p>
        </p:txBody>
      </p:sp>
      <p:sp>
        <p:nvSpPr>
          <p:cNvPr id="5" name="TextBox 4"/>
          <p:cNvSpPr txBox="1"/>
          <p:nvPr/>
        </p:nvSpPr>
        <p:spPr>
          <a:xfrm>
            <a:off x="2207568" y="1556792"/>
            <a:ext cx="7344816" cy="4093428"/>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LOS DIEZ PRECEPTOS</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Abstenerse de destruir la vida.</a:t>
            </a:r>
          </a:p>
          <a:p>
            <a:r>
              <a:rPr lang="es-MX" sz="2000" dirty="0">
                <a:latin typeface="Times New Roman" panose="02020603050405020304" pitchFamily="18" charset="0"/>
                <a:cs typeface="Times New Roman" panose="02020603050405020304" pitchFamily="18" charset="0"/>
              </a:rPr>
              <a:t>Abstenerse de robar.</a:t>
            </a:r>
          </a:p>
          <a:p>
            <a:r>
              <a:rPr lang="es-MX" sz="2000" dirty="0">
                <a:latin typeface="Times New Roman" panose="02020603050405020304" pitchFamily="18" charset="0"/>
                <a:cs typeface="Times New Roman" panose="02020603050405020304" pitchFamily="18" charset="0"/>
              </a:rPr>
              <a:t>Abstenerse de fornicar y de otras impurezas. </a:t>
            </a:r>
          </a:p>
          <a:p>
            <a:r>
              <a:rPr lang="es-MX" sz="2000" dirty="0">
                <a:latin typeface="Times New Roman" panose="02020603050405020304" pitchFamily="18" charset="0"/>
                <a:cs typeface="Times New Roman" panose="02020603050405020304" pitchFamily="18" charset="0"/>
              </a:rPr>
              <a:t>Abstenerse de mentir. </a:t>
            </a:r>
          </a:p>
          <a:p>
            <a:r>
              <a:rPr lang="es-MX" sz="2000" dirty="0">
                <a:latin typeface="Times New Roman" panose="02020603050405020304" pitchFamily="18" charset="0"/>
                <a:cs typeface="Times New Roman" panose="02020603050405020304" pitchFamily="18" charset="0"/>
              </a:rPr>
              <a:t>Abstenerse de licores fermentados, alcohol y bebidas fuertes. </a:t>
            </a:r>
          </a:p>
          <a:p>
            <a:r>
              <a:rPr lang="es-MX" sz="2000" dirty="0">
                <a:latin typeface="Times New Roman" panose="02020603050405020304" pitchFamily="18" charset="0"/>
                <a:cs typeface="Times New Roman" panose="02020603050405020304" pitchFamily="18" charset="0"/>
              </a:rPr>
              <a:t>Abstenerse de comer en las horas prohibidas. </a:t>
            </a:r>
          </a:p>
          <a:p>
            <a:r>
              <a:rPr lang="es-MX" sz="2000" dirty="0">
                <a:latin typeface="Times New Roman" panose="02020603050405020304" pitchFamily="18" charset="0"/>
                <a:cs typeface="Times New Roman" panose="02020603050405020304" pitchFamily="18" charset="0"/>
              </a:rPr>
              <a:t>Abstenerse de danzas, de cantos y de todo espectáculo. </a:t>
            </a:r>
          </a:p>
          <a:p>
            <a:r>
              <a:rPr lang="es-MX" sz="2000" dirty="0">
                <a:latin typeface="Times New Roman" panose="02020603050405020304" pitchFamily="18" charset="0"/>
                <a:cs typeface="Times New Roman" panose="02020603050405020304" pitchFamily="18" charset="0"/>
              </a:rPr>
              <a:t>Abstenerse de adornar y embellecer el cuerpo por medio de 	guirnaldas, perfumes y ungüentos. </a:t>
            </a:r>
          </a:p>
          <a:p>
            <a:r>
              <a:rPr lang="es-MX" sz="2000" dirty="0">
                <a:latin typeface="Times New Roman" panose="02020603050405020304" pitchFamily="18" charset="0"/>
                <a:cs typeface="Times New Roman" panose="02020603050405020304" pitchFamily="18" charset="0"/>
              </a:rPr>
              <a:t>Abstenerse de utilizar un lecho o una sede elevada o espaciosa. </a:t>
            </a:r>
          </a:p>
          <a:p>
            <a:r>
              <a:rPr lang="es-MX" sz="2000" dirty="0">
                <a:latin typeface="Times New Roman" panose="02020603050405020304" pitchFamily="18" charset="0"/>
                <a:cs typeface="Times New Roman" panose="02020603050405020304" pitchFamily="18" charset="0"/>
              </a:rPr>
              <a:t>Abstenerse de recibir oro o plata. </a:t>
            </a:r>
          </a:p>
        </p:txBody>
      </p:sp>
    </p:spTree>
    <p:extLst>
      <p:ext uri="{BB962C8B-B14F-4D97-AF65-F5344CB8AC3E}">
        <p14:creationId xmlns:p14="http://schemas.microsoft.com/office/powerpoint/2010/main" val="88346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CÓMO SE VIVE EL BUDISMO</a:t>
            </a:r>
          </a:p>
        </p:txBody>
      </p:sp>
      <p:sp>
        <p:nvSpPr>
          <p:cNvPr id="5" name="TextBox 4"/>
          <p:cNvSpPr txBox="1"/>
          <p:nvPr/>
        </p:nvSpPr>
        <p:spPr>
          <a:xfrm>
            <a:off x="2207568" y="1556792"/>
            <a:ext cx="7344816" cy="1631216"/>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Monjes: fueron los primeros compañeros de Buda. </a:t>
            </a:r>
          </a:p>
          <a:p>
            <a:r>
              <a:rPr lang="es-MX" sz="2000" dirty="0">
                <a:latin typeface="Times New Roman" panose="02020603050405020304" pitchFamily="18" charset="0"/>
                <a:cs typeface="Times New Roman" panose="02020603050405020304" pitchFamily="18" charset="0"/>
              </a:rPr>
              <a:t>El budismo solo es practicado plenamente por los monjes, que acompañan a su maestro mendigando y escuchando sus </a:t>
            </a:r>
          </a:p>
          <a:p>
            <a:r>
              <a:rPr lang="es-MX" sz="2000" dirty="0">
                <a:latin typeface="Times New Roman" panose="02020603050405020304" pitchFamily="18" charset="0"/>
                <a:cs typeface="Times New Roman" panose="02020603050405020304" pitchFamily="18" charset="0"/>
              </a:rPr>
              <a:t>enseñanzas. Las mujeres son admitidas en estas comunidades monacales con muchas restricciones. </a:t>
            </a:r>
          </a:p>
        </p:txBody>
      </p:sp>
      <p:pic>
        <p:nvPicPr>
          <p:cNvPr id="2050" name="Picture 2" descr="http://api.ning.com/files/Cv-ansipN3IdDIeLC41YxewZys*g3em2*O6mq0NGMA35ULAabO4W7cYhdd8*1P*QYinsSu*dNwpQDp86g9eLurMXrGp7MoUF/monksteachin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51584" y="3861048"/>
            <a:ext cx="3432834" cy="237626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2052" name="Picture 4" descr="http://hcreia.files.wordpress.com/2012/01/00077802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0017" y="3855771"/>
            <a:ext cx="3594187" cy="240260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8671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angle 11">
            <a:extLst>
              <a:ext uri="{FF2B5EF4-FFF2-40B4-BE49-F238E27FC236}">
                <a16:creationId xmlns="" xmlns:a16="http://schemas.microsoft.com/office/drawing/2014/main" id="{8BEF7796-7E48-0A4F-A211-7BF9B11D8E3D}"/>
              </a:ext>
            </a:extLst>
          </p:cNvPr>
          <p:cNvSpPr/>
          <p:nvPr/>
        </p:nvSpPr>
        <p:spPr>
          <a:xfrm>
            <a:off x="3097517" y="1959418"/>
            <a:ext cx="5996966" cy="1569660"/>
          </a:xfrm>
          <a:prstGeom prst="rect">
            <a:avLst/>
          </a:prstGeom>
        </p:spPr>
        <p:txBody>
          <a:bodyPr wrap="square">
            <a:spAutoFit/>
          </a:bodyPr>
          <a:lstStyle/>
          <a:p>
            <a:pPr algn="ctr"/>
            <a:r>
              <a:rPr lang="en-US" sz="2400" b="1" dirty="0" smtClean="0">
                <a:solidFill>
                  <a:schemeClr val="bg1"/>
                </a:solidFill>
                <a:latin typeface="Calibri" panose="020F0502020204030204" pitchFamily="34" charset="0"/>
              </a:rPr>
              <a:t>2 </a:t>
            </a:r>
            <a:r>
              <a:rPr lang="en-US" sz="2400" b="1" dirty="0" err="1" smtClean="0">
                <a:solidFill>
                  <a:schemeClr val="bg1"/>
                </a:solidFill>
                <a:latin typeface="Calibri" panose="020F0502020204030204" pitchFamily="34" charset="0"/>
              </a:rPr>
              <a:t>Timoteo</a:t>
            </a:r>
            <a:r>
              <a:rPr kumimoji="0" lang="en-US" sz="2400" b="1" i="0" u="none" strike="noStrike" kern="1200" cap="none" spc="0" normalizeH="0" baseline="0" noProof="0" dirty="0" smtClean="0">
                <a:ln>
                  <a:noFill/>
                </a:ln>
                <a:solidFill>
                  <a:schemeClr val="bg1"/>
                </a:solidFill>
                <a:effectLst/>
                <a:uLnTx/>
                <a:uFillTx/>
                <a:latin typeface="Calibri" panose="020F0502020204030204" pitchFamily="34" charset="0"/>
                <a:ea typeface="+mn-ea"/>
                <a:cs typeface="+mn-cs"/>
              </a:rPr>
              <a:t> 2.22 (RVR1960</a:t>
            </a:r>
            <a:r>
              <a:rPr kumimoji="0" lang="en-US" sz="2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a:t>
            </a:r>
          </a:p>
          <a:p>
            <a:r>
              <a:rPr lang="en-US" sz="2400" b="1" baseline="30000" dirty="0" smtClean="0">
                <a:solidFill>
                  <a:schemeClr val="bg1"/>
                </a:solidFill>
              </a:rPr>
              <a:t>22</a:t>
            </a:r>
            <a:r>
              <a:rPr lang="en-US" sz="2400" b="1" baseline="30000" dirty="0">
                <a:solidFill>
                  <a:schemeClr val="bg1"/>
                </a:solidFill>
              </a:rPr>
              <a:t> </a:t>
            </a:r>
            <a:r>
              <a:rPr lang="en-US" sz="2400" dirty="0" err="1" smtClean="0">
                <a:solidFill>
                  <a:schemeClr val="bg1"/>
                </a:solidFill>
              </a:rPr>
              <a:t>Huye</a:t>
            </a:r>
            <a:r>
              <a:rPr lang="en-US" sz="2400" dirty="0" smtClean="0">
                <a:solidFill>
                  <a:schemeClr val="bg1"/>
                </a:solidFill>
              </a:rPr>
              <a:t> </a:t>
            </a:r>
            <a:r>
              <a:rPr lang="en-US" sz="2400" dirty="0" err="1" smtClean="0">
                <a:solidFill>
                  <a:schemeClr val="bg1"/>
                </a:solidFill>
              </a:rPr>
              <a:t>también</a:t>
            </a:r>
            <a:r>
              <a:rPr lang="en-US" sz="2400" dirty="0" smtClean="0">
                <a:solidFill>
                  <a:schemeClr val="bg1"/>
                </a:solidFill>
              </a:rPr>
              <a:t> de las </a:t>
            </a:r>
            <a:r>
              <a:rPr lang="en-US" sz="2400" dirty="0" err="1" smtClean="0">
                <a:solidFill>
                  <a:schemeClr val="bg1"/>
                </a:solidFill>
              </a:rPr>
              <a:t>pasiones</a:t>
            </a:r>
            <a:r>
              <a:rPr lang="en-US" sz="2400" dirty="0" smtClean="0">
                <a:solidFill>
                  <a:schemeClr val="bg1"/>
                </a:solidFill>
              </a:rPr>
              <a:t> juveniles, y </a:t>
            </a:r>
            <a:r>
              <a:rPr lang="en-US" sz="2400" dirty="0" err="1" smtClean="0">
                <a:solidFill>
                  <a:schemeClr val="bg1"/>
                </a:solidFill>
              </a:rPr>
              <a:t>sigue</a:t>
            </a:r>
            <a:r>
              <a:rPr lang="en-US" sz="2400" dirty="0" smtClean="0">
                <a:solidFill>
                  <a:schemeClr val="bg1"/>
                </a:solidFill>
              </a:rPr>
              <a:t> la </a:t>
            </a:r>
            <a:r>
              <a:rPr lang="en-US" sz="2400" dirty="0" err="1" smtClean="0">
                <a:solidFill>
                  <a:schemeClr val="bg1"/>
                </a:solidFill>
              </a:rPr>
              <a:t>justicia</a:t>
            </a:r>
            <a:r>
              <a:rPr lang="en-US" sz="2400" dirty="0" smtClean="0">
                <a:solidFill>
                  <a:schemeClr val="bg1"/>
                </a:solidFill>
              </a:rPr>
              <a:t>, la </a:t>
            </a:r>
            <a:r>
              <a:rPr lang="en-US" sz="2400" dirty="0" err="1" smtClean="0">
                <a:solidFill>
                  <a:schemeClr val="bg1"/>
                </a:solidFill>
              </a:rPr>
              <a:t>fe</a:t>
            </a:r>
            <a:r>
              <a:rPr lang="en-US" sz="2400" dirty="0" smtClean="0">
                <a:solidFill>
                  <a:schemeClr val="bg1"/>
                </a:solidFill>
              </a:rPr>
              <a:t>, el </a:t>
            </a:r>
            <a:r>
              <a:rPr lang="en-US" sz="2400" dirty="0" err="1" smtClean="0">
                <a:solidFill>
                  <a:schemeClr val="bg1"/>
                </a:solidFill>
              </a:rPr>
              <a:t>amor</a:t>
            </a:r>
            <a:r>
              <a:rPr lang="en-US" sz="2400" dirty="0" smtClean="0">
                <a:solidFill>
                  <a:schemeClr val="bg1"/>
                </a:solidFill>
              </a:rPr>
              <a:t> y la </a:t>
            </a:r>
            <a:r>
              <a:rPr lang="en-US" sz="2400" dirty="0" err="1" smtClean="0">
                <a:solidFill>
                  <a:schemeClr val="bg1"/>
                </a:solidFill>
              </a:rPr>
              <a:t>paz</a:t>
            </a:r>
            <a:r>
              <a:rPr lang="en-US" sz="2400" dirty="0" smtClean="0">
                <a:solidFill>
                  <a:schemeClr val="bg1"/>
                </a:solidFill>
              </a:rPr>
              <a:t>, con </a:t>
            </a:r>
            <a:r>
              <a:rPr lang="en-US" sz="2400" dirty="0" err="1" smtClean="0">
                <a:solidFill>
                  <a:schemeClr val="bg1"/>
                </a:solidFill>
              </a:rPr>
              <a:t>los</a:t>
            </a:r>
            <a:r>
              <a:rPr lang="en-US" sz="2400" dirty="0" smtClean="0">
                <a:solidFill>
                  <a:schemeClr val="bg1"/>
                </a:solidFill>
              </a:rPr>
              <a:t> que de </a:t>
            </a:r>
            <a:r>
              <a:rPr lang="en-US" sz="2400" dirty="0" err="1" smtClean="0">
                <a:solidFill>
                  <a:schemeClr val="bg1"/>
                </a:solidFill>
              </a:rPr>
              <a:t>corazón</a:t>
            </a:r>
            <a:r>
              <a:rPr lang="en-US" sz="2400" dirty="0" smtClean="0">
                <a:solidFill>
                  <a:schemeClr val="bg1"/>
                </a:solidFill>
              </a:rPr>
              <a:t> </a:t>
            </a:r>
            <a:r>
              <a:rPr lang="en-US" sz="2400" dirty="0" err="1" smtClean="0">
                <a:solidFill>
                  <a:schemeClr val="bg1"/>
                </a:solidFill>
              </a:rPr>
              <a:t>limpio</a:t>
            </a:r>
            <a:r>
              <a:rPr lang="en-US" sz="2400" dirty="0" smtClean="0">
                <a:solidFill>
                  <a:schemeClr val="bg1"/>
                </a:solidFill>
              </a:rPr>
              <a:t> </a:t>
            </a:r>
            <a:r>
              <a:rPr lang="en-US" sz="2400" dirty="0" err="1" smtClean="0">
                <a:solidFill>
                  <a:schemeClr val="bg1"/>
                </a:solidFill>
              </a:rPr>
              <a:t>invocan</a:t>
            </a:r>
            <a:r>
              <a:rPr lang="en-US" sz="2400" dirty="0" smtClean="0">
                <a:solidFill>
                  <a:schemeClr val="bg1"/>
                </a:solidFill>
              </a:rPr>
              <a:t> al </a:t>
            </a:r>
            <a:r>
              <a:rPr lang="en-US" sz="2400" dirty="0" err="1" smtClean="0">
                <a:solidFill>
                  <a:schemeClr val="bg1"/>
                </a:solidFill>
              </a:rPr>
              <a:t>Señor</a:t>
            </a:r>
            <a:r>
              <a:rPr lang="en-US" sz="2400" dirty="0" smtClean="0">
                <a:solidFill>
                  <a:schemeClr val="bg1"/>
                </a:solidFill>
              </a:rPr>
              <a:t>.</a:t>
            </a:r>
            <a:endParaRPr lang="en-US" sz="2400" dirty="0">
              <a:solidFill>
                <a:schemeClr val="bg1"/>
              </a:solidFill>
            </a:endParaRPr>
          </a:p>
        </p:txBody>
      </p:sp>
    </p:spTree>
    <p:extLst>
      <p:ext uri="{BB962C8B-B14F-4D97-AF65-F5344CB8AC3E}">
        <p14:creationId xmlns:p14="http://schemas.microsoft.com/office/powerpoint/2010/main" val="21447970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CÓMO SE VIVE EL BUDISMO</a:t>
            </a:r>
          </a:p>
        </p:txBody>
      </p:sp>
      <p:sp>
        <p:nvSpPr>
          <p:cNvPr id="5" name="TextBox 4"/>
          <p:cNvSpPr txBox="1"/>
          <p:nvPr/>
        </p:nvSpPr>
        <p:spPr>
          <a:xfrm>
            <a:off x="2207568" y="1240300"/>
            <a:ext cx="7344816" cy="4401205"/>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Laicos: Son los fieles que se quedan en el mundo. Su función principal es la de hacer vivir a la comunidad con sus dones, </a:t>
            </a:r>
          </a:p>
          <a:p>
            <a:r>
              <a:rPr lang="es-MX" sz="2000" dirty="0">
                <a:latin typeface="Times New Roman" panose="02020603050405020304" pitchFamily="18" charset="0"/>
                <a:cs typeface="Times New Roman" panose="02020603050405020304" pitchFamily="18" charset="0"/>
              </a:rPr>
              <a:t>es decir, servir a los monjes, pues éstos solo pueden vivir de limosnas.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Los “</a:t>
            </a:r>
            <a:r>
              <a:rPr lang="es-MX" sz="2000" dirty="0" err="1">
                <a:latin typeface="Times New Roman" panose="02020603050405020304" pitchFamily="18" charset="0"/>
                <a:cs typeface="Times New Roman" panose="02020603050405020304" pitchFamily="18" charset="0"/>
              </a:rPr>
              <a:t>upasikas</a:t>
            </a:r>
            <a:r>
              <a:rPr lang="es-MX" sz="2000" dirty="0">
                <a:latin typeface="Times New Roman" panose="02020603050405020304" pitchFamily="18" charset="0"/>
                <a:cs typeface="Times New Roman" panose="02020603050405020304" pitchFamily="18" charset="0"/>
              </a:rPr>
              <a:t>” se esfuerzan en seguir las enseñanzas de Buda, </a:t>
            </a:r>
          </a:p>
          <a:p>
            <a:r>
              <a:rPr lang="es-MX" sz="2000" dirty="0">
                <a:latin typeface="Times New Roman" panose="02020603050405020304" pitchFamily="18" charset="0"/>
                <a:cs typeface="Times New Roman" panose="02020603050405020304" pitchFamily="18" charset="0"/>
              </a:rPr>
              <a:t>pero sin regla precisa, y sin mas esperanza que renacer en monje </a:t>
            </a:r>
          </a:p>
          <a:p>
            <a:r>
              <a:rPr lang="es-MX" sz="2000" dirty="0">
                <a:latin typeface="Times New Roman" panose="02020603050405020304" pitchFamily="18" charset="0"/>
                <a:cs typeface="Times New Roman" panose="02020603050405020304" pitchFamily="18" charset="0"/>
              </a:rPr>
              <a:t>en la próxima reencarnación.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El culto para ellos consiste en la veneración de las reliquias y </a:t>
            </a:r>
          </a:p>
          <a:p>
            <a:r>
              <a:rPr lang="es-MX" sz="2000" dirty="0">
                <a:latin typeface="Times New Roman" panose="02020603050405020304" pitchFamily="18" charset="0"/>
                <a:cs typeface="Times New Roman" panose="02020603050405020304" pitchFamily="18" charset="0"/>
              </a:rPr>
              <a:t>estatuas de Buda, y en las peregrinaciones. Las reliquias son restos de Buda (huesos, cabellos, dientes) recogidos en urnas, encerrados en monumentos conmemorativos, llamados “</a:t>
            </a:r>
            <a:r>
              <a:rPr lang="es-MX" sz="2000" dirty="0" err="1">
                <a:latin typeface="Times New Roman" panose="02020603050405020304" pitchFamily="18" charset="0"/>
                <a:cs typeface="Times New Roman" panose="02020603050405020304" pitchFamily="18" charset="0"/>
              </a:rPr>
              <a:t>estupas</a:t>
            </a:r>
            <a:r>
              <a:rPr lang="es-MX" sz="2000" dirty="0">
                <a:latin typeface="Times New Roman" panose="02020603050405020304" pitchFamily="18" charset="0"/>
                <a:cs typeface="Times New Roman" panose="02020603050405020304" pitchFamily="18" charset="0"/>
              </a:rPr>
              <a:t>”. </a:t>
            </a:r>
          </a:p>
          <a:p>
            <a:r>
              <a:rPr lang="es-MX" sz="2000" dirty="0" err="1">
                <a:latin typeface="Times New Roman" panose="02020603050405020304" pitchFamily="18" charset="0"/>
                <a:cs typeface="Times New Roman" panose="02020603050405020304" pitchFamily="18" charset="0"/>
              </a:rPr>
              <a:t>Tambien</a:t>
            </a:r>
            <a:r>
              <a:rPr lang="es-MX" sz="2000" dirty="0">
                <a:latin typeface="Times New Roman" panose="02020603050405020304" pitchFamily="18" charset="0"/>
                <a:cs typeface="Times New Roman" panose="02020603050405020304" pitchFamily="18" charset="0"/>
              </a:rPr>
              <a:t> se practica la veneración a las imágenes de Buda </a:t>
            </a:r>
          </a:p>
          <a:p>
            <a:r>
              <a:rPr lang="es-MX" sz="2000" dirty="0">
                <a:latin typeface="Times New Roman" panose="02020603050405020304" pitchFamily="18" charset="0"/>
                <a:cs typeface="Times New Roman" panose="02020603050405020304" pitchFamily="18" charset="0"/>
              </a:rPr>
              <a:t>(práctica contraria a las indicaciones del propio Buda). </a:t>
            </a:r>
          </a:p>
        </p:txBody>
      </p:sp>
    </p:spTree>
    <p:extLst>
      <p:ext uri="{BB962C8B-B14F-4D97-AF65-F5344CB8AC3E}">
        <p14:creationId xmlns:p14="http://schemas.microsoft.com/office/powerpoint/2010/main" val="2783660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ORGANIZACIÓN</a:t>
            </a:r>
          </a:p>
        </p:txBody>
      </p:sp>
      <p:sp>
        <p:nvSpPr>
          <p:cNvPr id="5" name="TextBox 4"/>
          <p:cNvSpPr txBox="1"/>
          <p:nvPr/>
        </p:nvSpPr>
        <p:spPr>
          <a:xfrm>
            <a:off x="2207568" y="1700808"/>
            <a:ext cx="7344816" cy="3785652"/>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No existe un verdadero organismo habilitado para hablar en </a:t>
            </a:r>
          </a:p>
          <a:p>
            <a:r>
              <a:rPr lang="es-MX" sz="2000" dirty="0">
                <a:latin typeface="Times New Roman" panose="02020603050405020304" pitchFamily="18" charset="0"/>
                <a:cs typeface="Times New Roman" panose="02020603050405020304" pitchFamily="18" charset="0"/>
              </a:rPr>
              <a:t>nombre del budismo. La comunidad budista no es una iglesia.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El budismo esta compuesto de un gran numero de cofradías monacales variadas y de una masa de laicos mas o menos </a:t>
            </a:r>
          </a:p>
          <a:p>
            <a:r>
              <a:rPr lang="es-MX" sz="2000" dirty="0">
                <a:latin typeface="Times New Roman" panose="02020603050405020304" pitchFamily="18" charset="0"/>
                <a:cs typeface="Times New Roman" panose="02020603050405020304" pitchFamily="18" charset="0"/>
              </a:rPr>
              <a:t>ignorantes de la verdadera doctrina,  pero que participan de un espíritu y de unos ritos religiosos que no siempre habría aprobado Buda.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hlinkClick r:id="rId3"/>
              </a:rPr>
              <a:t>http://www.budismo.org.mx/</a:t>
            </a:r>
            <a:endParaRPr lang="es-MX" sz="2000" dirty="0">
              <a:latin typeface="Times New Roman" panose="02020603050405020304" pitchFamily="18" charset="0"/>
              <a:cs typeface="Times New Roman" panose="02020603050405020304" pitchFamily="18" charset="0"/>
            </a:endParaRP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hlinkClick r:id="rId4"/>
              </a:rPr>
              <a:t>http://www.budismo.com/</a:t>
            </a:r>
            <a:endParaRPr lang="es-MX" sz="2000" dirty="0">
              <a:latin typeface="Times New Roman" panose="02020603050405020304" pitchFamily="18" charset="0"/>
              <a:cs typeface="Times New Roman" panose="02020603050405020304" pitchFamily="18" charset="0"/>
            </a:endParaRPr>
          </a:p>
          <a:p>
            <a:endParaRPr lang="es-MX"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4891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CORRIENTES</a:t>
            </a:r>
          </a:p>
        </p:txBody>
      </p:sp>
      <p:sp>
        <p:nvSpPr>
          <p:cNvPr id="5" name="TextBox 4"/>
          <p:cNvSpPr txBox="1"/>
          <p:nvPr/>
        </p:nvSpPr>
        <p:spPr>
          <a:xfrm>
            <a:off x="2207568" y="1196752"/>
            <a:ext cx="7344816" cy="5016758"/>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PEQUEÑO VEHÍCULO</a:t>
            </a:r>
          </a:p>
          <a:p>
            <a:endParaRPr lang="es-MX" sz="2000" dirty="0">
              <a:latin typeface="Times New Roman" panose="02020603050405020304" pitchFamily="18" charset="0"/>
              <a:cs typeface="Times New Roman" panose="02020603050405020304" pitchFamily="18" charset="0"/>
            </a:endParaRPr>
          </a:p>
          <a:p>
            <a:r>
              <a:rPr lang="es-MX" sz="2000" dirty="0" err="1">
                <a:latin typeface="Times New Roman" panose="02020603050405020304" pitchFamily="18" charset="0"/>
                <a:cs typeface="Times New Roman" panose="02020603050405020304" pitchFamily="18" charset="0"/>
              </a:rPr>
              <a:t>Hinayana</a:t>
            </a:r>
            <a:r>
              <a:rPr lang="es-MX" sz="2000" dirty="0">
                <a:latin typeface="Times New Roman" panose="02020603050405020304" pitchFamily="18" charset="0"/>
                <a:cs typeface="Times New Roman" panose="02020603050405020304" pitchFamily="18" charset="0"/>
              </a:rPr>
              <a:t>. Es el budismo estricto o literal. Es la práctica de las </a:t>
            </a:r>
          </a:p>
          <a:p>
            <a:r>
              <a:rPr lang="es-MX" sz="2000" dirty="0">
                <a:latin typeface="Times New Roman" panose="02020603050405020304" pitchFamily="18" charset="0"/>
                <a:cs typeface="Times New Roman" panose="02020603050405020304" pitchFamily="18" charset="0"/>
              </a:rPr>
              <a:t>reglas de Buda, fijadas por su discípulo preferido </a:t>
            </a:r>
            <a:r>
              <a:rPr lang="es-MX" sz="2000" dirty="0" err="1">
                <a:latin typeface="Times New Roman" panose="02020603050405020304" pitchFamily="18" charset="0"/>
                <a:cs typeface="Times New Roman" panose="02020603050405020304" pitchFamily="18" charset="0"/>
              </a:rPr>
              <a:t>Ananda</a:t>
            </a:r>
            <a:r>
              <a:rPr lang="es-MX" sz="2000" dirty="0">
                <a:latin typeface="Times New Roman" panose="02020603050405020304" pitchFamily="18" charset="0"/>
                <a:cs typeface="Times New Roman" panose="02020603050405020304" pitchFamily="18" charset="0"/>
              </a:rPr>
              <a:t>. </a:t>
            </a:r>
          </a:p>
          <a:p>
            <a:r>
              <a:rPr lang="es-MX" sz="2000" dirty="0">
                <a:latin typeface="Times New Roman" panose="02020603050405020304" pitchFamily="18" charset="0"/>
                <a:cs typeface="Times New Roman" panose="02020603050405020304" pitchFamily="18" charset="0"/>
              </a:rPr>
              <a:t>Se puede considerar como la ortodoxia budista. </a:t>
            </a:r>
          </a:p>
          <a:p>
            <a:r>
              <a:rPr lang="es-MX" sz="2000" dirty="0">
                <a:latin typeface="Times New Roman" panose="02020603050405020304" pitchFamily="18" charset="0"/>
                <a:cs typeface="Times New Roman" panose="02020603050405020304" pitchFamily="18" charset="0"/>
              </a:rPr>
              <a:t>Comprende tres partes: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1.	La Disciplina (</a:t>
            </a:r>
            <a:r>
              <a:rPr lang="es-MX" sz="2000" dirty="0" err="1">
                <a:latin typeface="Times New Roman" panose="02020603050405020304" pitchFamily="18" charset="0"/>
                <a:cs typeface="Times New Roman" panose="02020603050405020304" pitchFamily="18" charset="0"/>
              </a:rPr>
              <a:t>Vinaya</a:t>
            </a:r>
            <a:r>
              <a:rPr lang="es-MX" sz="2000" dirty="0">
                <a:latin typeface="Times New Roman" panose="02020603050405020304" pitchFamily="18" charset="0"/>
                <a:cs typeface="Times New Roman" panose="02020603050405020304" pitchFamily="18" charset="0"/>
              </a:rPr>
              <a:t>). Prescribe las reglas que han de observar los monjes; es una especie de catecismo con indicaciones </a:t>
            </a:r>
          </a:p>
          <a:p>
            <a:r>
              <a:rPr lang="es-MX" sz="2000" dirty="0">
                <a:latin typeface="Times New Roman" panose="02020603050405020304" pitchFamily="18" charset="0"/>
                <a:cs typeface="Times New Roman" panose="02020603050405020304" pitchFamily="18" charset="0"/>
              </a:rPr>
              <a:t>para cada día y el comentario de los diversos pecados. </a:t>
            </a:r>
          </a:p>
          <a:p>
            <a:endParaRPr lang="es-MX" sz="2000" dirty="0">
              <a:latin typeface="Times New Roman" panose="02020603050405020304" pitchFamily="18" charset="0"/>
              <a:cs typeface="Times New Roman" panose="02020603050405020304" pitchFamily="18" charset="0"/>
            </a:endParaRPr>
          </a:p>
          <a:p>
            <a:pPr marL="457200" indent="-457200">
              <a:buAutoNum type="arabicPeriod" startAt="2"/>
            </a:pPr>
            <a:r>
              <a:rPr lang="es-MX" sz="2000" dirty="0">
                <a:latin typeface="Times New Roman" panose="02020603050405020304" pitchFamily="18" charset="0"/>
                <a:cs typeface="Times New Roman" panose="02020603050405020304" pitchFamily="18" charset="0"/>
              </a:rPr>
              <a:t>La predicación (</a:t>
            </a:r>
            <a:r>
              <a:rPr lang="es-MX" sz="2000" dirty="0" err="1">
                <a:latin typeface="Times New Roman" panose="02020603050405020304" pitchFamily="18" charset="0"/>
                <a:cs typeface="Times New Roman" panose="02020603050405020304" pitchFamily="18" charset="0"/>
              </a:rPr>
              <a:t>Sutras</a:t>
            </a:r>
            <a:r>
              <a:rPr lang="es-MX" sz="2000" dirty="0">
                <a:latin typeface="Times New Roman" panose="02020603050405020304" pitchFamily="18" charset="0"/>
                <a:cs typeface="Times New Roman" panose="02020603050405020304" pitchFamily="18" charset="0"/>
              </a:rPr>
              <a:t>), es la colección de sermones y sentencias de Buda, clasificadas por su longitud (como el Corán)</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3.	La doctrina (</a:t>
            </a:r>
            <a:r>
              <a:rPr lang="es-MX" sz="2000" dirty="0" err="1">
                <a:latin typeface="Times New Roman" panose="02020603050405020304" pitchFamily="18" charset="0"/>
                <a:cs typeface="Times New Roman" panose="02020603050405020304" pitchFamily="18" charset="0"/>
              </a:rPr>
              <a:t>Abhidhamma</a:t>
            </a:r>
            <a:r>
              <a:rPr lang="es-MX" sz="2000" dirty="0">
                <a:latin typeface="Times New Roman" panose="02020603050405020304" pitchFamily="18" charset="0"/>
                <a:cs typeface="Times New Roman" panose="02020603050405020304" pitchFamily="18" charset="0"/>
              </a:rPr>
              <a:t>), esta contenida finalmente en un conjunto de siete obras que constituyen la </a:t>
            </a:r>
            <a:r>
              <a:rPr lang="es-MX" sz="2000" dirty="0" err="1">
                <a:latin typeface="Times New Roman" panose="02020603050405020304" pitchFamily="18" charset="0"/>
                <a:cs typeface="Times New Roman" panose="02020603050405020304" pitchFamily="18" charset="0"/>
              </a:rPr>
              <a:t>metafisica</a:t>
            </a:r>
            <a:r>
              <a:rPr lang="es-MX" sz="2000" dirty="0">
                <a:latin typeface="Times New Roman" panose="02020603050405020304" pitchFamily="18" charset="0"/>
                <a:cs typeface="Times New Roman" panose="02020603050405020304" pitchFamily="18" charset="0"/>
              </a:rPr>
              <a:t> budista. </a:t>
            </a:r>
          </a:p>
        </p:txBody>
      </p:sp>
    </p:spTree>
    <p:extLst>
      <p:ext uri="{BB962C8B-B14F-4D97-AF65-F5344CB8AC3E}">
        <p14:creationId xmlns:p14="http://schemas.microsoft.com/office/powerpoint/2010/main" val="27584829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CORRIENTES</a:t>
            </a:r>
          </a:p>
        </p:txBody>
      </p:sp>
      <p:sp>
        <p:nvSpPr>
          <p:cNvPr id="5" name="TextBox 4"/>
          <p:cNvSpPr txBox="1"/>
          <p:nvPr/>
        </p:nvSpPr>
        <p:spPr>
          <a:xfrm>
            <a:off x="2207568" y="1456324"/>
            <a:ext cx="7344816" cy="4708981"/>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GRAN VEHÍCULO</a:t>
            </a:r>
          </a:p>
          <a:p>
            <a:endParaRPr lang="es-MX" sz="2000" dirty="0">
              <a:latin typeface="Times New Roman" panose="02020603050405020304" pitchFamily="18" charset="0"/>
              <a:cs typeface="Times New Roman" panose="02020603050405020304" pitchFamily="18" charset="0"/>
            </a:endParaRPr>
          </a:p>
          <a:p>
            <a:r>
              <a:rPr lang="es-MX" sz="2000" dirty="0" err="1">
                <a:latin typeface="Times New Roman" panose="02020603050405020304" pitchFamily="18" charset="0"/>
                <a:cs typeface="Times New Roman" panose="02020603050405020304" pitchFamily="18" charset="0"/>
              </a:rPr>
              <a:t>Mahayana</a:t>
            </a:r>
            <a:r>
              <a:rPr lang="es-MX" sz="2000" dirty="0">
                <a:latin typeface="Times New Roman" panose="02020603050405020304" pitchFamily="18" charset="0"/>
                <a:cs typeface="Times New Roman" panose="02020603050405020304" pitchFamily="18" charset="0"/>
              </a:rPr>
              <a:t>. Corresponde a la extensión geográfica del budismo </a:t>
            </a:r>
          </a:p>
          <a:p>
            <a:r>
              <a:rPr lang="es-MX" sz="2000" dirty="0">
                <a:latin typeface="Times New Roman" panose="02020603050405020304" pitchFamily="18" charset="0"/>
                <a:cs typeface="Times New Roman" panose="02020603050405020304" pitchFamily="18" charset="0"/>
              </a:rPr>
              <a:t>en India. Añade a la enseñanza escrita de Buda la tradición oral. </a:t>
            </a:r>
          </a:p>
          <a:p>
            <a:r>
              <a:rPr lang="es-MX" sz="2000" dirty="0">
                <a:latin typeface="Times New Roman" panose="02020603050405020304" pitchFamily="18" charset="0"/>
                <a:cs typeface="Times New Roman" panose="02020603050405020304" pitchFamily="18" charset="0"/>
              </a:rPr>
              <a:t>Es el budismo popular. Para el gran vinculo, son raros los que </a:t>
            </a:r>
          </a:p>
          <a:p>
            <a:r>
              <a:rPr lang="es-MX" sz="2000" dirty="0">
                <a:latin typeface="Times New Roman" panose="02020603050405020304" pitchFamily="18" charset="0"/>
                <a:cs typeface="Times New Roman" panose="02020603050405020304" pitchFamily="18" charset="0"/>
              </a:rPr>
              <a:t>pueden acceder al nirvana, pero, a través de las transmigraciones, </a:t>
            </a:r>
          </a:p>
          <a:p>
            <a:r>
              <a:rPr lang="es-MX" sz="2000" dirty="0">
                <a:latin typeface="Times New Roman" panose="02020603050405020304" pitchFamily="18" charset="0"/>
                <a:cs typeface="Times New Roman" panose="02020603050405020304" pitchFamily="18" charset="0"/>
              </a:rPr>
              <a:t>los fieles pueden hacerse santos. Y estos, a los que se dirige un verdadero culto, protegen, curan y salvan a los devotos. La aspiración entonces no es escapar de las reencarnaciones, sino ayudar a otros a librarse de ellas. Logrando la liberación de otros, es como uno </a:t>
            </a:r>
          </a:p>
          <a:p>
            <a:r>
              <a:rPr lang="es-MX" sz="2000" dirty="0">
                <a:latin typeface="Times New Roman" panose="02020603050405020304" pitchFamily="18" charset="0"/>
                <a:cs typeface="Times New Roman" panose="02020603050405020304" pitchFamily="18" charset="0"/>
              </a:rPr>
              <a:t>puede librarse.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“Todos los desgraciados, lo son por haber buscado su propia felicidad; todos los que son fieles, lo son por haber buscado la felicidad de los demás”.</a:t>
            </a:r>
          </a:p>
        </p:txBody>
      </p:sp>
    </p:spTree>
    <p:extLst>
      <p:ext uri="{BB962C8B-B14F-4D97-AF65-F5344CB8AC3E}">
        <p14:creationId xmlns:p14="http://schemas.microsoft.com/office/powerpoint/2010/main" val="3661030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CORRIENTES</a:t>
            </a:r>
          </a:p>
        </p:txBody>
      </p:sp>
      <p:sp>
        <p:nvSpPr>
          <p:cNvPr id="5" name="TextBox 4"/>
          <p:cNvSpPr txBox="1"/>
          <p:nvPr/>
        </p:nvSpPr>
        <p:spPr>
          <a:xfrm>
            <a:off x="2207568" y="1855852"/>
            <a:ext cx="7344816" cy="4093428"/>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VEHÍCULO TÁNTRICO</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Parece ser una reaparición de antiguas prácticas hinduistas.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El Budismo tántrico, de hecho tiene poco que ver con la doctrina</a:t>
            </a:r>
          </a:p>
          <a:p>
            <a:r>
              <a:rPr lang="es-MX" sz="2000" dirty="0">
                <a:latin typeface="Times New Roman" panose="02020603050405020304" pitchFamily="18" charset="0"/>
                <a:cs typeface="Times New Roman" panose="02020603050405020304" pitchFamily="18" charset="0"/>
              </a:rPr>
              <a:t>de Buda, pues reposa mas bien el los ritos. Se trata de la recitación de mantras, formulas mágicas capaces de unir con lo absoluto y </a:t>
            </a:r>
          </a:p>
          <a:p>
            <a:r>
              <a:rPr lang="es-MX" sz="2000" dirty="0">
                <a:latin typeface="Times New Roman" panose="02020603050405020304" pitchFamily="18" charset="0"/>
                <a:cs typeface="Times New Roman" panose="02020603050405020304" pitchFamily="18" charset="0"/>
              </a:rPr>
              <a:t>de salvar al que las pronuncia, o bien de un yoga reducido a </a:t>
            </a:r>
          </a:p>
          <a:p>
            <a:r>
              <a:rPr lang="es-MX" sz="2000" dirty="0">
                <a:latin typeface="Times New Roman" panose="02020603050405020304" pitchFamily="18" charset="0"/>
                <a:cs typeface="Times New Roman" panose="02020603050405020304" pitchFamily="18" charset="0"/>
              </a:rPr>
              <a:t>ejercicios físicos, especialmente respiratorios.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Implica también el erotismo sagrado, en donde se enseñan las diferentes posturas del amor carnal como el mejor método para entrar en la perfección divina del conocimiento absoluto. </a:t>
            </a:r>
          </a:p>
        </p:txBody>
      </p:sp>
    </p:spTree>
    <p:extLst>
      <p:ext uri="{BB962C8B-B14F-4D97-AF65-F5344CB8AC3E}">
        <p14:creationId xmlns:p14="http://schemas.microsoft.com/office/powerpoint/2010/main" val="18665824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 xmlns:a16="http://schemas.microsoft.com/office/drawing/2014/main"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Oremos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16086629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 xmlns:a16="http://schemas.microsoft.com/office/drawing/2014/main"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1886871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 xmlns:a16="http://schemas.microsoft.com/office/drawing/2014/main"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smtClean="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Budismo</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
        <p:nvSpPr>
          <p:cNvPr id="8" name="TextBox 4"/>
          <p:cNvSpPr txBox="1"/>
          <p:nvPr/>
        </p:nvSpPr>
        <p:spPr>
          <a:xfrm>
            <a:off x="3502678" y="3859189"/>
            <a:ext cx="5904656" cy="830997"/>
          </a:xfrm>
          <a:prstGeom prst="rect">
            <a:avLst/>
          </a:prstGeom>
          <a:noFill/>
        </p:spPr>
        <p:txBody>
          <a:bodyPr wrap="square" rtlCol="0">
            <a:spAutoFit/>
          </a:bodyPr>
          <a:lstStyle/>
          <a:p>
            <a:r>
              <a:rPr lang="es-MX" sz="2400" i="1" dirty="0" smtClean="0"/>
              <a:t>La verdad permanece oculta para </a:t>
            </a:r>
          </a:p>
          <a:p>
            <a:r>
              <a:rPr lang="es-MX" sz="2400" i="1" dirty="0" smtClean="0"/>
              <a:t>el que está lleno del deseo y del odio. - Buda</a:t>
            </a:r>
            <a:endParaRPr lang="es-MX" sz="2400" i="1" dirty="0"/>
          </a:p>
        </p:txBody>
      </p:sp>
    </p:spTree>
    <p:extLst>
      <p:ext uri="{BB962C8B-B14F-4D97-AF65-F5344CB8AC3E}">
        <p14:creationId xmlns:p14="http://schemas.microsoft.com/office/powerpoint/2010/main" val="1196240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894"/>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BUDISMO</a:t>
            </a:r>
          </a:p>
        </p:txBody>
      </p:sp>
      <p:sp>
        <p:nvSpPr>
          <p:cNvPr id="5" name="TextBox 4"/>
          <p:cNvSpPr txBox="1"/>
          <p:nvPr/>
        </p:nvSpPr>
        <p:spPr>
          <a:xfrm>
            <a:off x="2207568" y="2059102"/>
            <a:ext cx="7344816" cy="3170099"/>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¿Existe una religión budista?</a:t>
            </a:r>
          </a:p>
          <a:p>
            <a:r>
              <a:rPr lang="es-MX" sz="2000" dirty="0">
                <a:latin typeface="Times New Roman" panose="02020603050405020304" pitchFamily="18" charset="0"/>
                <a:cs typeface="Times New Roman" panose="02020603050405020304" pitchFamily="18" charset="0"/>
              </a:rPr>
              <a:t>El budismo se inspira en el hinduismo.</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¿Qué es el budismo?</a:t>
            </a:r>
          </a:p>
          <a:p>
            <a:r>
              <a:rPr lang="es-MX" sz="2000" dirty="0">
                <a:latin typeface="Times New Roman" panose="02020603050405020304" pitchFamily="18" charset="0"/>
                <a:cs typeface="Times New Roman" panose="02020603050405020304" pitchFamily="18" charset="0"/>
              </a:rPr>
              <a:t>Es una sabiduría derivada de las creencias del hinduismo, </a:t>
            </a:r>
          </a:p>
          <a:p>
            <a:r>
              <a:rPr lang="es-MX" sz="2000" dirty="0">
                <a:latin typeface="Times New Roman" panose="02020603050405020304" pitchFamily="18" charset="0"/>
                <a:cs typeface="Times New Roman" panose="02020603050405020304" pitchFamily="18" charset="0"/>
              </a:rPr>
              <a:t>pero en reacción contra el ritualismo excesivo del brahmanismo. </a:t>
            </a:r>
          </a:p>
          <a:p>
            <a:r>
              <a:rPr lang="es-MX" sz="2000" dirty="0">
                <a:latin typeface="Times New Roman" panose="02020603050405020304" pitchFamily="18" charset="0"/>
                <a:cs typeface="Times New Roman" panose="02020603050405020304" pitchFamily="18" charset="0"/>
              </a:rPr>
              <a:t>El budismo es un hinduismo reformado que conserva los fundamentos del mismo: la necesidad de liberarse de las apariencias, la reencarnación y la importancia de una meditación que implica </a:t>
            </a:r>
          </a:p>
          <a:p>
            <a:r>
              <a:rPr lang="es-MX" sz="2000" dirty="0">
                <a:latin typeface="Times New Roman" panose="02020603050405020304" pitchFamily="18" charset="0"/>
                <a:cs typeface="Times New Roman" panose="02020603050405020304" pitchFamily="18" charset="0"/>
              </a:rPr>
              <a:t>al cuerpo. </a:t>
            </a:r>
          </a:p>
        </p:txBody>
      </p:sp>
    </p:spTree>
    <p:extLst>
      <p:ext uri="{BB962C8B-B14F-4D97-AF65-F5344CB8AC3E}">
        <p14:creationId xmlns:p14="http://schemas.microsoft.com/office/powerpoint/2010/main" val="1881787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FUNDADOR</a:t>
            </a:r>
          </a:p>
        </p:txBody>
      </p:sp>
      <p:sp>
        <p:nvSpPr>
          <p:cNvPr id="5" name="TextBox 4"/>
          <p:cNvSpPr txBox="1"/>
          <p:nvPr/>
        </p:nvSpPr>
        <p:spPr>
          <a:xfrm>
            <a:off x="2207568" y="2354104"/>
            <a:ext cx="7344816" cy="1938992"/>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Para algunos historiadores, es solo una lenta evolución de una </a:t>
            </a:r>
          </a:p>
          <a:p>
            <a:r>
              <a:rPr lang="es-MX" sz="2000" dirty="0">
                <a:latin typeface="Times New Roman" panose="02020603050405020304" pitchFamily="18" charset="0"/>
                <a:cs typeface="Times New Roman" panose="02020603050405020304" pitchFamily="18" charset="0"/>
              </a:rPr>
              <a:t>secta hinduista.</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Para los brahmanes, es una herejía, al igual que jainismo.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Para otros, el fundador es Buda. </a:t>
            </a:r>
          </a:p>
        </p:txBody>
      </p:sp>
    </p:spTree>
    <p:extLst>
      <p:ext uri="{BB962C8B-B14F-4D97-AF65-F5344CB8AC3E}">
        <p14:creationId xmlns:p14="http://schemas.microsoft.com/office/powerpoint/2010/main" val="3462474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BUDA</a:t>
            </a:r>
          </a:p>
        </p:txBody>
      </p:sp>
      <p:sp>
        <p:nvSpPr>
          <p:cNvPr id="5" name="TextBox 4"/>
          <p:cNvSpPr txBox="1"/>
          <p:nvPr/>
        </p:nvSpPr>
        <p:spPr>
          <a:xfrm>
            <a:off x="2207568" y="1463293"/>
            <a:ext cx="7344816" cy="4093428"/>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Su verdadero nombre era </a:t>
            </a:r>
            <a:r>
              <a:rPr lang="es-MX" sz="2000" dirty="0" err="1">
                <a:latin typeface="Times New Roman" panose="02020603050405020304" pitchFamily="18" charset="0"/>
                <a:cs typeface="Times New Roman" panose="02020603050405020304" pitchFamily="18" charset="0"/>
              </a:rPr>
              <a:t>Gautama</a:t>
            </a:r>
            <a:r>
              <a:rPr lang="es-MX" sz="2000" dirty="0">
                <a:latin typeface="Times New Roman" panose="02020603050405020304" pitchFamily="18" charset="0"/>
                <a:cs typeface="Times New Roman" panose="02020603050405020304" pitchFamily="18" charset="0"/>
              </a:rPr>
              <a:t>; apellidado </a:t>
            </a:r>
            <a:r>
              <a:rPr lang="es-MX" sz="2000" dirty="0" err="1">
                <a:latin typeface="Times New Roman" panose="02020603050405020304" pitchFamily="18" charset="0"/>
                <a:cs typeface="Times New Roman" panose="02020603050405020304" pitchFamily="18" charset="0"/>
              </a:rPr>
              <a:t>Siddarta</a:t>
            </a:r>
            <a:r>
              <a:rPr lang="es-MX" sz="2000" dirty="0">
                <a:latin typeface="Times New Roman" panose="02020603050405020304" pitchFamily="18" charset="0"/>
                <a:cs typeface="Times New Roman" panose="02020603050405020304" pitchFamily="18" charset="0"/>
              </a:rPr>
              <a:t> </a:t>
            </a:r>
          </a:p>
          <a:p>
            <a:r>
              <a:rPr lang="es-MX" sz="2000" dirty="0">
                <a:latin typeface="Times New Roman" panose="02020603050405020304" pitchFamily="18" charset="0"/>
                <a:cs typeface="Times New Roman" panose="02020603050405020304" pitchFamily="18" charset="0"/>
              </a:rPr>
              <a:t>(el que ha conseguido su objetivo), o </a:t>
            </a:r>
            <a:r>
              <a:rPr lang="es-MX" sz="2000" dirty="0" err="1">
                <a:latin typeface="Times New Roman" panose="02020603050405020304" pitchFamily="18" charset="0"/>
                <a:cs typeface="Times New Roman" panose="02020603050405020304" pitchFamily="18" charset="0"/>
              </a:rPr>
              <a:t>Sakyamuni</a:t>
            </a:r>
            <a:r>
              <a:rPr lang="es-MX" sz="2000" dirty="0">
                <a:latin typeface="Times New Roman" panose="02020603050405020304" pitchFamily="18" charset="0"/>
                <a:cs typeface="Times New Roman" panose="02020603050405020304" pitchFamily="18" charset="0"/>
              </a:rPr>
              <a:t> (el sabio de los </a:t>
            </a:r>
            <a:r>
              <a:rPr lang="es-MX" sz="2000" dirty="0" err="1">
                <a:latin typeface="Times New Roman" panose="02020603050405020304" pitchFamily="18" charset="0"/>
                <a:cs typeface="Times New Roman" panose="02020603050405020304" pitchFamily="18" charset="0"/>
              </a:rPr>
              <a:t>sakya</a:t>
            </a:r>
            <a:r>
              <a:rPr lang="es-MX" sz="2000" dirty="0">
                <a:latin typeface="Times New Roman" panose="02020603050405020304" pitchFamily="18" charset="0"/>
                <a:cs typeface="Times New Roman" panose="02020603050405020304" pitchFamily="18" charset="0"/>
              </a:rPr>
              <a:t>); nace entre el 558-560 a.C., de una casta de nobles </a:t>
            </a:r>
          </a:p>
          <a:p>
            <a:r>
              <a:rPr lang="es-MX" sz="2000" dirty="0">
                <a:latin typeface="Times New Roman" panose="02020603050405020304" pitchFamily="18" charset="0"/>
                <a:cs typeface="Times New Roman" panose="02020603050405020304" pitchFamily="18" charset="0"/>
              </a:rPr>
              <a:t>guerreros; nace en </a:t>
            </a:r>
            <a:r>
              <a:rPr lang="es-MX" sz="2000" dirty="0" err="1">
                <a:latin typeface="Times New Roman" panose="02020603050405020304" pitchFamily="18" charset="0"/>
                <a:cs typeface="Times New Roman" panose="02020603050405020304" pitchFamily="18" charset="0"/>
              </a:rPr>
              <a:t>Kapilavastu</a:t>
            </a:r>
            <a:r>
              <a:rPr lang="es-MX" sz="2000" dirty="0">
                <a:latin typeface="Times New Roman" panose="02020603050405020304" pitchFamily="18" charset="0"/>
                <a:cs typeface="Times New Roman" panose="02020603050405020304" pitchFamily="18" charset="0"/>
              </a:rPr>
              <a:t>, en Nepal.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Una leyenda afirma que fue engendrado en el vientre de su </a:t>
            </a:r>
          </a:p>
          <a:p>
            <a:r>
              <a:rPr lang="es-MX" sz="2000" dirty="0">
                <a:latin typeface="Times New Roman" panose="02020603050405020304" pitchFamily="18" charset="0"/>
                <a:cs typeface="Times New Roman" panose="02020603050405020304" pitchFamily="18" charset="0"/>
              </a:rPr>
              <a:t>madre bajo la forma de un pequeño elefante; su madre lo dio a </a:t>
            </a:r>
          </a:p>
          <a:p>
            <a:r>
              <a:rPr lang="es-MX" sz="2000" dirty="0">
                <a:latin typeface="Times New Roman" panose="02020603050405020304" pitchFamily="18" charset="0"/>
                <a:cs typeface="Times New Roman" panose="02020603050405020304" pitchFamily="18" charset="0"/>
              </a:rPr>
              <a:t>luz de pie, apoyada en una rama de higuera; un dios habría </a:t>
            </a:r>
          </a:p>
          <a:p>
            <a:r>
              <a:rPr lang="es-MX" sz="2000" dirty="0">
                <a:latin typeface="Times New Roman" panose="02020603050405020304" pitchFamily="18" charset="0"/>
                <a:cs typeface="Times New Roman" panose="02020603050405020304" pitchFamily="18" charset="0"/>
              </a:rPr>
              <a:t>recogido al niño en unos pañales. </a:t>
            </a:r>
            <a:br>
              <a:rPr lang="es-MX" sz="2000" dirty="0">
                <a:latin typeface="Times New Roman" panose="02020603050405020304" pitchFamily="18" charset="0"/>
                <a:cs typeface="Times New Roman" panose="02020603050405020304" pitchFamily="18" charset="0"/>
              </a:rPr>
            </a:br>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Probablemente su madre murió después del parto; y este fue educado por una tía llamada </a:t>
            </a:r>
            <a:r>
              <a:rPr lang="es-MX" sz="2000" dirty="0" err="1">
                <a:latin typeface="Times New Roman" panose="02020603050405020304" pitchFamily="18" charset="0"/>
                <a:cs typeface="Times New Roman" panose="02020603050405020304" pitchFamily="18" charset="0"/>
              </a:rPr>
              <a:t>Mahaprajapati</a:t>
            </a:r>
            <a:r>
              <a:rPr lang="es-MX" sz="2000" dirty="0">
                <a:latin typeface="Times New Roman" panose="02020603050405020304" pitchFamily="18" charset="0"/>
                <a:cs typeface="Times New Roman" panose="02020603050405020304" pitchFamily="18" charset="0"/>
              </a:rPr>
              <a:t>. Se casó con </a:t>
            </a:r>
            <a:r>
              <a:rPr lang="es-MX" sz="2000" dirty="0" err="1">
                <a:latin typeface="Times New Roman" panose="02020603050405020304" pitchFamily="18" charset="0"/>
                <a:cs typeface="Times New Roman" panose="02020603050405020304" pitchFamily="18" charset="0"/>
              </a:rPr>
              <a:t>Yashodara</a:t>
            </a:r>
            <a:r>
              <a:rPr lang="es-MX" sz="2000" dirty="0">
                <a:latin typeface="Times New Roman" panose="02020603050405020304" pitchFamily="18" charset="0"/>
                <a:cs typeface="Times New Roman" panose="02020603050405020304" pitchFamily="18" charset="0"/>
              </a:rPr>
              <a:t>, quien le dio tres hijas y un hijo llamado </a:t>
            </a:r>
            <a:r>
              <a:rPr lang="es-MX" sz="2000" dirty="0" err="1">
                <a:latin typeface="Times New Roman" panose="02020603050405020304" pitchFamily="18" charset="0"/>
                <a:cs typeface="Times New Roman" panose="02020603050405020304" pitchFamily="18" charset="0"/>
              </a:rPr>
              <a:t>Rahula</a:t>
            </a:r>
            <a:r>
              <a:rPr lang="es-MX"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31871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BUDA</a:t>
            </a:r>
          </a:p>
        </p:txBody>
      </p:sp>
      <p:sp>
        <p:nvSpPr>
          <p:cNvPr id="5" name="TextBox 4"/>
          <p:cNvSpPr txBox="1"/>
          <p:nvPr/>
        </p:nvSpPr>
        <p:spPr>
          <a:xfrm>
            <a:off x="2207568" y="1556792"/>
            <a:ext cx="7344816" cy="4093428"/>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A los 29 años, el encuentro con un anciano, un enfermo, </a:t>
            </a:r>
          </a:p>
          <a:p>
            <a:r>
              <a:rPr lang="es-MX" sz="2000" dirty="0">
                <a:latin typeface="Times New Roman" panose="02020603050405020304" pitchFamily="18" charset="0"/>
                <a:cs typeface="Times New Roman" panose="02020603050405020304" pitchFamily="18" charset="0"/>
              </a:rPr>
              <a:t>un </a:t>
            </a:r>
            <a:r>
              <a:rPr lang="es-MX" sz="2000" dirty="0" err="1">
                <a:latin typeface="Times New Roman" panose="02020603050405020304" pitchFamily="18" charset="0"/>
                <a:cs typeface="Times New Roman" panose="02020603050405020304" pitchFamily="18" charset="0"/>
              </a:rPr>
              <a:t>cadaver</a:t>
            </a:r>
            <a:r>
              <a:rPr lang="es-MX" sz="2000" dirty="0">
                <a:latin typeface="Times New Roman" panose="02020603050405020304" pitchFamily="18" charset="0"/>
                <a:cs typeface="Times New Roman" panose="02020603050405020304" pitchFamily="18" charset="0"/>
              </a:rPr>
              <a:t> y un monje pidiendo limosna le movió a reflexionar </a:t>
            </a:r>
          </a:p>
          <a:p>
            <a:r>
              <a:rPr lang="es-MX" sz="2000" dirty="0">
                <a:latin typeface="Times New Roman" panose="02020603050405020304" pitchFamily="18" charset="0"/>
                <a:cs typeface="Times New Roman" panose="02020603050405020304" pitchFamily="18" charset="0"/>
              </a:rPr>
              <a:t>sobre la enfermedad, la vejez y la muerte. Abandonó los placeres </a:t>
            </a:r>
          </a:p>
          <a:p>
            <a:r>
              <a:rPr lang="es-MX" sz="2000" dirty="0">
                <a:latin typeface="Times New Roman" panose="02020603050405020304" pitchFamily="18" charset="0"/>
                <a:cs typeface="Times New Roman" panose="02020603050405020304" pitchFamily="18" charset="0"/>
              </a:rPr>
              <a:t>en el mismo momento que su esposa daba a luz a su hijo </a:t>
            </a:r>
            <a:r>
              <a:rPr lang="es-MX" sz="2000" dirty="0" err="1">
                <a:latin typeface="Times New Roman" panose="02020603050405020304" pitchFamily="18" charset="0"/>
                <a:cs typeface="Times New Roman" panose="02020603050405020304" pitchFamily="18" charset="0"/>
              </a:rPr>
              <a:t>Rahula</a:t>
            </a:r>
            <a:r>
              <a:rPr lang="es-MX" sz="2000" dirty="0">
                <a:latin typeface="Times New Roman" panose="02020603050405020304" pitchFamily="18" charset="0"/>
                <a:cs typeface="Times New Roman" panose="02020603050405020304" pitchFamily="18" charset="0"/>
              </a:rPr>
              <a:t>.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Se refugió en el bosque, dejando sus trajes de seda, y </a:t>
            </a:r>
          </a:p>
          <a:p>
            <a:r>
              <a:rPr lang="es-MX" sz="2000" dirty="0" err="1">
                <a:latin typeface="Times New Roman" panose="02020603050405020304" pitchFamily="18" charset="0"/>
                <a:cs typeface="Times New Roman" panose="02020603050405020304" pitchFamily="18" charset="0"/>
              </a:rPr>
              <a:t>cambiandolos</a:t>
            </a:r>
            <a:r>
              <a:rPr lang="es-MX" sz="2000" dirty="0">
                <a:latin typeface="Times New Roman" panose="02020603050405020304" pitchFamily="18" charset="0"/>
                <a:cs typeface="Times New Roman" panose="02020603050405020304" pitchFamily="18" charset="0"/>
              </a:rPr>
              <a:t> por harapos. Durante siete años permanece </a:t>
            </a:r>
          </a:p>
          <a:p>
            <a:r>
              <a:rPr lang="es-MX" sz="2000" dirty="0">
                <a:latin typeface="Times New Roman" panose="02020603050405020304" pitchFamily="18" charset="0"/>
                <a:cs typeface="Times New Roman" panose="02020603050405020304" pitchFamily="18" charset="0"/>
              </a:rPr>
              <a:t>retirado, meditando sobre el sufrimiento y la muerte.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Las leyendas lo describen sentado sobre sus talones, </a:t>
            </a:r>
            <a:r>
              <a:rPr lang="es-MX" sz="2000" dirty="0" err="1">
                <a:latin typeface="Times New Roman" panose="02020603050405020304" pitchFamily="18" charset="0"/>
                <a:cs typeface="Times New Roman" panose="02020603050405020304" pitchFamily="18" charset="0"/>
              </a:rPr>
              <a:t>alimentandose</a:t>
            </a:r>
            <a:r>
              <a:rPr lang="es-MX" sz="2000" dirty="0">
                <a:latin typeface="Times New Roman" panose="02020603050405020304" pitchFamily="18" charset="0"/>
                <a:cs typeface="Times New Roman" panose="02020603050405020304" pitchFamily="18" charset="0"/>
              </a:rPr>
              <a:t> con un grano de arroz diario e imitando la rigidez de los cadáveres. Después de estos años de meditación, Buda concluyó que la perfección no está en los extremos, sino en la “vía media”. </a:t>
            </a:r>
          </a:p>
        </p:txBody>
      </p:sp>
    </p:spTree>
    <p:extLst>
      <p:ext uri="{BB962C8B-B14F-4D97-AF65-F5344CB8AC3E}">
        <p14:creationId xmlns:p14="http://schemas.microsoft.com/office/powerpoint/2010/main" val="97095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BUDA</a:t>
            </a:r>
          </a:p>
        </p:txBody>
      </p:sp>
      <p:sp>
        <p:nvSpPr>
          <p:cNvPr id="5" name="TextBox 4"/>
          <p:cNvSpPr txBox="1"/>
          <p:nvPr/>
        </p:nvSpPr>
        <p:spPr>
          <a:xfrm>
            <a:off x="2207568" y="2334360"/>
            <a:ext cx="7344816" cy="2246769"/>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La esencia de su enseñanza entonces es: </a:t>
            </a:r>
          </a:p>
          <a:p>
            <a:r>
              <a:rPr lang="es-MX" sz="2000" dirty="0">
                <a:latin typeface="Times New Roman" panose="02020603050405020304" pitchFamily="18" charset="0"/>
                <a:cs typeface="Times New Roman" panose="02020603050405020304" pitchFamily="18" charset="0"/>
              </a:rPr>
              <a:t/>
            </a:r>
            <a:br>
              <a:rPr lang="es-MX" sz="2000" dirty="0">
                <a:latin typeface="Times New Roman" panose="02020603050405020304" pitchFamily="18" charset="0"/>
                <a:cs typeface="Times New Roman" panose="02020603050405020304" pitchFamily="18" charset="0"/>
              </a:rPr>
            </a:br>
            <a:r>
              <a:rPr lang="es-MX" sz="2000" dirty="0">
                <a:latin typeface="Times New Roman" panose="02020603050405020304" pitchFamily="18" charset="0"/>
                <a:cs typeface="Times New Roman" panose="02020603050405020304" pitchFamily="18" charset="0"/>
              </a:rPr>
              <a:t>Todo es sufrimiento. </a:t>
            </a:r>
          </a:p>
          <a:p>
            <a:r>
              <a:rPr lang="es-MX" sz="2000" dirty="0">
                <a:latin typeface="Times New Roman" panose="02020603050405020304" pitchFamily="18" charset="0"/>
                <a:cs typeface="Times New Roman" panose="02020603050405020304" pitchFamily="18" charset="0"/>
              </a:rPr>
              <a:t>Pero el sufrimiento puede ser superado. </a:t>
            </a:r>
          </a:p>
          <a:p>
            <a:r>
              <a:rPr lang="es-MX" sz="2000" dirty="0">
                <a:latin typeface="Times New Roman" panose="02020603050405020304" pitchFamily="18" charset="0"/>
                <a:cs typeface="Times New Roman" panose="02020603050405020304" pitchFamily="18" charset="0"/>
              </a:rPr>
              <a:t>El método es sencillo, no se trata tanto de practicar ritos, </a:t>
            </a:r>
          </a:p>
          <a:p>
            <a:r>
              <a:rPr lang="es-MX" sz="2000" dirty="0">
                <a:latin typeface="Times New Roman" panose="02020603050405020304" pitchFamily="18" charset="0"/>
                <a:cs typeface="Times New Roman" panose="02020603050405020304" pitchFamily="18" charset="0"/>
              </a:rPr>
              <a:t>sino de cambiar el corazón, de vaciarlo de todo deseo y </a:t>
            </a:r>
          </a:p>
          <a:p>
            <a:r>
              <a:rPr lang="es-MX" sz="2000" dirty="0">
                <a:latin typeface="Times New Roman" panose="02020603050405020304" pitchFamily="18" charset="0"/>
                <a:cs typeface="Times New Roman" panose="02020603050405020304" pitchFamily="18" charset="0"/>
              </a:rPr>
              <a:t>de toda ilusión. </a:t>
            </a:r>
          </a:p>
        </p:txBody>
      </p:sp>
    </p:spTree>
    <p:extLst>
      <p:ext uri="{BB962C8B-B14F-4D97-AF65-F5344CB8AC3E}">
        <p14:creationId xmlns:p14="http://schemas.microsoft.com/office/powerpoint/2010/main" val="3548068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p:cNvSpPr txBox="1"/>
          <p:nvPr/>
        </p:nvSpPr>
        <p:spPr>
          <a:xfrm>
            <a:off x="2495600" y="332656"/>
            <a:ext cx="7416824" cy="523220"/>
          </a:xfrm>
          <a:prstGeom prst="rect">
            <a:avLst/>
          </a:prstGeom>
          <a:noFill/>
        </p:spPr>
        <p:txBody>
          <a:bodyPr wrap="square" rtlCol="0">
            <a:spAutoFit/>
          </a:bodyPr>
          <a:lstStyle/>
          <a:p>
            <a:r>
              <a:rPr lang="es-MX" sz="2800" b="1" dirty="0">
                <a:latin typeface="Times New Roman" panose="02020603050405020304" pitchFamily="18" charset="0"/>
                <a:cs typeface="Times New Roman" panose="02020603050405020304" pitchFamily="18" charset="0"/>
              </a:rPr>
              <a:t>BUDA</a:t>
            </a:r>
          </a:p>
        </p:txBody>
      </p:sp>
      <p:sp>
        <p:nvSpPr>
          <p:cNvPr id="5" name="TextBox 4"/>
          <p:cNvSpPr txBox="1"/>
          <p:nvPr/>
        </p:nvSpPr>
        <p:spPr>
          <a:xfrm>
            <a:off x="2207568" y="980729"/>
            <a:ext cx="7344816" cy="5632311"/>
          </a:xfrm>
          <a:prstGeom prst="rect">
            <a:avLst/>
          </a:prstGeom>
          <a:noFill/>
        </p:spPr>
        <p:txBody>
          <a:bodyPr wrap="square" rtlCol="0">
            <a:spAutoFit/>
          </a:bodyPr>
          <a:lstStyle/>
          <a:p>
            <a:r>
              <a:rPr lang="es-MX" sz="2000" dirty="0">
                <a:latin typeface="Times New Roman" panose="02020603050405020304" pitchFamily="18" charset="0"/>
                <a:cs typeface="Times New Roman" panose="02020603050405020304" pitchFamily="18" charset="0"/>
              </a:rPr>
              <a:t>Su iluminación tendría lugar en la aldea de </a:t>
            </a:r>
            <a:r>
              <a:rPr lang="es-MX" sz="2000" dirty="0" err="1">
                <a:latin typeface="Times New Roman" panose="02020603050405020304" pitchFamily="18" charset="0"/>
                <a:cs typeface="Times New Roman" panose="02020603050405020304" pitchFamily="18" charset="0"/>
              </a:rPr>
              <a:t>Uruvilva</a:t>
            </a:r>
            <a:r>
              <a:rPr lang="es-MX" sz="2000" dirty="0">
                <a:latin typeface="Times New Roman" panose="02020603050405020304" pitchFamily="18" charset="0"/>
                <a:cs typeface="Times New Roman" panose="02020603050405020304" pitchFamily="18" charset="0"/>
              </a:rPr>
              <a:t>; mientras </a:t>
            </a:r>
            <a:r>
              <a:rPr lang="es-MX" sz="2000" dirty="0" err="1">
                <a:latin typeface="Times New Roman" panose="02020603050405020304" pitchFamily="18" charset="0"/>
                <a:cs typeface="Times New Roman" panose="02020603050405020304" pitchFamily="18" charset="0"/>
              </a:rPr>
              <a:t>Gautama</a:t>
            </a:r>
            <a:r>
              <a:rPr lang="es-MX" sz="2000" dirty="0">
                <a:latin typeface="Times New Roman" panose="02020603050405020304" pitchFamily="18" charset="0"/>
                <a:cs typeface="Times New Roman" panose="02020603050405020304" pitchFamily="18" charset="0"/>
              </a:rPr>
              <a:t> recibía la ofrenda de arroz de una joven.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“Yo no enciendo fuego para el altar; avivo una llama que hay </a:t>
            </a:r>
          </a:p>
          <a:p>
            <a:r>
              <a:rPr lang="es-MX" sz="2000" dirty="0">
                <a:latin typeface="Times New Roman" panose="02020603050405020304" pitchFamily="18" charset="0"/>
                <a:cs typeface="Times New Roman" panose="02020603050405020304" pitchFamily="18" charset="0"/>
              </a:rPr>
              <a:t>dentro de mí. Mi corazón es la hoguera”.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Al principio, vacila en comunicar sus revelaciones; tras vencer </a:t>
            </a:r>
          </a:p>
          <a:p>
            <a:r>
              <a:rPr lang="es-MX" sz="2000" dirty="0">
                <a:latin typeface="Times New Roman" panose="02020603050405020304" pitchFamily="18" charset="0"/>
                <a:cs typeface="Times New Roman" panose="02020603050405020304" pitchFamily="18" charset="0"/>
              </a:rPr>
              <a:t>esta oscuridad, Buda decide predicar las cuatro santas verdades.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Durante 44 años recorre el </a:t>
            </a:r>
            <a:r>
              <a:rPr lang="es-MX" sz="2000" dirty="0" err="1">
                <a:latin typeface="Times New Roman" panose="02020603050405020304" pitchFamily="18" charset="0"/>
                <a:cs typeface="Times New Roman" panose="02020603050405020304" pitchFamily="18" charset="0"/>
              </a:rPr>
              <a:t>pais</a:t>
            </a:r>
            <a:r>
              <a:rPr lang="es-MX" sz="2000" dirty="0">
                <a:latin typeface="Times New Roman" panose="02020603050405020304" pitchFamily="18" charset="0"/>
                <a:cs typeface="Times New Roman" panose="02020603050405020304" pitchFamily="18" charset="0"/>
              </a:rPr>
              <a:t> predicando, atrayendo discípulos, y enviando misioneros a las regiones vecinas. Muere el 480 a.C., en medio de sus </a:t>
            </a:r>
            <a:r>
              <a:rPr lang="es-MX" sz="2000" dirty="0" err="1">
                <a:latin typeface="Times New Roman" panose="02020603050405020304" pitchFamily="18" charset="0"/>
                <a:cs typeface="Times New Roman" panose="02020603050405020304" pitchFamily="18" charset="0"/>
              </a:rPr>
              <a:t>discipulos</a:t>
            </a:r>
            <a:r>
              <a:rPr lang="es-MX" sz="2000" dirty="0">
                <a:latin typeface="Times New Roman" panose="02020603050405020304" pitchFamily="18" charset="0"/>
                <a:cs typeface="Times New Roman" panose="02020603050405020304" pitchFamily="18" charset="0"/>
              </a:rPr>
              <a:t>; exhorta a los miembros de su comunidad a que no le lloren, sino que viesen su muerte como la liberación definitiva. </a:t>
            </a:r>
          </a:p>
          <a:p>
            <a:endParaRPr lang="es-MX" sz="2000" dirty="0">
              <a:latin typeface="Times New Roman" panose="02020603050405020304" pitchFamily="18" charset="0"/>
              <a:cs typeface="Times New Roman" panose="02020603050405020304" pitchFamily="18" charset="0"/>
            </a:endParaRPr>
          </a:p>
          <a:p>
            <a:r>
              <a:rPr lang="es-MX" sz="2000" dirty="0">
                <a:latin typeface="Times New Roman" panose="02020603050405020304" pitchFamily="18" charset="0"/>
                <a:cs typeface="Times New Roman" panose="02020603050405020304" pitchFamily="18" charset="0"/>
              </a:rPr>
              <a:t>Sus restos se incineran, pero sus discípulos (en contra de sus deseos), se disputan sus huesos. Finalmente se levantan torres, </a:t>
            </a:r>
          </a:p>
          <a:p>
            <a:r>
              <a:rPr lang="es-MX" sz="2000" dirty="0">
                <a:latin typeface="Times New Roman" panose="02020603050405020304" pitchFamily="18" charset="0"/>
                <a:cs typeface="Times New Roman" panose="02020603050405020304" pitchFamily="18" charset="0"/>
              </a:rPr>
              <a:t>y santuarios para conservar y venerar sus reliquias. </a:t>
            </a:r>
          </a:p>
        </p:txBody>
      </p:sp>
    </p:spTree>
    <p:extLst>
      <p:ext uri="{BB962C8B-B14F-4D97-AF65-F5344CB8AC3E}">
        <p14:creationId xmlns:p14="http://schemas.microsoft.com/office/powerpoint/2010/main" val="172388159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2138</Words>
  <Application>Microsoft Office PowerPoint</Application>
  <PresentationFormat>Panorámica</PresentationFormat>
  <Paragraphs>235</Paragraphs>
  <Slides>26</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26</vt:i4>
      </vt:variant>
    </vt:vector>
  </HeadingPairs>
  <TitlesOfParts>
    <vt:vector size="35" baseType="lpstr">
      <vt:lpstr>Aharoni</vt:lpstr>
      <vt:lpstr>Arial</vt:lpstr>
      <vt:lpstr>Arial Black</vt:lpstr>
      <vt:lpstr>Calibri</vt:lpstr>
      <vt:lpstr>Calibri Light</vt:lpstr>
      <vt:lpstr>Gabriola</vt:lpstr>
      <vt:lpstr>Lato</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5</cp:revision>
  <dcterms:created xsi:type="dcterms:W3CDTF">2022-05-06T23:12:30Z</dcterms:created>
  <dcterms:modified xsi:type="dcterms:W3CDTF">2022-05-24T20:24:41Z</dcterms:modified>
</cp:coreProperties>
</file>