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72" r:id="rId10"/>
    <p:sldId id="273" r:id="rId11"/>
    <p:sldId id="275" r:id="rId12"/>
    <p:sldId id="276" r:id="rId13"/>
    <p:sldId id="277" r:id="rId14"/>
    <p:sldId id="278" r:id="rId15"/>
    <p:sldId id="279" r:id="rId16"/>
    <p:sldId id="280" r:id="rId17"/>
    <p:sldId id="281" r:id="rId18"/>
    <p:sldId id="282" r:id="rId19"/>
    <p:sldId id="261" r:id="rId20"/>
    <p:sldId id="262" r:id="rId2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A347331E-4C49-4A8A-BEAF-6A4B38C61AE4}"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283683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A347331E-4C49-4A8A-BEAF-6A4B38C61AE4}"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3490569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A347331E-4C49-4A8A-BEAF-6A4B38C61AE4}"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3654394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A347331E-4C49-4A8A-BEAF-6A4B38C61AE4}"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973784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A347331E-4C49-4A8A-BEAF-6A4B38C61AE4}"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1749646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A347331E-4C49-4A8A-BEAF-6A4B38C61AE4}"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2994364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A347331E-4C49-4A8A-BEAF-6A4B38C61AE4}"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316736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A347331E-4C49-4A8A-BEAF-6A4B38C61AE4}"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413868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347331E-4C49-4A8A-BEAF-6A4B38C61AE4}"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2842889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347331E-4C49-4A8A-BEAF-6A4B38C61AE4}"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2080805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347331E-4C49-4A8A-BEAF-6A4B38C61AE4}"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6A04B45-F882-42C2-A75C-9A1908EB5E81}" type="slidenum">
              <a:rPr lang="es-MX" smtClean="0"/>
              <a:t>‹Nº›</a:t>
            </a:fld>
            <a:endParaRPr lang="es-MX"/>
          </a:p>
        </p:txBody>
      </p:sp>
    </p:spTree>
    <p:extLst>
      <p:ext uri="{BB962C8B-B14F-4D97-AF65-F5344CB8AC3E}">
        <p14:creationId xmlns:p14="http://schemas.microsoft.com/office/powerpoint/2010/main" val="986199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7331E-4C49-4A8A-BEAF-6A4B38C61AE4}"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04B45-F882-42C2-A75C-9A1908EB5E81}" type="slidenum">
              <a:rPr lang="es-MX" smtClean="0"/>
              <a:t>‹Nº›</a:t>
            </a:fld>
            <a:endParaRPr lang="es-MX"/>
          </a:p>
        </p:txBody>
      </p:sp>
    </p:spTree>
    <p:extLst>
      <p:ext uri="{BB962C8B-B14F-4D97-AF65-F5344CB8AC3E}">
        <p14:creationId xmlns:p14="http://schemas.microsoft.com/office/powerpoint/2010/main" val="1903729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9: </a:t>
            </a:r>
          </a:p>
          <a:p>
            <a:pPr algn="ctr"/>
            <a:r>
              <a:rPr lang="es-MX" sz="2400" b="1" dirty="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EL NEOPENTECOSTALISMO</a:t>
            </a:r>
          </a:p>
        </p:txBody>
      </p:sp>
    </p:spTree>
    <p:extLst>
      <p:ext uri="{BB962C8B-B14F-4D97-AF65-F5344CB8AC3E}">
        <p14:creationId xmlns:p14="http://schemas.microsoft.com/office/powerpoint/2010/main" val="2132669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775520" y="1556792"/>
            <a:ext cx="8640960" cy="5040560"/>
          </a:xfrm>
        </p:spPr>
        <p:txBody>
          <a:bodyPr>
            <a:normAutofit/>
          </a:bodyPr>
          <a:lstStyle/>
          <a:p>
            <a:pPr algn="just"/>
            <a:r>
              <a:rPr lang="es-ES" sz="2400" dirty="0">
                <a:latin typeface="Times New Roman" panose="02020603050405020304" pitchFamily="18" charset="0"/>
                <a:cs typeface="Times New Roman" panose="02020603050405020304" pitchFamily="18" charset="0"/>
              </a:rPr>
              <a:t>RISA: </a:t>
            </a:r>
            <a:r>
              <a:rPr lang="es-ES" sz="2400" dirty="0" smtClean="0">
                <a:latin typeface="Times New Roman" panose="02020603050405020304" pitchFamily="18" charset="0"/>
                <a:cs typeface="Times New Roman" panose="02020603050405020304" pitchFamily="18" charset="0"/>
              </a:rPr>
              <a:t>al </a:t>
            </a:r>
            <a:r>
              <a:rPr lang="es-ES" sz="2400" dirty="0">
                <a:latin typeface="Times New Roman" panose="02020603050405020304" pitchFamily="18" charset="0"/>
                <a:cs typeface="Times New Roman" panose="02020603050405020304" pitchFamily="18" charset="0"/>
              </a:rPr>
              <a:t>demonio le molesta mas que nada la risa </a:t>
            </a:r>
            <a:r>
              <a:rPr lang="es-ES" sz="2400" dirty="0" smtClean="0">
                <a:latin typeface="Times New Roman" panose="02020603050405020304" pitchFamily="18" charset="0"/>
                <a:cs typeface="Times New Roman" panose="02020603050405020304" pitchFamily="18" charset="0"/>
              </a:rPr>
              <a:t>porque </a:t>
            </a:r>
            <a:r>
              <a:rPr lang="es-ES" sz="2400" dirty="0">
                <a:latin typeface="Times New Roman" panose="02020603050405020304" pitchFamily="18" charset="0"/>
                <a:cs typeface="Times New Roman" panose="02020603050405020304" pitchFamily="18" charset="0"/>
              </a:rPr>
              <a:t>es el gozo de Dios. (eso dicen) la búsqueda de reír inconteniblemente sirve tanto para reprender demonios, alabar a Dios y como "riso terapia“.</a:t>
            </a:r>
          </a:p>
          <a:p>
            <a:pPr algn="just"/>
            <a:r>
              <a:rPr lang="es-ES" sz="2400" dirty="0">
                <a:latin typeface="Times New Roman" panose="02020603050405020304" pitchFamily="18" charset="0"/>
                <a:cs typeface="Times New Roman" panose="02020603050405020304" pitchFamily="18" charset="0"/>
              </a:rPr>
              <a:t>SONIDOS DE ANIMALES: es una de las mas extrañas no se su justificación pero hay iglesias que hacen como animales e incluso se tiran al suelo imitando a esos animales, como leones, coyotes, vacas, etc. (esto empezó en la iglesia de Toronto).</a:t>
            </a:r>
          </a:p>
          <a:p>
            <a:pPr algn="l"/>
            <a:endParaRPr lang="es-ES" sz="2400" dirty="0">
              <a:latin typeface="Times New Roman" panose="02020603050405020304" pitchFamily="18" charset="0"/>
              <a:cs typeface="Times New Roman" panose="02020603050405020304" pitchFamily="18" charset="0"/>
            </a:endParaRPr>
          </a:p>
          <a:p>
            <a:pPr algn="l"/>
            <a:r>
              <a:rPr lang="es-ES" sz="2400" dirty="0">
                <a:latin typeface="Times New Roman" panose="02020603050405020304" pitchFamily="18" charset="0"/>
                <a:cs typeface="Times New Roman" panose="02020603050405020304" pitchFamily="18" charset="0"/>
              </a:rPr>
              <a:t>Estas 2 ultimas involucran la mal llamada “Borrachera santa”. </a:t>
            </a:r>
            <a:br>
              <a:rPr lang="es-ES" sz="2400" dirty="0">
                <a:latin typeface="Times New Roman" panose="02020603050405020304" pitchFamily="18" charset="0"/>
                <a:cs typeface="Times New Roman" panose="02020603050405020304" pitchFamily="18" charset="0"/>
              </a:rPr>
            </a:br>
            <a:r>
              <a:rPr lang="es-ES" sz="2400" dirty="0">
                <a:latin typeface="Times New Roman" panose="02020603050405020304" pitchFamily="18" charset="0"/>
                <a:cs typeface="Times New Roman" panose="02020603050405020304" pitchFamily="18" charset="0"/>
              </a:rPr>
              <a:t> </a:t>
            </a:r>
            <a:br>
              <a:rPr lang="es-ES" sz="2400" dirty="0">
                <a:latin typeface="Times New Roman" panose="02020603050405020304" pitchFamily="18" charset="0"/>
                <a:cs typeface="Times New Roman" panose="02020603050405020304" pitchFamily="18" charset="0"/>
              </a:rPr>
            </a:br>
            <a:endParaRPr lang="es-E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216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775520" y="1484784"/>
            <a:ext cx="8712968" cy="4611216"/>
          </a:xfrm>
        </p:spPr>
        <p:txBody>
          <a:bodyPr>
            <a:normAutofit/>
          </a:bodyPr>
          <a:lstStyle/>
          <a:p>
            <a:pPr algn="l"/>
            <a:r>
              <a:rPr lang="es-ES" dirty="0">
                <a:latin typeface="Times New Roman" panose="02020603050405020304" pitchFamily="18" charset="0"/>
                <a:cs typeface="Times New Roman" panose="02020603050405020304" pitchFamily="18" charset="0"/>
              </a:rPr>
              <a:t>SANIDADES DIVINAS: Fue una de las primeras doctrinas "nuevas", en cuanto a que el cristiano debe estar sano e incluso algunas de manera radical pueden rechazar el uso de la medicina. Basados en "llevo en sus llagas nuestras enfermedades" ligan salvación con sanidad, cuando que la realidad es muy diferente. El Señor en su soberanía sana a quien El desea, por Su misericordia. </a:t>
            </a:r>
          </a:p>
          <a:p>
            <a:pPr algn="l"/>
            <a:r>
              <a:rPr lang="es-ES" dirty="0">
                <a:latin typeface="Times New Roman" panose="02020603050405020304" pitchFamily="18" charset="0"/>
                <a:cs typeface="Times New Roman" panose="02020603050405020304" pitchFamily="18" charset="0"/>
              </a:rPr>
              <a:t>MILAGROS Y PRODIGIOS: El retorno a la búsqueda de lo sobrenatural, y quien realiza mas milagros, "aparentes" la arrolladora mayoría lo sigue.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5809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p:txBody>
          <a:bodyPr>
            <a:normAutofit/>
          </a:bodyPr>
          <a:lstStyle/>
          <a:p>
            <a:pPr algn="ctr"/>
            <a:r>
              <a:rPr lang="es-ES" sz="4000" b="1" dirty="0">
                <a:latin typeface="Times New Roman" panose="02020603050405020304" pitchFamily="18" charset="0"/>
                <a:cs typeface="Times New Roman" panose="02020603050405020304" pitchFamily="18" charset="0"/>
              </a:rPr>
              <a:t>¿Qué enseñan?</a:t>
            </a:r>
          </a:p>
        </p:txBody>
      </p:sp>
      <p:sp>
        <p:nvSpPr>
          <p:cNvPr id="2" name="1 Marcador de contenido"/>
          <p:cNvSpPr>
            <a:spLocks noGrp="1"/>
          </p:cNvSpPr>
          <p:nvPr>
            <p:ph idx="1"/>
          </p:nvPr>
        </p:nvSpPr>
        <p:spPr/>
        <p:txBody>
          <a:bodyPr>
            <a:normAutofit/>
          </a:bodyPr>
          <a:lstStyle/>
          <a:p>
            <a:pPr algn="just"/>
            <a:r>
              <a:rPr lang="es-ES" dirty="0">
                <a:latin typeface="Times New Roman" panose="02020603050405020304" pitchFamily="18" charset="0"/>
                <a:cs typeface="Times New Roman" panose="02020603050405020304" pitchFamily="18" charset="0"/>
              </a:rPr>
              <a:t>Parte de lo que enseñan en el </a:t>
            </a:r>
            <a:r>
              <a:rPr lang="es-ES" dirty="0" err="1">
                <a:latin typeface="Times New Roman" panose="02020603050405020304" pitchFamily="18" charset="0"/>
                <a:cs typeface="Times New Roman" panose="02020603050405020304" pitchFamily="18" charset="0"/>
              </a:rPr>
              <a:t>Neopentecostalismo</a:t>
            </a:r>
            <a:r>
              <a:rPr lang="es-ES" dirty="0">
                <a:latin typeface="Times New Roman" panose="02020603050405020304" pitchFamily="18" charset="0"/>
                <a:cs typeface="Times New Roman" panose="02020603050405020304" pitchFamily="18" charset="0"/>
              </a:rPr>
              <a:t> es: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Que la Iglesia está llamada a establecer el Reino en esta tierra.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Se anima a todos los creyentes a avanzar en esa acción. A esto se le llama “</a:t>
            </a:r>
            <a:r>
              <a:rPr lang="es-ES" dirty="0" err="1">
                <a:latin typeface="Times New Roman" panose="02020603050405020304" pitchFamily="18" charset="0"/>
                <a:cs typeface="Times New Roman" panose="02020603050405020304" pitchFamily="18" charset="0"/>
              </a:rPr>
              <a:t>dominionismo</a:t>
            </a:r>
            <a:r>
              <a:rPr lang="es-ES" dirty="0">
                <a:latin typeface="Times New Roman" panose="02020603050405020304" pitchFamily="18" charset="0"/>
                <a:cs typeface="Times New Roman" panose="02020603050405020304" pitchFamily="18" charset="0"/>
              </a:rPr>
              <a:t>” o “doctrina </a:t>
            </a:r>
            <a:r>
              <a:rPr lang="es-ES" dirty="0" err="1">
                <a:latin typeface="Times New Roman" panose="02020603050405020304" pitchFamily="18" charset="0"/>
                <a:cs typeface="Times New Roman" panose="02020603050405020304" pitchFamily="18" charset="0"/>
              </a:rPr>
              <a:t>dominionista</a:t>
            </a:r>
            <a:r>
              <a:rPr lang="es-ES" dirty="0">
                <a:latin typeface="Times New Roman" panose="02020603050405020304" pitchFamily="18" charset="0"/>
                <a:cs typeface="Times New Roman" panose="02020603050405020304" pitchFamily="18" charset="0"/>
              </a:rPr>
              <a:t>”.o a lo que se le llamo también movimiento del “</a:t>
            </a:r>
            <a:r>
              <a:rPr lang="es-ES" dirty="0" err="1">
                <a:latin typeface="Times New Roman" panose="02020603050405020304" pitchFamily="18" charset="0"/>
                <a:cs typeface="Times New Roman" panose="02020603050405020304" pitchFamily="18" charset="0"/>
              </a:rPr>
              <a:t>Kingdom</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Now</a:t>
            </a:r>
            <a:r>
              <a:rPr lang="es-ES" dirty="0">
                <a:latin typeface="Times New Roman" panose="02020603050405020304" pitchFamily="18" charset="0"/>
                <a:cs typeface="Times New Roman" panose="02020603050405020304" pitchFamily="18" charset="0"/>
              </a:rPr>
              <a:t>” (Reino ahora).</a:t>
            </a:r>
          </a:p>
          <a:p>
            <a:pPr algn="just"/>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002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p:txBody>
          <a:bodyPr>
            <a:normAutofit/>
          </a:bodyPr>
          <a:lstStyle/>
          <a:p>
            <a:pPr algn="l"/>
            <a:r>
              <a:rPr lang="es-ES" dirty="0">
                <a:latin typeface="Times New Roman" panose="02020603050405020304" pitchFamily="18" charset="0"/>
                <a:cs typeface="Times New Roman" panose="02020603050405020304" pitchFamily="18" charset="0"/>
              </a:rPr>
              <a:t>Con ello se predica y se enseña como cierto: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a:p>
            <a:pPr algn="l"/>
            <a:r>
              <a:rPr lang="es-ES" dirty="0">
                <a:latin typeface="Times New Roman" panose="02020603050405020304" pitchFamily="18" charset="0"/>
                <a:cs typeface="Times New Roman" panose="02020603050405020304" pitchFamily="18" charset="0"/>
              </a:rPr>
              <a:t> El Avivamiento Mundial.</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La Reforma total a escala Mundial.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La Cristianización de todas las Naciones de la tierra.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El Establecimiento del Reino, sin el Rey presente.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5678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847528" y="1829635"/>
            <a:ext cx="8496944" cy="5256584"/>
          </a:xfrm>
        </p:spPr>
        <p:txBody>
          <a:bodyPr>
            <a:normAutofit/>
          </a:bodyPr>
          <a:lstStyle/>
          <a:p>
            <a:pPr algn="l"/>
            <a:r>
              <a:rPr lang="es-ES" dirty="0">
                <a:latin typeface="Times New Roman" panose="02020603050405020304" pitchFamily="18" charset="0"/>
                <a:cs typeface="Times New Roman" panose="02020603050405020304" pitchFamily="18" charset="0"/>
              </a:rPr>
              <a:t>Estos grupos como el G-12, Modelo de Jesús, Visión 12, y otros grupos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Relacionados (con corte “</a:t>
            </a:r>
            <a:r>
              <a:rPr lang="es-ES" dirty="0" err="1">
                <a:latin typeface="Times New Roman" panose="02020603050405020304" pitchFamily="18" charset="0"/>
                <a:cs typeface="Times New Roman" panose="02020603050405020304" pitchFamily="18" charset="0"/>
              </a:rPr>
              <a:t>dominionista</a:t>
            </a:r>
            <a:r>
              <a:rPr lang="es-ES" dirty="0">
                <a:latin typeface="Times New Roman" panose="02020603050405020304" pitchFamily="18" charset="0"/>
                <a:cs typeface="Times New Roman" panose="02020603050405020304" pitchFamily="18" charset="0"/>
              </a:rPr>
              <a:t>”) enfatizan fuertemente en el “establecimiento del reino de Dios aquí y ahora”, (</a:t>
            </a:r>
            <a:r>
              <a:rPr lang="es-ES" dirty="0" err="1">
                <a:latin typeface="Times New Roman" panose="02020603050405020304" pitchFamily="18" charset="0"/>
                <a:cs typeface="Times New Roman" panose="02020603050405020304" pitchFamily="18" charset="0"/>
              </a:rPr>
              <a:t>The</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kingdom</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now</a:t>
            </a:r>
            <a:r>
              <a:rPr lang="es-ES" dirty="0">
                <a:latin typeface="Times New Roman" panose="02020603050405020304" pitchFamily="18" charset="0"/>
                <a:cs typeface="Times New Roman" panose="02020603050405020304" pitchFamily="18" charset="0"/>
              </a:rPr>
              <a:t>) o mejor llamada la prédica del “reino terrenal”. </a:t>
            </a:r>
          </a:p>
        </p:txBody>
      </p:sp>
    </p:spTree>
    <p:extLst>
      <p:ext uri="{BB962C8B-B14F-4D97-AF65-F5344CB8AC3E}">
        <p14:creationId xmlns:p14="http://schemas.microsoft.com/office/powerpoint/2010/main" val="2425225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766048" y="1758498"/>
            <a:ext cx="8229600" cy="4075176"/>
          </a:xfrm>
        </p:spPr>
        <p:txBody>
          <a:bodyPr>
            <a:normAutofit/>
          </a:bodyPr>
          <a:lstStyle/>
          <a:p>
            <a:pPr algn="just"/>
            <a:r>
              <a:rPr lang="es-ES" dirty="0">
                <a:latin typeface="Times New Roman" panose="02020603050405020304" pitchFamily="18" charset="0"/>
                <a:cs typeface="Times New Roman" panose="02020603050405020304" pitchFamily="18" charset="0"/>
              </a:rPr>
              <a:t>Prefieren optar por un mensaje de índole general, familiar, pero en relación a la enseñanza básica doctrinal de la “Segunda Venida”, prefieren decir “que no viene Cristo porque ya está con nosotros”, claro que está con nosotros, pero su promesa fue que regresaría “visiblemente”, todo ojo le verá y fue a preparar un lugar mejor para nosotros. Eso aun NO ha ocurrido y si eso ocurrió “no nos dimos cuenta y estamos mal?”.</a:t>
            </a:r>
          </a:p>
          <a:p>
            <a:pPr algn="just"/>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1470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a:xfrm>
            <a:off x="2783632" y="975360"/>
            <a:ext cx="6768752" cy="701040"/>
          </a:xfrm>
        </p:spPr>
        <p:txBody>
          <a:bodyPr>
            <a:noAutofit/>
          </a:bodyPr>
          <a:lstStyle/>
          <a:p>
            <a:pPr algn="ctr"/>
            <a:r>
              <a:rPr lang="es-E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GUERRA ESPIRITUAL TERRITORIAL </a:t>
            </a:r>
          </a:p>
        </p:txBody>
      </p:sp>
      <p:sp>
        <p:nvSpPr>
          <p:cNvPr id="2" name="1 Marcador de contenido"/>
          <p:cNvSpPr>
            <a:spLocks noGrp="1"/>
          </p:cNvSpPr>
          <p:nvPr>
            <p:ph idx="1"/>
          </p:nvPr>
        </p:nvSpPr>
        <p:spPr>
          <a:xfrm>
            <a:off x="1775520" y="2782824"/>
            <a:ext cx="8640960" cy="4075176"/>
          </a:xfrm>
        </p:spPr>
        <p:txBody>
          <a:bodyPr>
            <a:normAutofit/>
          </a:bodyPr>
          <a:lstStyle/>
          <a:p>
            <a:pPr algn="just"/>
            <a:r>
              <a:rPr lang="es-ES" dirty="0">
                <a:latin typeface="Times New Roman" panose="02020603050405020304" pitchFamily="18" charset="0"/>
                <a:cs typeface="Times New Roman" panose="02020603050405020304" pitchFamily="18" charset="0"/>
              </a:rPr>
              <a:t>Reprender demonios de lugares: ciudades, ríos, montañas, países y aprenderse nombres de demonios para esos fines, hacen estrategias tipo militares para esas cosas. </a:t>
            </a:r>
          </a:p>
          <a:p>
            <a:pPr marL="0" indent="0" algn="just">
              <a:buNone/>
            </a:pP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7935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242410" y="1718157"/>
            <a:ext cx="8496944" cy="4075176"/>
          </a:xfrm>
        </p:spPr>
        <p:txBody>
          <a:bodyPr>
            <a:noAutofit/>
          </a:bodyPr>
          <a:lstStyle/>
          <a:p>
            <a:pPr algn="just"/>
            <a:r>
              <a:rPr lang="es-ES" dirty="0">
                <a:latin typeface="Times New Roman" panose="02020603050405020304" pitchFamily="18" charset="0"/>
                <a:cs typeface="Times New Roman" panose="02020603050405020304" pitchFamily="18" charset="0"/>
              </a:rPr>
              <a:t>El movimiento de guerra espiritual tomo su propio rumbo a finales de 1890 y en el año de 1990, promoviendo doctrina sobre demonios generacionales, espíritus territoriales caminatas de oración , oración de guerra y posesión demoniaca en creyentes que necesitaban un ministerio de liberación , Wagner era uno de los patrocinadores del movimiento, junto con Charles </a:t>
            </a:r>
            <a:r>
              <a:rPr lang="es-ES" dirty="0" err="1">
                <a:latin typeface="Times New Roman" panose="02020603050405020304" pitchFamily="18" charset="0"/>
                <a:cs typeface="Times New Roman" panose="02020603050405020304" pitchFamily="18" charset="0"/>
              </a:rPr>
              <a:t>Kraft</a:t>
            </a:r>
            <a:r>
              <a:rPr lang="es-ES" dirty="0">
                <a:latin typeface="Times New Roman" panose="02020603050405020304" pitchFamily="18" charset="0"/>
                <a:cs typeface="Times New Roman" panose="02020603050405020304" pitchFamily="18" charset="0"/>
              </a:rPr>
              <a:t>, Ed </a:t>
            </a:r>
            <a:r>
              <a:rPr lang="es-ES" dirty="0" err="1">
                <a:latin typeface="Times New Roman" panose="02020603050405020304" pitchFamily="18" charset="0"/>
                <a:cs typeface="Times New Roman" panose="02020603050405020304" pitchFamily="18" charset="0"/>
              </a:rPr>
              <a:t>Murphiey</a:t>
            </a:r>
            <a:r>
              <a:rPr lang="es-ES" dirty="0">
                <a:latin typeface="Times New Roman" panose="02020603050405020304" pitchFamily="18" charset="0"/>
                <a:cs typeface="Times New Roman" panose="02020603050405020304" pitchFamily="18" charset="0"/>
              </a:rPr>
              <a:t> y Cindy </a:t>
            </a:r>
            <a:r>
              <a:rPr lang="es-ES" dirty="0" err="1">
                <a:latin typeface="Times New Roman" panose="02020603050405020304" pitchFamily="18" charset="0"/>
                <a:cs typeface="Times New Roman" panose="02020603050405020304" pitchFamily="18" charset="0"/>
              </a:rPr>
              <a:t>Jacobs</a:t>
            </a:r>
            <a:r>
              <a:rPr lang="es-ES" dirty="0">
                <a:latin typeface="Times New Roman" panose="02020603050405020304" pitchFamily="18" charset="0"/>
                <a:cs typeface="Times New Roman" panose="02020603050405020304" pitchFamily="18" charset="0"/>
              </a:rPr>
              <a:t>, muchos de ellos empezando ministerios de guerra espiritual a raíz de aceptación del movimiento entre los Neo pentecostales y otros evangélicos de otras clases.</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1962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a:xfrm>
            <a:off x="2783541" y="349624"/>
            <a:ext cx="6080430" cy="977153"/>
          </a:xfrm>
        </p:spPr>
        <p:txBody>
          <a:bodyPr>
            <a:noAutofit/>
          </a:bodyPr>
          <a:lstStyle/>
          <a:p>
            <a:pPr algn="ctr"/>
            <a:r>
              <a:rPr lang="es-ES" sz="4000" b="1" dirty="0">
                <a:latin typeface="Times New Roman" panose="02020603050405020304" pitchFamily="18" charset="0"/>
                <a:cs typeface="Times New Roman" panose="02020603050405020304" pitchFamily="18" charset="0"/>
              </a:rPr>
              <a:t>Algo para pensar y opinar</a:t>
            </a:r>
          </a:p>
        </p:txBody>
      </p:sp>
      <p:sp>
        <p:nvSpPr>
          <p:cNvPr id="2" name="1 Marcador de contenido"/>
          <p:cNvSpPr>
            <a:spLocks noGrp="1"/>
          </p:cNvSpPr>
          <p:nvPr>
            <p:ph idx="1"/>
          </p:nvPr>
        </p:nvSpPr>
        <p:spPr/>
        <p:txBody>
          <a:bodyPr>
            <a:normAutofit/>
          </a:bodyPr>
          <a:lstStyle/>
          <a:p>
            <a:pPr algn="l"/>
            <a:r>
              <a:rPr lang="es-ES" dirty="0">
                <a:latin typeface="Times New Roman" panose="02020603050405020304" pitchFamily="18" charset="0"/>
                <a:cs typeface="Times New Roman" panose="02020603050405020304" pitchFamily="18" charset="0"/>
              </a:rPr>
              <a:t>“Vivimos en un tiempo cuando los términos amor y unidad son muy llamativos. Es muy difícil discernir que esas palabras han sido tomadas fuera de contexto, y no significan lo que creemos que significan. Amor sin verdad, es corrupción. Ponerse de acuerdo a cualquier precio, es rechazar la doctrina; y sin doctrina, no hay esperanza. Al escoger entre la UNIDAD y la VERDAD, la unidad deberá ceder ante la verdad, porque es mucho mejor estar divididos por la verdad, que estar unidos en el error”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a:p>
            <a:pPr algn="l"/>
            <a:r>
              <a:rPr lang="es-ES" dirty="0">
                <a:latin typeface="Times New Roman" panose="02020603050405020304" pitchFamily="18" charset="0"/>
                <a:cs typeface="Times New Roman" panose="02020603050405020304" pitchFamily="18" charset="0"/>
              </a:rPr>
              <a:t>-Autor desconocido-</a:t>
            </a:r>
          </a:p>
        </p:txBody>
      </p:sp>
    </p:spTree>
    <p:extLst>
      <p:ext uri="{BB962C8B-B14F-4D97-AF65-F5344CB8AC3E}">
        <p14:creationId xmlns:p14="http://schemas.microsoft.com/office/powerpoint/2010/main" val="2085687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1609282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err="1">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Neopentecostalismo</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889680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359446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a:xfrm>
            <a:off x="2927648" y="562293"/>
            <a:ext cx="6336704" cy="701040"/>
          </a:xfrm>
        </p:spPr>
        <p:txBody>
          <a:bodyPr>
            <a:normAutofit/>
          </a:bodyPr>
          <a:lstStyle/>
          <a:p>
            <a:pPr algn="ctr"/>
            <a:r>
              <a:rPr lang="es-E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¿Qué es el neo-pentecostalismo?</a:t>
            </a:r>
          </a:p>
        </p:txBody>
      </p:sp>
      <p:sp>
        <p:nvSpPr>
          <p:cNvPr id="2" name="1 Marcador de contenido"/>
          <p:cNvSpPr>
            <a:spLocks noGrp="1"/>
          </p:cNvSpPr>
          <p:nvPr>
            <p:ph idx="1"/>
          </p:nvPr>
        </p:nvSpPr>
        <p:spPr/>
        <p:txBody>
          <a:bodyPr>
            <a:noAutofit/>
          </a:bodyPr>
          <a:lstStyle/>
          <a:p>
            <a:pPr algn="just"/>
            <a:r>
              <a:rPr lang="es-ES" dirty="0">
                <a:latin typeface="Times New Roman" panose="02020603050405020304" pitchFamily="18" charset="0"/>
                <a:cs typeface="Times New Roman" panose="02020603050405020304" pitchFamily="18" charset="0"/>
              </a:rPr>
              <a:t>Es un movimiento que ha sucedido al pentecostalismo clásico de principios del siglo XX y al movimiento carismático que nace en muchas iglesias en los años 60 y 70. Se trata de un énfasis en experiencias de poder espiritual que vienen de la mano de ciertos ungidos, que rompe con la concepción tradicional de los dones del Espíritu que había en estos círculos. Sus principales representantes, de hecho, no tienen origen pentecostal o carismático. Su énfasis está ahora en una restauración de la autoridad apostólica, que carece por supuesto de base bíblica alguna, y produce una dependencia todavía mayor de ciertos individuos. </a:t>
            </a:r>
          </a:p>
        </p:txBody>
      </p:sp>
    </p:spTree>
    <p:extLst>
      <p:ext uri="{BB962C8B-B14F-4D97-AF65-F5344CB8AC3E}">
        <p14:creationId xmlns:p14="http://schemas.microsoft.com/office/powerpoint/2010/main" val="144998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a:xfrm>
            <a:off x="2891644" y="562293"/>
            <a:ext cx="6408712" cy="701040"/>
          </a:xfrm>
        </p:spPr>
        <p:txBody>
          <a:bodyPr>
            <a:normAutofit/>
          </a:bodyPr>
          <a:lstStyle/>
          <a:p>
            <a:pPr algn="ctr"/>
            <a:r>
              <a:rPr lang="es-E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¿Qué es el neo-pentecostalismo?</a:t>
            </a:r>
          </a:p>
        </p:txBody>
      </p:sp>
      <p:sp>
        <p:nvSpPr>
          <p:cNvPr id="2" name="1 Marcador de contenido"/>
          <p:cNvSpPr>
            <a:spLocks noGrp="1"/>
          </p:cNvSpPr>
          <p:nvPr>
            <p:ph idx="1"/>
          </p:nvPr>
        </p:nvSpPr>
        <p:spPr>
          <a:xfrm>
            <a:off x="838200" y="2161801"/>
            <a:ext cx="10515600" cy="4351338"/>
          </a:xfrm>
        </p:spPr>
        <p:txBody>
          <a:bodyPr>
            <a:normAutofit/>
          </a:bodyPr>
          <a:lstStyle/>
          <a:p>
            <a:pPr algn="l"/>
            <a:r>
              <a:rPr lang="es-ES" dirty="0">
                <a:latin typeface="Times New Roman" panose="02020603050405020304" pitchFamily="18" charset="0"/>
                <a:cs typeface="Times New Roman" panose="02020603050405020304" pitchFamily="18" charset="0"/>
              </a:rPr>
              <a:t>En el pentecostalismo bastaba con hablar en lenguas por lo menos una vez en la vida. El </a:t>
            </a:r>
            <a:r>
              <a:rPr lang="es-ES" dirty="0" err="1">
                <a:latin typeface="Times New Roman" panose="02020603050405020304" pitchFamily="18" charset="0"/>
                <a:cs typeface="Times New Roman" panose="02020603050405020304" pitchFamily="18" charset="0"/>
              </a:rPr>
              <a:t>Neopentecostalismo</a:t>
            </a:r>
            <a:r>
              <a:rPr lang="es-ES" dirty="0">
                <a:latin typeface="Times New Roman" panose="02020603050405020304" pitchFamily="18" charset="0"/>
                <a:cs typeface="Times New Roman" panose="02020603050405020304" pitchFamily="18" charset="0"/>
              </a:rPr>
              <a:t> introduce muchas nuevas doctrinas (actualmente hay muchísimas iglesias pentecostales ya las han adoptado). Aparece otra doctrina de revelación, otra teología, otra cristología, y otra eclesiología, dominada por una “</a:t>
            </a:r>
            <a:r>
              <a:rPr lang="es-ES" dirty="0" err="1">
                <a:latin typeface="Times New Roman" panose="02020603050405020304" pitchFamily="18" charset="0"/>
                <a:cs typeface="Times New Roman" panose="02020603050405020304" pitchFamily="18" charset="0"/>
              </a:rPr>
              <a:t>pneumatología</a:t>
            </a:r>
            <a:r>
              <a:rPr lang="es-ES" dirty="0">
                <a:latin typeface="Times New Roman" panose="02020603050405020304" pitchFamily="18" charset="0"/>
                <a:cs typeface="Times New Roman" panose="02020603050405020304" pitchFamily="18" charset="0"/>
              </a:rPr>
              <a:t>” (teología almática) que no permite discernir a los espíritus. Todo esto lo separa del movimiento evangélico.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315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3 Título"/>
          <p:cNvSpPr>
            <a:spLocks noGrp="1"/>
          </p:cNvSpPr>
          <p:nvPr>
            <p:ph type="title"/>
          </p:nvPr>
        </p:nvSpPr>
        <p:spPr/>
        <p:txBody>
          <a:bodyPr>
            <a:normAutofit/>
          </a:bodyPr>
          <a:lstStyle/>
          <a:p>
            <a:pPr algn="ctr"/>
            <a:r>
              <a:rPr lang="es-ES" sz="3200" b="1" dirty="0">
                <a:latin typeface="Times New Roman" panose="02020603050405020304" pitchFamily="18" charset="0"/>
                <a:cs typeface="Times New Roman" panose="02020603050405020304" pitchFamily="18" charset="0"/>
              </a:rPr>
              <a:t>Historia</a:t>
            </a:r>
          </a:p>
        </p:txBody>
      </p:sp>
      <p:sp>
        <p:nvSpPr>
          <p:cNvPr id="5" name="4 Marcador de contenido"/>
          <p:cNvSpPr>
            <a:spLocks noGrp="1"/>
          </p:cNvSpPr>
          <p:nvPr>
            <p:ph idx="1"/>
          </p:nvPr>
        </p:nvSpPr>
        <p:spPr/>
        <p:txBody>
          <a:bodyPr>
            <a:normAutofit/>
          </a:bodyPr>
          <a:lstStyle/>
          <a:p>
            <a:pPr algn="just"/>
            <a:r>
              <a:rPr lang="es-ES" dirty="0">
                <a:latin typeface="Times New Roman" panose="02020603050405020304" pitchFamily="18" charset="0"/>
                <a:cs typeface="Times New Roman" panose="02020603050405020304" pitchFamily="18" charset="0"/>
              </a:rPr>
              <a:t>Se </a:t>
            </a:r>
            <a:r>
              <a:rPr lang="es-ES" dirty="0" smtClean="0">
                <a:latin typeface="Times New Roman" panose="02020603050405020304" pitchFamily="18" charset="0"/>
                <a:cs typeface="Times New Roman" panose="02020603050405020304" pitchFamily="18" charset="0"/>
              </a:rPr>
              <a:t>originó </a:t>
            </a:r>
            <a:r>
              <a:rPr lang="es-ES" dirty="0">
                <a:latin typeface="Times New Roman" panose="02020603050405020304" pitchFamily="18" charset="0"/>
                <a:cs typeface="Times New Roman" panose="02020603050405020304" pitchFamily="18" charset="0"/>
              </a:rPr>
              <a:t>en el Seminario Teológico </a:t>
            </a:r>
            <a:r>
              <a:rPr lang="es-ES" dirty="0" err="1">
                <a:latin typeface="Times New Roman" panose="02020603050405020304" pitchFamily="18" charset="0"/>
                <a:cs typeface="Times New Roman" panose="02020603050405020304" pitchFamily="18" charset="0"/>
              </a:rPr>
              <a:t>Fuller</a:t>
            </a:r>
            <a:r>
              <a:rPr lang="es-ES" dirty="0">
                <a:latin typeface="Times New Roman" panose="02020603050405020304" pitchFamily="18" charset="0"/>
                <a:cs typeface="Times New Roman" panose="02020603050405020304" pitchFamily="18" charset="0"/>
              </a:rPr>
              <a:t> en 1981, bajo el Ministerio de la sala de clase de John </a:t>
            </a:r>
            <a:r>
              <a:rPr lang="es-ES" dirty="0" err="1">
                <a:latin typeface="Times New Roman" panose="02020603050405020304" pitchFamily="18" charset="0"/>
                <a:cs typeface="Times New Roman" panose="02020603050405020304" pitchFamily="18" charset="0"/>
              </a:rPr>
              <a:t>Wimver</a:t>
            </a:r>
            <a:r>
              <a:rPr lang="es-ES" dirty="0">
                <a:latin typeface="Times New Roman" panose="02020603050405020304" pitchFamily="18" charset="0"/>
                <a:cs typeface="Times New Roman" panose="02020603050405020304" pitchFamily="18" charset="0"/>
              </a:rPr>
              <a:t>, fundador de la asociación de iglesias de la viña, esta ola fue compuesta de evangélicos del centro quienes experimentaron señales y prodigios pero que desdeñaron etiquetas tales como pentecostal o carismático, la viña fue el movimiento más visible de esa categoría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058186">
            <a:off x="7752184" y="4797152"/>
            <a:ext cx="253365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9596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981200" y="1556792"/>
            <a:ext cx="8229600" cy="4075176"/>
          </a:xfrm>
        </p:spPr>
        <p:txBody>
          <a:bodyPr>
            <a:noAutofit/>
          </a:bodyPr>
          <a:lstStyle/>
          <a:p>
            <a:pPr algn="just"/>
            <a:r>
              <a:rPr lang="es-ES" dirty="0">
                <a:latin typeface="Times New Roman" panose="02020603050405020304" pitchFamily="18" charset="0"/>
                <a:cs typeface="Times New Roman" panose="02020603050405020304" pitchFamily="18" charset="0"/>
              </a:rPr>
              <a:t>Hacia fines de los años 1970, un nuevo movimiento de maestros "Fe" llamo la atención nacional, estos incluyeron a Kenneth </a:t>
            </a:r>
            <a:r>
              <a:rPr lang="es-ES" dirty="0" err="1">
                <a:latin typeface="Times New Roman" panose="02020603050405020304" pitchFamily="18" charset="0"/>
                <a:cs typeface="Times New Roman" panose="02020603050405020304" pitchFamily="18" charset="0"/>
              </a:rPr>
              <a:t>Hagin</a:t>
            </a:r>
            <a:r>
              <a:rPr lang="es-ES" dirty="0">
                <a:latin typeface="Times New Roman" panose="02020603050405020304" pitchFamily="18" charset="0"/>
                <a:cs typeface="Times New Roman" panose="02020603050405020304" pitchFamily="18" charset="0"/>
              </a:rPr>
              <a:t>, Kenneth </a:t>
            </a:r>
            <a:r>
              <a:rPr lang="es-ES" dirty="0" err="1">
                <a:latin typeface="Times New Roman" panose="02020603050405020304" pitchFamily="18" charset="0"/>
                <a:cs typeface="Times New Roman" panose="02020603050405020304" pitchFamily="18" charset="0"/>
              </a:rPr>
              <a:t>Copeland</a:t>
            </a:r>
            <a:r>
              <a:rPr lang="es-ES" dirty="0">
                <a:latin typeface="Times New Roman" panose="02020603050405020304" pitchFamily="18" charset="0"/>
                <a:cs typeface="Times New Roman" panose="02020603050405020304" pitchFamily="18" charset="0"/>
              </a:rPr>
              <a:t>, y Fred Price, en los años 1990, millones de personas sintonizaron las enseñanzas de </a:t>
            </a:r>
            <a:r>
              <a:rPr lang="es-ES" dirty="0" err="1">
                <a:latin typeface="Times New Roman" panose="02020603050405020304" pitchFamily="18" charset="0"/>
                <a:cs typeface="Times New Roman" panose="02020603050405020304" pitchFamily="18" charset="0"/>
              </a:rPr>
              <a:t>Copeland</a:t>
            </a:r>
            <a:r>
              <a:rPr lang="es-ES" dirty="0">
                <a:latin typeface="Times New Roman" panose="02020603050405020304" pitchFamily="18" charset="0"/>
                <a:cs typeface="Times New Roman" panose="02020603050405020304" pitchFamily="18" charset="0"/>
              </a:rPr>
              <a:t> y Price, mientras que otras se inscribieron en la Escuela Bíblica </a:t>
            </a:r>
            <a:r>
              <a:rPr lang="es-ES" dirty="0" err="1">
                <a:latin typeface="Times New Roman" panose="02020603050405020304" pitchFamily="18" charset="0"/>
                <a:cs typeface="Times New Roman" panose="02020603050405020304" pitchFamily="18" charset="0"/>
              </a:rPr>
              <a:t>Rheman</a:t>
            </a:r>
            <a:r>
              <a:rPr lang="es-ES" dirty="0">
                <a:latin typeface="Times New Roman" panose="02020603050405020304" pitchFamily="18" charset="0"/>
                <a:cs typeface="Times New Roman" panose="02020603050405020304" pitchFamily="18" charset="0"/>
              </a:rPr>
              <a:t> de </a:t>
            </a:r>
            <a:r>
              <a:rPr lang="es-ES" dirty="0" err="1">
                <a:latin typeface="Times New Roman" panose="02020603050405020304" pitchFamily="18" charset="0"/>
                <a:cs typeface="Times New Roman" panose="02020603050405020304" pitchFamily="18" charset="0"/>
              </a:rPr>
              <a:t>Hagin</a:t>
            </a:r>
            <a:r>
              <a:rPr lang="es-ES" dirty="0">
                <a:latin typeface="Times New Roman" panose="02020603050405020304" pitchFamily="18" charset="0"/>
                <a:cs typeface="Times New Roman" panose="02020603050405020304" pitchFamily="18" charset="0"/>
              </a:rPr>
              <a:t> , en ultramar las cruzadas del evangelista pentecostal Alemán </a:t>
            </a:r>
            <a:r>
              <a:rPr lang="es-ES" dirty="0" err="1">
                <a:latin typeface="Times New Roman" panose="02020603050405020304" pitchFamily="18" charset="0"/>
                <a:cs typeface="Times New Roman" panose="02020603050405020304" pitchFamily="18" charset="0"/>
              </a:rPr>
              <a:t>Reinhard</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Bonnke</a:t>
            </a:r>
            <a:r>
              <a:rPr lang="es-ES" dirty="0">
                <a:latin typeface="Times New Roman" panose="02020603050405020304" pitchFamily="18" charset="0"/>
                <a:cs typeface="Times New Roman" panose="02020603050405020304" pitchFamily="18" charset="0"/>
              </a:rPr>
              <a:t>, regularmente atraían multitudes de hasta un millón de personas en ciudades por toda </a:t>
            </a:r>
            <a:r>
              <a:rPr lang="es-ES" dirty="0" smtClean="0">
                <a:latin typeface="Times New Roman" panose="02020603050405020304" pitchFamily="18" charset="0"/>
                <a:cs typeface="Times New Roman" panose="02020603050405020304" pitchFamily="18" charset="0"/>
              </a:rPr>
              <a:t>África.</a:t>
            </a: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8830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725706" y="1391412"/>
            <a:ext cx="8229600" cy="4075176"/>
          </a:xfrm>
        </p:spPr>
        <p:txBody>
          <a:bodyPr>
            <a:noAutofit/>
          </a:bodyPr>
          <a:lstStyle/>
          <a:p>
            <a:pPr algn="just"/>
            <a:r>
              <a:rPr lang="es-ES" dirty="0">
                <a:latin typeface="Times New Roman" panose="02020603050405020304" pitchFamily="18" charset="0"/>
                <a:cs typeface="Times New Roman" panose="02020603050405020304" pitchFamily="18" charset="0"/>
              </a:rPr>
              <a:t>Además de esto se formaron muchos ministerios, grupos que no estaban debajo de la autoridad de ninguna iglesia y como con las dos olas anteriores, una vez más en los EE. UU., David E. </a:t>
            </a:r>
            <a:r>
              <a:rPr lang="es-ES" dirty="0" err="1">
                <a:latin typeface="Times New Roman" panose="02020603050405020304" pitchFamily="18" charset="0"/>
                <a:cs typeface="Times New Roman" panose="02020603050405020304" pitchFamily="18" charset="0"/>
              </a:rPr>
              <a:t>Harrell</a:t>
            </a:r>
            <a:r>
              <a:rPr lang="es-ES" dirty="0">
                <a:latin typeface="Times New Roman" panose="02020603050405020304" pitchFamily="18" charset="0"/>
                <a:cs typeface="Times New Roman" panose="02020603050405020304" pitchFamily="18" charset="0"/>
              </a:rPr>
              <a:t>, Jr. , lo comenta cuando escribe sobre los acontecimientos de los años 1950; mientras que la mayoría de los evangelistas de sanidad procuraron mantener relaciones cordiales con las denominaciones pentecostales durante los primeros años del avivamiento, para 1950, ellos habían creado una red de instituciones independientes mas allá de la supervisión y la disciplina denominacional , de hecho, mas allá de cualquier supervisión.</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883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Marcador de contenido"/>
          <p:cNvSpPr>
            <a:spLocks noGrp="1"/>
          </p:cNvSpPr>
          <p:nvPr>
            <p:ph idx="1"/>
          </p:nvPr>
        </p:nvSpPr>
        <p:spPr>
          <a:xfrm>
            <a:off x="1981200" y="1556792"/>
            <a:ext cx="8229600" cy="4075176"/>
          </a:xfrm>
        </p:spPr>
        <p:txBody>
          <a:bodyPr>
            <a:noAutofit/>
          </a:bodyPr>
          <a:lstStyle/>
          <a:p>
            <a:pPr algn="just"/>
            <a:r>
              <a:rPr lang="es-ES" dirty="0">
                <a:latin typeface="Times New Roman" panose="02020603050405020304" pitchFamily="18" charset="0"/>
                <a:cs typeface="Times New Roman" panose="02020603050405020304" pitchFamily="18" charset="0"/>
              </a:rPr>
              <a:t>Mientras que esa rama del neo pentecostalismo crecía, otras fracturas también ganaba fama, mezclaba con y cruzaba las líneas de las dos olas anteriores de las demás ramas neo pentecostales, y de algunas iglesias no afectadas anteriormente por ninguna de ellas; el movimiento de señales y prodigios, este movimiento y sus partidarios están a horcajadas de la extensión de creencias cristianas y de trasfondo eclesial, los nombres de algunos de sus proponentes son bastante familiares, los protagonistas en nuestra época incluyen: A: Kenneth </a:t>
            </a:r>
            <a:r>
              <a:rPr lang="es-ES" dirty="0" err="1">
                <a:latin typeface="Times New Roman" panose="02020603050405020304" pitchFamily="18" charset="0"/>
                <a:cs typeface="Times New Roman" panose="02020603050405020304" pitchFamily="18" charset="0"/>
              </a:rPr>
              <a:t>Copeland</a:t>
            </a:r>
            <a:r>
              <a:rPr lang="es-ES" dirty="0">
                <a:latin typeface="Times New Roman" panose="02020603050405020304" pitchFamily="18" charset="0"/>
                <a:cs typeface="Times New Roman" panose="02020603050405020304" pitchFamily="18" charset="0"/>
              </a:rPr>
              <a:t>, John </a:t>
            </a:r>
            <a:r>
              <a:rPr lang="es-ES" dirty="0" err="1">
                <a:latin typeface="Times New Roman" panose="02020603050405020304" pitchFamily="18" charset="0"/>
                <a:cs typeface="Times New Roman" panose="02020603050405020304" pitchFamily="18" charset="0"/>
              </a:rPr>
              <a:t>Wimber</a:t>
            </a:r>
            <a:r>
              <a:rPr lang="es-ES" dirty="0">
                <a:latin typeface="Times New Roman" panose="02020603050405020304" pitchFamily="18" charset="0"/>
                <a:cs typeface="Times New Roman" panose="02020603050405020304" pitchFamily="18" charset="0"/>
              </a:rPr>
              <a:t>, Benny </a:t>
            </a:r>
            <a:r>
              <a:rPr lang="es-ES" dirty="0" err="1">
                <a:latin typeface="Times New Roman" panose="02020603050405020304" pitchFamily="18" charset="0"/>
                <a:cs typeface="Times New Roman" panose="02020603050405020304" pitchFamily="18" charset="0"/>
              </a:rPr>
              <a:t>Hinn</a:t>
            </a:r>
            <a:r>
              <a:rPr lang="es-ES" dirty="0">
                <a:latin typeface="Times New Roman" panose="02020603050405020304" pitchFamily="18" charset="0"/>
                <a:cs typeface="Times New Roman" panose="02020603050405020304" pitchFamily="18" charset="0"/>
              </a:rPr>
              <a:t>, Morris </a:t>
            </a:r>
            <a:r>
              <a:rPr lang="es-ES" dirty="0" err="1">
                <a:latin typeface="Times New Roman" panose="02020603050405020304" pitchFamily="18" charset="0"/>
                <a:cs typeface="Times New Roman" panose="02020603050405020304" pitchFamily="18" charset="0"/>
              </a:rPr>
              <a:t>Cerullo</a:t>
            </a:r>
            <a:r>
              <a:rPr lang="es-ES" dirty="0">
                <a:latin typeface="Times New Roman" panose="02020603050405020304" pitchFamily="18" charset="0"/>
                <a:cs typeface="Times New Roman" panose="02020603050405020304" pitchFamily="18" charset="0"/>
              </a:rPr>
              <a:t>, John </a:t>
            </a:r>
            <a:r>
              <a:rPr lang="es-ES" dirty="0" err="1">
                <a:latin typeface="Times New Roman" panose="02020603050405020304" pitchFamily="18" charset="0"/>
                <a:cs typeface="Times New Roman" panose="02020603050405020304" pitchFamily="18" charset="0"/>
              </a:rPr>
              <a:t>Arnott</a:t>
            </a:r>
            <a:r>
              <a:rPr lang="es-ES" dirty="0">
                <a:latin typeface="Times New Roman" panose="02020603050405020304" pitchFamily="18" charset="0"/>
                <a:cs typeface="Times New Roman" panose="02020603050405020304" pitchFamily="18" charset="0"/>
              </a:rPr>
              <a:t>, y muchos, muchos otros.</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862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Título"/>
          <p:cNvSpPr>
            <a:spLocks noGrp="1"/>
          </p:cNvSpPr>
          <p:nvPr>
            <p:ph type="title"/>
          </p:nvPr>
        </p:nvSpPr>
        <p:spPr>
          <a:xfrm>
            <a:off x="3173506" y="699247"/>
            <a:ext cx="5514782" cy="977153"/>
          </a:xfrm>
        </p:spPr>
        <p:txBody>
          <a:bodyPr>
            <a:noAutofit/>
          </a:bodyPr>
          <a:lstStyle/>
          <a:p>
            <a:pPr algn="ctr"/>
            <a:r>
              <a:rPr lang="es-E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¿Qué doctrinas tienen?</a:t>
            </a:r>
          </a:p>
        </p:txBody>
      </p:sp>
      <p:sp>
        <p:nvSpPr>
          <p:cNvPr id="2" name="1 Marcador de contenido"/>
          <p:cNvSpPr>
            <a:spLocks noGrp="1"/>
          </p:cNvSpPr>
          <p:nvPr>
            <p:ph idx="1"/>
          </p:nvPr>
        </p:nvSpPr>
        <p:spPr>
          <a:xfrm>
            <a:off x="1775520" y="1844824"/>
            <a:ext cx="8640960" cy="4896544"/>
          </a:xfrm>
        </p:spPr>
        <p:txBody>
          <a:bodyPr>
            <a:normAutofit/>
          </a:bodyPr>
          <a:lstStyle/>
          <a:p>
            <a:pPr algn="l"/>
            <a:r>
              <a:rPr lang="es-ES" dirty="0">
                <a:latin typeface="Times New Roman" panose="02020603050405020304" pitchFamily="18" charset="0"/>
                <a:cs typeface="Times New Roman" panose="02020603050405020304" pitchFamily="18" charset="0"/>
              </a:rPr>
              <a:t>“CONFESION POSITIVA” … ¿Qué es?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Tienes poder en tu palabra, no el poder de la palabra de Dios sino el poder de la palabra de uno, Dios se ve "obligado" a hacer lo que uno dice con "fe". por eso se llama fe sobre fe por que no es fe en Dios sino fe en lo que dije por fe. </a:t>
            </a:r>
          </a:p>
          <a:p>
            <a:pPr algn="l"/>
            <a:r>
              <a:rPr lang="es-ES" dirty="0">
                <a:latin typeface="Times New Roman" panose="02020603050405020304" pitchFamily="18" charset="0"/>
                <a:cs typeface="Times New Roman" panose="02020603050405020304" pitchFamily="18" charset="0"/>
              </a:rPr>
              <a:t>PROSPERIDAD FINANCIERA. </a:t>
            </a:r>
            <a:r>
              <a:rPr lang="es-ES" dirty="0" smtClean="0">
                <a:latin typeface="Times New Roman" panose="02020603050405020304" pitchFamily="18" charset="0"/>
                <a:cs typeface="Times New Roman" panose="02020603050405020304" pitchFamily="18" charset="0"/>
              </a:rPr>
              <a:t>Resultado </a:t>
            </a:r>
            <a:r>
              <a:rPr lang="es-ES" dirty="0">
                <a:latin typeface="Times New Roman" panose="02020603050405020304" pitchFamily="18" charset="0"/>
                <a:cs typeface="Times New Roman" panose="02020603050405020304" pitchFamily="18" charset="0"/>
              </a:rPr>
              <a:t>obvio de la confesión positiva, si yo confieso ser rico lo seré. “Dios quiere que todos seamos ricos". </a:t>
            </a:r>
          </a:p>
        </p:txBody>
      </p:sp>
    </p:spTree>
    <p:extLst>
      <p:ext uri="{BB962C8B-B14F-4D97-AF65-F5344CB8AC3E}">
        <p14:creationId xmlns:p14="http://schemas.microsoft.com/office/powerpoint/2010/main" val="20622524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926</Words>
  <Application>Microsoft Office PowerPoint</Application>
  <PresentationFormat>Panorámica</PresentationFormat>
  <Paragraphs>44</Paragraphs>
  <Slides>20</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20</vt:i4>
      </vt:variant>
    </vt:vector>
  </HeadingPairs>
  <TitlesOfParts>
    <vt:vector size="29"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¿Qué es el neo-pentecostalismo?</vt:lpstr>
      <vt:lpstr>¿Qué es el neo-pentecostalismo?</vt:lpstr>
      <vt:lpstr>Historia</vt:lpstr>
      <vt:lpstr>Presentación de PowerPoint</vt:lpstr>
      <vt:lpstr>Presentación de PowerPoint</vt:lpstr>
      <vt:lpstr>Presentación de PowerPoint</vt:lpstr>
      <vt:lpstr>¿Qué doctrinas tienen?</vt:lpstr>
      <vt:lpstr>Presentación de PowerPoint</vt:lpstr>
      <vt:lpstr>Presentación de PowerPoint</vt:lpstr>
      <vt:lpstr>¿Qué enseñan?</vt:lpstr>
      <vt:lpstr>Presentación de PowerPoint</vt:lpstr>
      <vt:lpstr>Presentación de PowerPoint</vt:lpstr>
      <vt:lpstr>Presentación de PowerPoint</vt:lpstr>
      <vt:lpstr>GUERRA ESPIRITUAL TERRITORIAL </vt:lpstr>
      <vt:lpstr>Presentación de PowerPoint</vt:lpstr>
      <vt:lpstr>Algo para pensar y opinar</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6</cp:revision>
  <dcterms:created xsi:type="dcterms:W3CDTF">2022-05-08T23:57:50Z</dcterms:created>
  <dcterms:modified xsi:type="dcterms:W3CDTF">2022-05-25T22:05:45Z</dcterms:modified>
</cp:coreProperties>
</file>