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351" r:id="rId2"/>
    <p:sldId id="403" r:id="rId3"/>
    <p:sldId id="478" r:id="rId4"/>
    <p:sldId id="480" r:id="rId5"/>
    <p:sldId id="404" r:id="rId6"/>
    <p:sldId id="482" r:id="rId7"/>
    <p:sldId id="479" r:id="rId8"/>
    <p:sldId id="484" r:id="rId9"/>
    <p:sldId id="483" r:id="rId10"/>
    <p:sldId id="486" r:id="rId11"/>
    <p:sldId id="487" r:id="rId12"/>
    <p:sldId id="485" r:id="rId13"/>
    <p:sldId id="406" r:id="rId14"/>
    <p:sldId id="491" r:id="rId15"/>
    <p:sldId id="488" r:id="rId16"/>
    <p:sldId id="489" r:id="rId17"/>
    <p:sldId id="492" r:id="rId18"/>
    <p:sldId id="490" r:id="rId19"/>
    <p:sldId id="432" r:id="rId20"/>
    <p:sldId id="416" r:id="rId21"/>
    <p:sldId id="384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0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187624" y="1268760"/>
            <a:ext cx="7272808" cy="34778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6" algn="ctr"/>
            <a:r>
              <a:rPr lang="es-MX" sz="4400" b="1" dirty="0" smtClean="0"/>
              <a:t>Lección 3. </a:t>
            </a:r>
          </a:p>
          <a:p>
            <a:pPr lvl="4"/>
            <a:r>
              <a:rPr lang="es-MX" sz="4400" b="1" dirty="0" smtClean="0"/>
              <a:t>Contextualización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Flecha izquierda y derecha"/>
          <p:cNvSpPr/>
          <p:nvPr/>
        </p:nvSpPr>
        <p:spPr>
          <a:xfrm>
            <a:off x="827584" y="3573016"/>
            <a:ext cx="7632848" cy="158417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"/>
          <p:cNvSpPr/>
          <p:nvPr/>
        </p:nvSpPr>
        <p:spPr>
          <a:xfrm>
            <a:off x="323528" y="33265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i="1" dirty="0" smtClean="0">
                <a:latin typeface="Arial Black" pitchFamily="34" charset="0"/>
                <a:cs typeface="Arial" pitchFamily="34" charset="0"/>
              </a:rPr>
              <a:t>Obediencia Siglo I</a:t>
            </a:r>
          </a:p>
        </p:txBody>
      </p:sp>
      <p:sp>
        <p:nvSpPr>
          <p:cNvPr id="4" name="3 Rayo"/>
          <p:cNvSpPr/>
          <p:nvPr/>
        </p:nvSpPr>
        <p:spPr>
          <a:xfrm rot="14896402" flipH="1">
            <a:off x="995564" y="366185"/>
            <a:ext cx="2328335" cy="2870404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395536" y="2564904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  <a:cs typeface="Arial" pitchFamily="34" charset="0"/>
              </a:rPr>
              <a:t>Obediencia Siglo XXI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75048" y="3933056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  <a:cs typeface="Arial" pitchFamily="34" charset="0"/>
              </a:rPr>
              <a:t>Extremos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04664"/>
            <a:ext cx="813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8000" dirty="0">
              <a:solidFill>
                <a:schemeClr val="accent1"/>
              </a:solidFill>
              <a:latin typeface="Arial Black" pitchFamily="34" charset="0"/>
            </a:endParaRPr>
          </a:p>
          <a:p>
            <a:endParaRPr lang="es-MX" sz="80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Llamada de nube"/>
          <p:cNvSpPr/>
          <p:nvPr/>
        </p:nvSpPr>
        <p:spPr>
          <a:xfrm>
            <a:off x="755576" y="476672"/>
            <a:ext cx="7344816" cy="4464496"/>
          </a:xfrm>
          <a:prstGeom prst="cloudCallout">
            <a:avLst>
              <a:gd name="adj1" fmla="val -52531"/>
              <a:gd name="adj2" fmla="val -47514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¿Quién va a decidir cómo obedecer?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75048" y="1628800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i="1" dirty="0" smtClean="0">
                <a:latin typeface="Arial Black" pitchFamily="34" charset="0"/>
                <a:cs typeface="Arial" pitchFamily="34" charset="0"/>
              </a:rPr>
              <a:t>Tito 1:5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39552" y="476672"/>
            <a:ext cx="8136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8000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Autoridades</a:t>
            </a:r>
            <a:endParaRPr lang="es-MX" sz="8000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51520" y="3284984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i="1" dirty="0" smtClean="0">
                <a:latin typeface="Arial Black" pitchFamily="34" charset="0"/>
                <a:cs typeface="Arial" pitchFamily="34" charset="0"/>
              </a:rPr>
              <a:t>Tito 1:9; 2:7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564904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Ejemplo de Carácter</a:t>
            </a:r>
            <a:endParaRPr lang="es-MX" sz="4800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39552" y="4221088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Desechar al que Divide</a:t>
            </a:r>
            <a:endParaRPr lang="es-MX" sz="4800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75048" y="501317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i="1" dirty="0" smtClean="0">
                <a:latin typeface="Arial Black" pitchFamily="34" charset="0"/>
                <a:cs typeface="Arial" pitchFamily="34" charset="0"/>
              </a:rPr>
              <a:t>Tito 3:10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764704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Las autoridades ejecutan la interpretación en la contextualización</a:t>
            </a:r>
            <a:endParaRPr lang="es-MX" sz="5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332656"/>
            <a:ext cx="81369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Las autoridades Regeneradas y Renovadas</a:t>
            </a:r>
            <a:endParaRPr lang="es-MX" sz="5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Llamada de nube"/>
          <p:cNvSpPr/>
          <p:nvPr/>
        </p:nvSpPr>
        <p:spPr>
          <a:xfrm>
            <a:off x="1547664" y="3861048"/>
            <a:ext cx="6624736" cy="2664296"/>
          </a:xfrm>
          <a:prstGeom prst="cloudCallout">
            <a:avLst>
              <a:gd name="adj1" fmla="val -1320"/>
              <a:gd name="adj2" fmla="val -8943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¿Pecan? 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¿Practican el Pecado?</a:t>
            </a:r>
            <a:endParaRPr lang="es-MX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764704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Las autoridades ejecutan la interpretación en la contextualización</a:t>
            </a:r>
            <a:endParaRPr lang="es-MX" sz="5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Llamada de nube"/>
          <p:cNvSpPr/>
          <p:nvPr/>
        </p:nvSpPr>
        <p:spPr>
          <a:xfrm>
            <a:off x="611560" y="836712"/>
            <a:ext cx="8136904" cy="5544616"/>
          </a:xfrm>
          <a:prstGeom prst="cloudCallout">
            <a:avLst>
              <a:gd name="adj1" fmla="val -46004"/>
              <a:gd name="adj2" fmla="val -5410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El pecado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Vs.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Contextualización</a:t>
            </a:r>
            <a:endParaRPr lang="es-MX" sz="40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3203848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139952" y="620688"/>
            <a:ext cx="4608512" cy="4824536"/>
          </a:xfrm>
          <a:prstGeom prst="wedgeRectCallout">
            <a:avLst>
              <a:gd name="adj1" fmla="val -90777"/>
              <a:gd name="adj2" fmla="val -151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TITO 1:9</a:t>
            </a:r>
          </a:p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La interpretación sujeta a la autoridad de Jesús</a:t>
            </a:r>
          </a:p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A Su imagen</a:t>
            </a:r>
          </a:p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A Su Carácter</a:t>
            </a:r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427984" y="620688"/>
            <a:ext cx="4104456" cy="4824536"/>
          </a:xfrm>
          <a:prstGeom prst="wedgeRectCallout">
            <a:avLst>
              <a:gd name="adj1" fmla="val -89861"/>
              <a:gd name="adj2" fmla="val 14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Ejemplo de Pablo</a:t>
            </a:r>
          </a:p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Ejemplo de Tito</a:t>
            </a: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EJEMPLO DE JESUS</a:t>
            </a:r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427984" y="620688"/>
            <a:ext cx="3744416" cy="4824536"/>
          </a:xfrm>
          <a:prstGeom prst="wedgeRectCallout">
            <a:avLst>
              <a:gd name="adj1" fmla="val -89861"/>
              <a:gd name="adj2" fmla="val 14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 smtClean="0">
                <a:solidFill>
                  <a:schemeClr val="bg1"/>
                </a:solidFill>
                <a:latin typeface="Arial Black" pitchFamily="34" charset="0"/>
              </a:rPr>
              <a:t>Todo cambia pero la Imagen de Jesús no cambia.</a:t>
            </a:r>
          </a:p>
          <a:p>
            <a:pPr algn="ctr"/>
            <a:r>
              <a:rPr lang="es-MX" sz="3200" dirty="0" smtClean="0">
                <a:solidFill>
                  <a:schemeClr val="bg1"/>
                </a:solidFill>
                <a:latin typeface="Arial Black" pitchFamily="34" charset="0"/>
              </a:rPr>
              <a:t>Dios define qué </a:t>
            </a:r>
            <a:r>
              <a:rPr lang="es-MX" sz="3200" smtClean="0">
                <a:solidFill>
                  <a:schemeClr val="bg1"/>
                </a:solidFill>
                <a:latin typeface="Arial Black" pitchFamily="34" charset="0"/>
              </a:rPr>
              <a:t>es amor.</a:t>
            </a:r>
            <a:endParaRPr lang="es-MX" sz="32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Rayo"/>
          <p:cNvSpPr/>
          <p:nvPr/>
        </p:nvSpPr>
        <p:spPr>
          <a:xfrm rot="14896402" flipH="1">
            <a:off x="5510823" y="-310422"/>
            <a:ext cx="1685559" cy="2698930"/>
          </a:xfrm>
          <a:prstGeom prst="lightningBol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95536" y="692696"/>
            <a:ext cx="8496944" cy="4968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Rectángulo"/>
          <p:cNvSpPr/>
          <p:nvPr/>
        </p:nvSpPr>
        <p:spPr>
          <a:xfrm>
            <a:off x="755576" y="692696"/>
            <a:ext cx="756084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endParaRPr lang="es-MX" sz="4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5400" dirty="0" smtClean="0">
                <a:latin typeface="Arial Black" pitchFamily="34" charset="0"/>
              </a:rPr>
              <a:t>¿Cuál es el ejemplo de la Iglesia?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¿Cuál es el ejemplo del ministerio?</a:t>
            </a:r>
          </a:p>
          <a:p>
            <a:pPr algn="ctr"/>
            <a:endParaRPr lang="es-MX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1124744"/>
            <a:ext cx="81369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Tito 1:6-9; 2:1-10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¿Cuántos mandamientos?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4" descr="Resultado de imagen para tree turquois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04664"/>
            <a:ext cx="5688632" cy="56886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smtClean="0"/>
              <a:t>Conclusión.</a:t>
            </a:r>
            <a:endParaRPr lang="es-MX" sz="44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1628800"/>
            <a:ext cx="813690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Tito 1:6-9; 2:1-10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¿Qué significan?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162880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Contexto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Llamada de nube"/>
          <p:cNvSpPr/>
          <p:nvPr/>
        </p:nvSpPr>
        <p:spPr>
          <a:xfrm>
            <a:off x="755576" y="3140968"/>
            <a:ext cx="3600400" cy="3024336"/>
          </a:xfrm>
          <a:prstGeom prst="cloudCallout">
            <a:avLst>
              <a:gd name="adj1" fmla="val 63173"/>
              <a:gd name="adj2" fmla="val -6355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dirty="0" smtClean="0">
                <a:latin typeface="Arial Black" pitchFamily="34" charset="0"/>
              </a:rPr>
              <a:t>?</a:t>
            </a:r>
            <a:endParaRPr lang="es-MX" sz="9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04664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8000" dirty="0" smtClean="0">
                <a:solidFill>
                  <a:schemeClr val="accent1"/>
                </a:solidFill>
                <a:latin typeface="Arial Black" pitchFamily="34" charset="0"/>
              </a:rPr>
              <a:t>Siglo I</a:t>
            </a:r>
          </a:p>
          <a:p>
            <a:endParaRPr lang="es-MX" sz="8000" dirty="0">
              <a:solidFill>
                <a:schemeClr val="accent1"/>
              </a:solidFill>
              <a:latin typeface="Arial Black" pitchFamily="34" charset="0"/>
            </a:endParaRPr>
          </a:p>
          <a:p>
            <a:endParaRPr lang="es-MX" sz="8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r>
              <a:rPr lang="es-MX" sz="8000" dirty="0" smtClean="0">
                <a:solidFill>
                  <a:schemeClr val="accent1"/>
                </a:solidFill>
                <a:latin typeface="Arial Black" pitchFamily="34" charset="0"/>
              </a:rPr>
              <a:t>Siglo XXI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Llamada de nube"/>
          <p:cNvSpPr/>
          <p:nvPr/>
        </p:nvSpPr>
        <p:spPr>
          <a:xfrm>
            <a:off x="3203848" y="1340768"/>
            <a:ext cx="5544616" cy="2448272"/>
          </a:xfrm>
          <a:prstGeom prst="cloudCallout">
            <a:avLst>
              <a:gd name="adj1" fmla="val -91012"/>
              <a:gd name="adj2" fmla="val -4975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Diferente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04664"/>
            <a:ext cx="813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8000" dirty="0">
              <a:solidFill>
                <a:schemeClr val="accent1"/>
              </a:solidFill>
              <a:latin typeface="Arial Black" pitchFamily="34" charset="0"/>
            </a:endParaRPr>
          </a:p>
          <a:p>
            <a:endParaRPr lang="es-MX" sz="80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Llamada de nube"/>
          <p:cNvSpPr/>
          <p:nvPr/>
        </p:nvSpPr>
        <p:spPr>
          <a:xfrm>
            <a:off x="755576" y="476672"/>
            <a:ext cx="7344816" cy="4464496"/>
          </a:xfrm>
          <a:prstGeom prst="cloudCallout">
            <a:avLst>
              <a:gd name="adj1" fmla="val -52531"/>
              <a:gd name="adj2" fmla="val -47514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¿Cómo obedezco un mandamiento del Siglo I?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162880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Contextualizar</a:t>
            </a:r>
            <a:endParaRPr lang="es-MX" sz="66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Llamada de nube"/>
          <p:cNvSpPr/>
          <p:nvPr/>
        </p:nvSpPr>
        <p:spPr>
          <a:xfrm>
            <a:off x="3059832" y="2852936"/>
            <a:ext cx="3600400" cy="3024336"/>
          </a:xfrm>
          <a:prstGeom prst="cloudCallout">
            <a:avLst>
              <a:gd name="adj1" fmla="val -46621"/>
              <a:gd name="adj2" fmla="val -56114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dirty="0" smtClean="0">
                <a:latin typeface="Arial Black" pitchFamily="34" charset="0"/>
              </a:rPr>
              <a:t>?</a:t>
            </a:r>
            <a:endParaRPr lang="es-MX" sz="9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79512" y="836712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i="1" dirty="0" smtClean="0">
                <a:latin typeface="Arial Black" pitchFamily="34" charset="0"/>
                <a:cs typeface="Arial" pitchFamily="34" charset="0"/>
              </a:rPr>
              <a:t>Obediencia Siglo I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23528" y="386104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  <a:cs typeface="Arial" pitchFamily="34" charset="0"/>
              </a:rPr>
              <a:t>Obediencia Siglo XXI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539552" y="2852936"/>
            <a:ext cx="7920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79512" y="836712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i="1" dirty="0" smtClean="0">
                <a:latin typeface="Arial Black" pitchFamily="34" charset="0"/>
                <a:cs typeface="Arial" pitchFamily="34" charset="0"/>
              </a:rPr>
              <a:t>Obediencia Siglo I</a:t>
            </a:r>
          </a:p>
        </p:txBody>
      </p:sp>
      <p:sp>
        <p:nvSpPr>
          <p:cNvPr id="4" name="3 Rayo"/>
          <p:cNvSpPr/>
          <p:nvPr/>
        </p:nvSpPr>
        <p:spPr>
          <a:xfrm rot="14896402" flipH="1">
            <a:off x="2233190" y="-275625"/>
            <a:ext cx="3671501" cy="629056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323528" y="386104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  <a:cs typeface="Arial" pitchFamily="34" charset="0"/>
              </a:rPr>
              <a:t>Obediencia Siglo XXI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1370</TotalTime>
  <Words>427</Words>
  <Application>Microsoft Macintosh PowerPoint</Application>
  <PresentationFormat>On-screen Show (4:3)</PresentationFormat>
  <Paragraphs>102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229</cp:revision>
  <dcterms:created xsi:type="dcterms:W3CDTF">2017-07-09T16:48:22Z</dcterms:created>
  <dcterms:modified xsi:type="dcterms:W3CDTF">2017-08-11T21:03:21Z</dcterms:modified>
</cp:coreProperties>
</file>