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86"/>
  </p:notesMasterIdLst>
  <p:sldIdLst>
    <p:sldId id="256" r:id="rId2"/>
    <p:sldId id="421"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24" r:id="rId18"/>
    <p:sldId id="425" r:id="rId19"/>
    <p:sldId id="419" r:id="rId20"/>
    <p:sldId id="426" r:id="rId21"/>
    <p:sldId id="348" r:id="rId22"/>
    <p:sldId id="327" r:id="rId23"/>
    <p:sldId id="422" r:id="rId24"/>
    <p:sldId id="423" r:id="rId25"/>
    <p:sldId id="427" r:id="rId26"/>
    <p:sldId id="428" r:id="rId27"/>
    <p:sldId id="429" r:id="rId28"/>
    <p:sldId id="430" r:id="rId29"/>
    <p:sldId id="431" r:id="rId30"/>
    <p:sldId id="432" r:id="rId31"/>
    <p:sldId id="433" r:id="rId32"/>
    <p:sldId id="436" r:id="rId33"/>
    <p:sldId id="437" r:id="rId34"/>
    <p:sldId id="438" r:id="rId35"/>
    <p:sldId id="439" r:id="rId36"/>
    <p:sldId id="440" r:id="rId37"/>
    <p:sldId id="441" r:id="rId38"/>
    <p:sldId id="442" r:id="rId39"/>
    <p:sldId id="434" r:id="rId40"/>
    <p:sldId id="443" r:id="rId41"/>
    <p:sldId id="444" r:id="rId42"/>
    <p:sldId id="445" r:id="rId43"/>
    <p:sldId id="446" r:id="rId44"/>
    <p:sldId id="447" r:id="rId45"/>
    <p:sldId id="448" r:id="rId46"/>
    <p:sldId id="450" r:id="rId47"/>
    <p:sldId id="452" r:id="rId48"/>
    <p:sldId id="453" r:id="rId49"/>
    <p:sldId id="454" r:id="rId50"/>
    <p:sldId id="455" r:id="rId51"/>
    <p:sldId id="456" r:id="rId52"/>
    <p:sldId id="461" r:id="rId53"/>
    <p:sldId id="462" r:id="rId54"/>
    <p:sldId id="435" r:id="rId55"/>
    <p:sldId id="463" r:id="rId56"/>
    <p:sldId id="464" r:id="rId57"/>
    <p:sldId id="465" r:id="rId58"/>
    <p:sldId id="466" r:id="rId59"/>
    <p:sldId id="468" r:id="rId60"/>
    <p:sldId id="470" r:id="rId61"/>
    <p:sldId id="469" r:id="rId62"/>
    <p:sldId id="467" r:id="rId63"/>
    <p:sldId id="471" r:id="rId64"/>
    <p:sldId id="472" r:id="rId65"/>
    <p:sldId id="473" r:id="rId66"/>
    <p:sldId id="474" r:id="rId67"/>
    <p:sldId id="475" r:id="rId68"/>
    <p:sldId id="476" r:id="rId69"/>
    <p:sldId id="477" r:id="rId70"/>
    <p:sldId id="478" r:id="rId71"/>
    <p:sldId id="479" r:id="rId72"/>
    <p:sldId id="480" r:id="rId73"/>
    <p:sldId id="481" r:id="rId74"/>
    <p:sldId id="457" r:id="rId75"/>
    <p:sldId id="458" r:id="rId76"/>
    <p:sldId id="459" r:id="rId77"/>
    <p:sldId id="460" r:id="rId78"/>
    <p:sldId id="482" r:id="rId79"/>
    <p:sldId id="483" r:id="rId80"/>
    <p:sldId id="484" r:id="rId81"/>
    <p:sldId id="486" r:id="rId82"/>
    <p:sldId id="487" r:id="rId83"/>
    <p:sldId id="488" r:id="rId84"/>
    <p:sldId id="485"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680"/>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90022-5802-6149-82BB-0EA5F4B63445}" type="datetimeFigureOut">
              <a:rPr lang="en-US" smtClean="0"/>
              <a:t>9/8/22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AA749-EBAC-EB4A-9796-D28EF7BB8D12}" type="slidenum">
              <a:rPr lang="en-US" smtClean="0"/>
              <a:t>‹#›</a:t>
            </a:fld>
            <a:endParaRPr lang="en-US"/>
          </a:p>
        </p:txBody>
      </p:sp>
    </p:spTree>
    <p:extLst>
      <p:ext uri="{BB962C8B-B14F-4D97-AF65-F5344CB8AC3E}">
        <p14:creationId xmlns:p14="http://schemas.microsoft.com/office/powerpoint/2010/main" val="134952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AE93BA6-42AE-CB46-B381-4097FC099B78}" type="datetimeFigureOut">
              <a:rPr lang="en-US" smtClean="0"/>
              <a:t>9/8/22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248650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93BA6-42AE-CB46-B381-4097FC099B78}"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306292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AE93BA6-42AE-CB46-B381-4097FC099B78}" type="datetimeFigureOut">
              <a:rPr lang="en-US" smtClean="0"/>
              <a:t>9/8/22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6321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E93BA6-42AE-CB46-B381-4097FC099B78}"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E1F9DB9-D602-4B44-BACF-1AC7000C333C}" type="slidenum">
              <a:rPr lang="en-US" smtClean="0"/>
              <a:t>‹#›</a:t>
            </a:fld>
            <a:endParaRPr lang="en-US"/>
          </a:p>
        </p:txBody>
      </p:sp>
      <p:sp>
        <p:nvSpPr>
          <p:cNvPr id="9" name="Rectangle 8">
            <a:extLst>
              <a:ext uri="{FF2B5EF4-FFF2-40B4-BE49-F238E27FC236}">
                <a16:creationId xmlns:a16="http://schemas.microsoft.com/office/drawing/2014/main" id="{06CDB30D-C3B2-0E90-1BFB-2FCA2B6D69B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D6F0AA9E-C848-FDFA-4AD1-A4247EAA8BBA}"/>
              </a:ext>
            </a:extLst>
          </p:cNvPr>
          <p:cNvSpPr>
            <a:spLocks noGrp="1"/>
          </p:cNvSpPr>
          <p:nvPr>
            <p:ph type="title"/>
          </p:nvPr>
        </p:nvSpPr>
        <p:spPr>
          <a:xfrm>
            <a:off x="581193"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20714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E93BA6-42AE-CB46-B381-4097FC099B78}" type="datetimeFigureOut">
              <a:rPr lang="en-US" smtClean="0"/>
              <a:t>9/8/22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144735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E93BA6-42AE-CB46-B381-4097FC099B78}"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366120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E93BA6-42AE-CB46-B381-4097FC099B78}" type="datetimeFigureOut">
              <a:rPr lang="en-US" smtClean="0"/>
              <a:t>9/8/22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251014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E93BA6-42AE-CB46-B381-4097FC099B78}" type="datetimeFigureOut">
              <a:rPr lang="en-US" smtClean="0"/>
              <a:t>9/8/22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F9DB9-D602-4B44-BACF-1AC7000C333C}"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22099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93BA6-42AE-CB46-B381-4097FC099B78}" type="datetimeFigureOut">
              <a:rPr lang="en-US" smtClean="0"/>
              <a:t>9/8/22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96792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AE93BA6-42AE-CB46-B381-4097FC099B78}" type="datetimeFigureOut">
              <a:rPr lang="en-US" smtClean="0"/>
              <a:t>9/8/22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E1F9DB9-D602-4B44-BACF-1AC7000C333C}" type="slidenum">
              <a:rPr lang="en-US" smtClean="0"/>
              <a:t>‹#›</a:t>
            </a:fld>
            <a:endParaRPr lang="en-US"/>
          </a:p>
        </p:txBody>
      </p:sp>
    </p:spTree>
    <p:extLst>
      <p:ext uri="{BB962C8B-B14F-4D97-AF65-F5344CB8AC3E}">
        <p14:creationId xmlns:p14="http://schemas.microsoft.com/office/powerpoint/2010/main" val="400524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93BA6-42AE-CB46-B381-4097FC099B78}"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F9DB9-D602-4B44-BACF-1AC7000C333C}" type="slidenum">
              <a:rPr lang="en-US" smtClean="0"/>
              <a:t>‹#›</a:t>
            </a:fld>
            <a:endParaRPr lang="en-US"/>
          </a:p>
        </p:txBody>
      </p:sp>
    </p:spTree>
    <p:extLst>
      <p:ext uri="{BB962C8B-B14F-4D97-AF65-F5344CB8AC3E}">
        <p14:creationId xmlns:p14="http://schemas.microsoft.com/office/powerpoint/2010/main" val="278536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AE93BA6-42AE-CB46-B381-4097FC099B78}" type="datetimeFigureOut">
              <a:rPr lang="en-US" smtClean="0"/>
              <a:t>9/8/22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E1F9DB9-D602-4B44-BACF-1AC7000C333C}"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5228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1.png"/><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1BA2DB-01AE-3E45-A801-90828AD1AB76}"/>
              </a:ext>
            </a:extLst>
          </p:cNvPr>
          <p:cNvSpPr>
            <a:spLocks noGrp="1"/>
          </p:cNvSpPr>
          <p:nvPr>
            <p:ph type="ctrTitle"/>
          </p:nvPr>
        </p:nvSpPr>
        <p:spPr/>
        <p:txBody>
          <a:bodyPr/>
          <a:lstStyle/>
          <a:p>
            <a:r>
              <a:rPr lang="en-US" dirty="0"/>
              <a:t>Testing Hypotheses with Data</a:t>
            </a:r>
          </a:p>
        </p:txBody>
      </p:sp>
      <p:sp>
        <p:nvSpPr>
          <p:cNvPr id="7" name="Subtitle 6">
            <a:extLst>
              <a:ext uri="{FF2B5EF4-FFF2-40B4-BE49-F238E27FC236}">
                <a16:creationId xmlns:a16="http://schemas.microsoft.com/office/drawing/2014/main" id="{8999096F-9F90-944E-A4EC-FD590817CBCA}"/>
              </a:ext>
            </a:extLst>
          </p:cNvPr>
          <p:cNvSpPr>
            <a:spLocks noGrp="1"/>
          </p:cNvSpPr>
          <p:nvPr>
            <p:ph type="subTitle" idx="1"/>
          </p:nvPr>
        </p:nvSpPr>
        <p:spPr/>
        <p:txBody>
          <a:bodyPr/>
          <a:lstStyle/>
          <a:p>
            <a:r>
              <a:rPr lang="en-US" dirty="0"/>
              <a:t>ST101 – Dr. Aric </a:t>
            </a:r>
            <a:r>
              <a:rPr lang="en-US" dirty="0" err="1"/>
              <a:t>LaBarr</a:t>
            </a:r>
            <a:endParaRPr lang="en-US" dirty="0"/>
          </a:p>
        </p:txBody>
      </p:sp>
    </p:spTree>
    <p:extLst>
      <p:ext uri="{BB962C8B-B14F-4D97-AF65-F5344CB8AC3E}">
        <p14:creationId xmlns:p14="http://schemas.microsoft.com/office/powerpoint/2010/main" val="160062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3931201863"/>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0.25</a:t>
                      </a:r>
                    </a:p>
                  </a:txBody>
                  <a:tcPr anchor="ctr"/>
                </a:tc>
                <a:extLst>
                  <a:ext uri="{0D108BD9-81ED-4DB2-BD59-A6C34878D82A}">
                    <a16:rowId xmlns:a16="http://schemas.microsoft.com/office/drawing/2014/main" val="10002"/>
                  </a:ext>
                </a:extLst>
              </a:tr>
              <a:tr h="370840">
                <a:tc>
                  <a:txBody>
                    <a:bodyPr/>
                    <a:lstStyle/>
                    <a:p>
                      <a:pPr algn="ctr"/>
                      <a:r>
                        <a:rPr lang="en-US" dirty="0"/>
                        <a:t>3</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0.125</a:t>
                      </a:r>
                    </a:p>
                  </a:txBody>
                  <a:tcPr anchor="ctr"/>
                </a:tc>
                <a:extLst>
                  <a:ext uri="{0D108BD9-81ED-4DB2-BD59-A6C34878D82A}">
                    <a16:rowId xmlns:a16="http://schemas.microsoft.com/office/drawing/2014/main" val="10003"/>
                  </a:ext>
                </a:extLst>
              </a:tr>
              <a:tr h="370840">
                <a:tc>
                  <a:txBody>
                    <a:bodyPr/>
                    <a:lstStyle/>
                    <a:p>
                      <a:pPr algn="ctr"/>
                      <a:r>
                        <a:rPr lang="en-US" dirty="0"/>
                        <a:t>4</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0.0625</a:t>
                      </a:r>
                    </a:p>
                  </a:txBody>
                  <a:tcPr anchor="ctr"/>
                </a:tc>
                <a:extLst>
                  <a:ext uri="{0D108BD9-81ED-4DB2-BD59-A6C34878D82A}">
                    <a16:rowId xmlns:a16="http://schemas.microsoft.com/office/drawing/2014/main" val="10004"/>
                  </a:ext>
                </a:extLst>
              </a:tr>
              <a:tr h="370840">
                <a:tc>
                  <a:txBody>
                    <a:bodyPr/>
                    <a:lstStyle/>
                    <a:p>
                      <a:pPr algn="ctr"/>
                      <a:r>
                        <a:rPr lang="en-US" dirty="0"/>
                        <a:t>5</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accent2"/>
                          </a:solidFill>
                        </a:rPr>
                        <a:t>0.03125</a:t>
                      </a:r>
                    </a:p>
                  </a:txBody>
                  <a:tcPr anchor="ct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5A8942CD-6430-EF51-839C-0E80F9A81CBE}"/>
              </a:ext>
            </a:extLst>
          </p:cNvPr>
          <p:cNvSpPr txBox="1"/>
          <p:nvPr/>
        </p:nvSpPr>
        <p:spPr>
          <a:xfrm>
            <a:off x="3947686" y="6090472"/>
            <a:ext cx="4296625" cy="461665"/>
          </a:xfrm>
          <a:prstGeom prst="rect">
            <a:avLst/>
          </a:prstGeom>
          <a:noFill/>
        </p:spPr>
        <p:txBody>
          <a:bodyPr wrap="none" rtlCol="0">
            <a:spAutoFit/>
          </a:bodyPr>
          <a:lstStyle/>
          <a:p>
            <a:r>
              <a:rPr lang="en-US" sz="2400" dirty="0">
                <a:solidFill>
                  <a:schemeClr val="accent2"/>
                </a:solidFill>
              </a:rPr>
              <a:t>Do you still think the coin is fair?</a:t>
            </a:r>
          </a:p>
        </p:txBody>
      </p:sp>
    </p:spTree>
    <p:extLst>
      <p:ext uri="{BB962C8B-B14F-4D97-AF65-F5344CB8AC3E}">
        <p14:creationId xmlns:p14="http://schemas.microsoft.com/office/powerpoint/2010/main" val="163369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a:xfrm>
            <a:off x="581192" y="2180496"/>
            <a:ext cx="11029615" cy="4677504"/>
          </a:xfrm>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a:p>
            <a:endParaRPr lang="en-US" dirty="0"/>
          </a:p>
          <a:p>
            <a:endParaRPr lang="en-US" dirty="0"/>
          </a:p>
          <a:p>
            <a:endParaRPr lang="en-US" dirty="0"/>
          </a:p>
          <a:p>
            <a:r>
              <a:rPr lang="en-US" dirty="0"/>
              <a:t>No longer believe the coin is fair.</a:t>
            </a:r>
          </a:p>
          <a:p>
            <a:endParaRPr lang="en-US" dirty="0"/>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852889746"/>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0.25</a:t>
                      </a:r>
                    </a:p>
                  </a:txBody>
                  <a:tcPr anchor="ctr"/>
                </a:tc>
                <a:extLst>
                  <a:ext uri="{0D108BD9-81ED-4DB2-BD59-A6C34878D82A}">
                    <a16:rowId xmlns:a16="http://schemas.microsoft.com/office/drawing/2014/main" val="10002"/>
                  </a:ext>
                </a:extLst>
              </a:tr>
              <a:tr h="370840">
                <a:tc>
                  <a:txBody>
                    <a:bodyPr/>
                    <a:lstStyle/>
                    <a:p>
                      <a:pPr algn="ctr"/>
                      <a:r>
                        <a:rPr lang="en-US" dirty="0"/>
                        <a:t>3</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0.125</a:t>
                      </a:r>
                    </a:p>
                  </a:txBody>
                  <a:tcPr anchor="ctr"/>
                </a:tc>
                <a:extLst>
                  <a:ext uri="{0D108BD9-81ED-4DB2-BD59-A6C34878D82A}">
                    <a16:rowId xmlns:a16="http://schemas.microsoft.com/office/drawing/2014/main" val="10003"/>
                  </a:ext>
                </a:extLst>
              </a:tr>
              <a:tr h="370840">
                <a:tc>
                  <a:txBody>
                    <a:bodyPr/>
                    <a:lstStyle/>
                    <a:p>
                      <a:pPr algn="ctr"/>
                      <a:r>
                        <a:rPr lang="en-US" dirty="0"/>
                        <a:t>4</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0.0625</a:t>
                      </a:r>
                    </a:p>
                  </a:txBody>
                  <a:tcPr anchor="ctr"/>
                </a:tc>
                <a:extLst>
                  <a:ext uri="{0D108BD9-81ED-4DB2-BD59-A6C34878D82A}">
                    <a16:rowId xmlns:a16="http://schemas.microsoft.com/office/drawing/2014/main" val="10004"/>
                  </a:ext>
                </a:extLst>
              </a:tr>
              <a:tr h="370840">
                <a:tc>
                  <a:txBody>
                    <a:bodyPr/>
                    <a:lstStyle/>
                    <a:p>
                      <a:pPr algn="ctr"/>
                      <a:r>
                        <a:rPr lang="en-US" dirty="0"/>
                        <a:t>5</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0.03125</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744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a:xfrm>
            <a:off x="581192" y="2180496"/>
            <a:ext cx="11029615" cy="4677504"/>
          </a:xfrm>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a:p>
            <a:endParaRPr lang="en-US" dirty="0"/>
          </a:p>
          <a:p>
            <a:endParaRPr lang="en-US" dirty="0"/>
          </a:p>
          <a:p>
            <a:endParaRPr lang="en-US" dirty="0"/>
          </a:p>
          <a:p>
            <a:r>
              <a:rPr lang="en-US" dirty="0"/>
              <a:t>No longer believe the coin is fair.</a:t>
            </a:r>
          </a:p>
          <a:p>
            <a:endParaRPr lang="en-US" dirty="0"/>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2208539783"/>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solidFill>
                            <a:schemeClr val="accent2"/>
                          </a:solidFill>
                        </a:rPr>
                        <a:t>P-value</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0.25</a:t>
                      </a:r>
                    </a:p>
                  </a:txBody>
                  <a:tcPr anchor="ctr"/>
                </a:tc>
                <a:extLst>
                  <a:ext uri="{0D108BD9-81ED-4DB2-BD59-A6C34878D82A}">
                    <a16:rowId xmlns:a16="http://schemas.microsoft.com/office/drawing/2014/main" val="10002"/>
                  </a:ext>
                </a:extLst>
              </a:tr>
              <a:tr h="370840">
                <a:tc>
                  <a:txBody>
                    <a:bodyPr/>
                    <a:lstStyle/>
                    <a:p>
                      <a:pPr algn="ctr"/>
                      <a:r>
                        <a:rPr lang="en-US" dirty="0"/>
                        <a:t>3</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0.125</a:t>
                      </a:r>
                    </a:p>
                  </a:txBody>
                  <a:tcPr anchor="ctr"/>
                </a:tc>
                <a:extLst>
                  <a:ext uri="{0D108BD9-81ED-4DB2-BD59-A6C34878D82A}">
                    <a16:rowId xmlns:a16="http://schemas.microsoft.com/office/drawing/2014/main" val="10003"/>
                  </a:ext>
                </a:extLst>
              </a:tr>
              <a:tr h="370840">
                <a:tc>
                  <a:txBody>
                    <a:bodyPr/>
                    <a:lstStyle/>
                    <a:p>
                      <a:pPr algn="ctr"/>
                      <a:r>
                        <a:rPr lang="en-US" dirty="0"/>
                        <a:t>4</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0.0625</a:t>
                      </a:r>
                    </a:p>
                  </a:txBody>
                  <a:tcPr anchor="ctr"/>
                </a:tc>
                <a:extLst>
                  <a:ext uri="{0D108BD9-81ED-4DB2-BD59-A6C34878D82A}">
                    <a16:rowId xmlns:a16="http://schemas.microsoft.com/office/drawing/2014/main" val="10004"/>
                  </a:ext>
                </a:extLst>
              </a:tr>
              <a:tr h="370840">
                <a:tc>
                  <a:txBody>
                    <a:bodyPr/>
                    <a:lstStyle/>
                    <a:p>
                      <a:pPr algn="ctr"/>
                      <a:r>
                        <a:rPr lang="en-US" dirty="0"/>
                        <a:t>5</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0.03125</a:t>
                      </a:r>
                    </a:p>
                  </a:txBody>
                  <a:tcPr anchor="ct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EB41E8DD-8793-3C67-63A4-C28138A5798F}"/>
              </a:ext>
            </a:extLst>
          </p:cNvPr>
          <p:cNvSpPr txBox="1"/>
          <p:nvPr/>
        </p:nvSpPr>
        <p:spPr>
          <a:xfrm>
            <a:off x="6433506" y="2180496"/>
            <a:ext cx="2420856" cy="461665"/>
          </a:xfrm>
          <a:prstGeom prst="rect">
            <a:avLst/>
          </a:prstGeom>
          <a:noFill/>
        </p:spPr>
        <p:txBody>
          <a:bodyPr wrap="none" rtlCol="0">
            <a:spAutoFit/>
          </a:bodyPr>
          <a:lstStyle/>
          <a:p>
            <a:r>
              <a:rPr lang="en-US" sz="2400" dirty="0">
                <a:solidFill>
                  <a:schemeClr val="accent2"/>
                </a:solidFill>
              </a:rPr>
              <a:t>NULL Hypothesis</a:t>
            </a:r>
          </a:p>
        </p:txBody>
      </p:sp>
      <p:sp>
        <p:nvSpPr>
          <p:cNvPr id="6" name="TextBox 5">
            <a:extLst>
              <a:ext uri="{FF2B5EF4-FFF2-40B4-BE49-F238E27FC236}">
                <a16:creationId xmlns:a16="http://schemas.microsoft.com/office/drawing/2014/main" id="{6AA97CAE-C014-D6FA-43D3-3F1DA30E5356}"/>
              </a:ext>
            </a:extLst>
          </p:cNvPr>
          <p:cNvSpPr txBox="1"/>
          <p:nvPr/>
        </p:nvSpPr>
        <p:spPr>
          <a:xfrm>
            <a:off x="1991138" y="3077668"/>
            <a:ext cx="1746312" cy="461665"/>
          </a:xfrm>
          <a:prstGeom prst="rect">
            <a:avLst/>
          </a:prstGeom>
          <a:noFill/>
        </p:spPr>
        <p:txBody>
          <a:bodyPr wrap="none" rtlCol="0">
            <a:spAutoFit/>
          </a:bodyPr>
          <a:lstStyle/>
          <a:p>
            <a:r>
              <a:rPr lang="en-US" sz="2400" dirty="0">
                <a:solidFill>
                  <a:schemeClr val="accent2"/>
                </a:solidFill>
              </a:rPr>
              <a:t>Test Statistic</a:t>
            </a:r>
          </a:p>
        </p:txBody>
      </p:sp>
      <p:sp>
        <p:nvSpPr>
          <p:cNvPr id="7" name="TextBox 6">
            <a:extLst>
              <a:ext uri="{FF2B5EF4-FFF2-40B4-BE49-F238E27FC236}">
                <a16:creationId xmlns:a16="http://schemas.microsoft.com/office/drawing/2014/main" id="{96AFCF96-E95F-CA82-8AF2-126348E3BAC7}"/>
              </a:ext>
            </a:extLst>
          </p:cNvPr>
          <p:cNvSpPr txBox="1"/>
          <p:nvPr/>
        </p:nvSpPr>
        <p:spPr>
          <a:xfrm>
            <a:off x="5187731" y="6184057"/>
            <a:ext cx="4004622" cy="461665"/>
          </a:xfrm>
          <a:prstGeom prst="rect">
            <a:avLst/>
          </a:prstGeom>
          <a:noFill/>
        </p:spPr>
        <p:txBody>
          <a:bodyPr wrap="none" rtlCol="0">
            <a:spAutoFit/>
          </a:bodyPr>
          <a:lstStyle/>
          <a:p>
            <a:r>
              <a:rPr lang="en-US" sz="2400" dirty="0">
                <a:solidFill>
                  <a:schemeClr val="accent2"/>
                </a:solidFill>
              </a:rPr>
              <a:t>Decision </a:t>
            </a:r>
            <a:r>
              <a:rPr lang="en-US" sz="2400" dirty="0">
                <a:solidFill>
                  <a:schemeClr val="accent2"/>
                </a:solidFill>
                <a:sym typeface="Wingdings" pitchFamily="2" charset="2"/>
              </a:rPr>
              <a:t>on</a:t>
            </a:r>
            <a:r>
              <a:rPr lang="en-US" sz="2400" dirty="0">
                <a:solidFill>
                  <a:schemeClr val="accent2"/>
                </a:solidFill>
              </a:rPr>
              <a:t> NULL Hypothesis</a:t>
            </a:r>
          </a:p>
        </p:txBody>
      </p:sp>
    </p:spTree>
    <p:extLst>
      <p:ext uri="{BB962C8B-B14F-4D97-AF65-F5344CB8AC3E}">
        <p14:creationId xmlns:p14="http://schemas.microsoft.com/office/powerpoint/2010/main" val="327165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C1F23-7568-6610-8DBB-7BD2B1F81C3A}"/>
              </a:ext>
            </a:extLst>
          </p:cNvPr>
          <p:cNvSpPr>
            <a:spLocks noGrp="1"/>
          </p:cNvSpPr>
          <p:nvPr>
            <p:ph idx="1"/>
          </p:nvPr>
        </p:nvSpPr>
        <p:spPr/>
        <p:txBody>
          <a:bodyPr/>
          <a:lstStyle/>
          <a:p>
            <a:r>
              <a:rPr lang="en-US" dirty="0"/>
              <a:t>According to the CLT, sample means follow a Normal distribution as long as the sample size is big enough.</a:t>
            </a:r>
          </a:p>
          <a:p>
            <a:endParaRPr lang="en-US" dirty="0"/>
          </a:p>
        </p:txBody>
      </p:sp>
      <p:sp>
        <p:nvSpPr>
          <p:cNvPr id="3" name="Title 2">
            <a:extLst>
              <a:ext uri="{FF2B5EF4-FFF2-40B4-BE49-F238E27FC236}">
                <a16:creationId xmlns:a16="http://schemas.microsoft.com/office/drawing/2014/main" id="{EEBF0F12-2883-3063-6DEC-F07FE62A3F2C}"/>
              </a:ext>
            </a:extLst>
          </p:cNvPr>
          <p:cNvSpPr>
            <a:spLocks noGrp="1"/>
          </p:cNvSpPr>
          <p:nvPr>
            <p:ph type="title"/>
          </p:nvPr>
        </p:nvSpPr>
        <p:spPr/>
        <p:txBody>
          <a:bodyPr/>
          <a:lstStyle/>
          <a:p>
            <a:r>
              <a:rPr lang="en-US" dirty="0"/>
              <a:t>BIKE DATA Example with Means</a:t>
            </a:r>
          </a:p>
        </p:txBody>
      </p:sp>
      <p:sp>
        <p:nvSpPr>
          <p:cNvPr id="4" name="Freeform 17">
            <a:extLst>
              <a:ext uri="{FF2B5EF4-FFF2-40B4-BE49-F238E27FC236}">
                <a16:creationId xmlns:a16="http://schemas.microsoft.com/office/drawing/2014/main" id="{1521DFA7-A7FF-D305-E252-ED32F97AE69C}"/>
              </a:ext>
            </a:extLst>
          </p:cNvPr>
          <p:cNvSpPr>
            <a:spLocks/>
          </p:cNvSpPr>
          <p:nvPr/>
        </p:nvSpPr>
        <p:spPr bwMode="auto">
          <a:xfrm>
            <a:off x="2648976" y="3429000"/>
            <a:ext cx="6894047" cy="19050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BE965904-654A-3084-B881-52054F50DE8E}"/>
              </a:ext>
            </a:extLst>
          </p:cNvPr>
          <p:cNvCxnSpPr/>
          <p:nvPr/>
        </p:nvCxnSpPr>
        <p:spPr>
          <a:xfrm>
            <a:off x="6121309" y="3429000"/>
            <a:ext cx="0" cy="1905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242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C1F23-7568-6610-8DBB-7BD2B1F81C3A}"/>
              </a:ext>
            </a:extLst>
          </p:cNvPr>
          <p:cNvSpPr>
            <a:spLocks noGrp="1"/>
          </p:cNvSpPr>
          <p:nvPr>
            <p:ph idx="1"/>
          </p:nvPr>
        </p:nvSpPr>
        <p:spPr/>
        <p:txBody>
          <a:bodyPr/>
          <a:lstStyle/>
          <a:p>
            <a:r>
              <a:rPr lang="en-US" dirty="0"/>
              <a:t>You believe the average daily number of total users is 4,000, but you want to know if there is more than that. You collect a sample of 731 days with an average daily number of total users at 4,504 with a standard deviation of 1,937.</a:t>
            </a:r>
          </a:p>
        </p:txBody>
      </p:sp>
      <p:sp>
        <p:nvSpPr>
          <p:cNvPr id="3" name="Title 2">
            <a:extLst>
              <a:ext uri="{FF2B5EF4-FFF2-40B4-BE49-F238E27FC236}">
                <a16:creationId xmlns:a16="http://schemas.microsoft.com/office/drawing/2014/main" id="{EEBF0F12-2883-3063-6DEC-F07FE62A3F2C}"/>
              </a:ext>
            </a:extLst>
          </p:cNvPr>
          <p:cNvSpPr>
            <a:spLocks noGrp="1"/>
          </p:cNvSpPr>
          <p:nvPr>
            <p:ph type="title"/>
          </p:nvPr>
        </p:nvSpPr>
        <p:spPr/>
        <p:txBody>
          <a:bodyPr/>
          <a:lstStyle/>
          <a:p>
            <a:r>
              <a:rPr lang="en-US" dirty="0"/>
              <a:t>BIKE DATA Example with Means</a:t>
            </a:r>
          </a:p>
        </p:txBody>
      </p:sp>
    </p:spTree>
    <p:extLst>
      <p:ext uri="{BB962C8B-B14F-4D97-AF65-F5344CB8AC3E}">
        <p14:creationId xmlns:p14="http://schemas.microsoft.com/office/powerpoint/2010/main" val="42945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C1F23-7568-6610-8DBB-7BD2B1F81C3A}"/>
              </a:ext>
            </a:extLst>
          </p:cNvPr>
          <p:cNvSpPr>
            <a:spLocks noGrp="1"/>
          </p:cNvSpPr>
          <p:nvPr>
            <p:ph idx="1"/>
          </p:nvPr>
        </p:nvSpPr>
        <p:spPr/>
        <p:txBody>
          <a:bodyPr/>
          <a:lstStyle/>
          <a:p>
            <a:r>
              <a:rPr lang="en-US" dirty="0"/>
              <a:t>You believe the average daily number of total users is 4,000, but you want to know if there is more than that. You collect a sample of 731 days with an average daily number of total users at 4,504 with a standard deviation of 1,937.</a:t>
            </a:r>
          </a:p>
          <a:p>
            <a:r>
              <a:rPr lang="en-US" dirty="0"/>
              <a:t>What is the probability you see this under the initial thought of 4,000 for an </a:t>
            </a:r>
            <a:br>
              <a:rPr lang="en-US" dirty="0"/>
            </a:br>
            <a:r>
              <a:rPr lang="en-US" dirty="0"/>
              <a:t>average?</a:t>
            </a:r>
          </a:p>
        </p:txBody>
      </p:sp>
      <p:sp>
        <p:nvSpPr>
          <p:cNvPr id="3" name="Title 2">
            <a:extLst>
              <a:ext uri="{FF2B5EF4-FFF2-40B4-BE49-F238E27FC236}">
                <a16:creationId xmlns:a16="http://schemas.microsoft.com/office/drawing/2014/main" id="{EEBF0F12-2883-3063-6DEC-F07FE62A3F2C}"/>
              </a:ext>
            </a:extLst>
          </p:cNvPr>
          <p:cNvSpPr>
            <a:spLocks noGrp="1"/>
          </p:cNvSpPr>
          <p:nvPr>
            <p:ph type="title"/>
          </p:nvPr>
        </p:nvSpPr>
        <p:spPr/>
        <p:txBody>
          <a:bodyPr/>
          <a:lstStyle/>
          <a:p>
            <a:r>
              <a:rPr lang="en-US" dirty="0"/>
              <a:t>BIKE DATA Example with Means</a:t>
            </a:r>
          </a:p>
        </p:txBody>
      </p:sp>
      <p:sp>
        <p:nvSpPr>
          <p:cNvPr id="4" name="Freeform 17">
            <a:extLst>
              <a:ext uri="{FF2B5EF4-FFF2-40B4-BE49-F238E27FC236}">
                <a16:creationId xmlns:a16="http://schemas.microsoft.com/office/drawing/2014/main" id="{AE92ECE7-E156-813E-BFEB-59926EBEC963}"/>
              </a:ext>
            </a:extLst>
          </p:cNvPr>
          <p:cNvSpPr>
            <a:spLocks/>
          </p:cNvSpPr>
          <p:nvPr/>
        </p:nvSpPr>
        <p:spPr bwMode="auto">
          <a:xfrm>
            <a:off x="2648976" y="4291728"/>
            <a:ext cx="6894047" cy="19050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7E64A0F4-B6F9-AF01-8FB1-92CA4C371760}"/>
              </a:ext>
            </a:extLst>
          </p:cNvPr>
          <p:cNvCxnSpPr/>
          <p:nvPr/>
        </p:nvCxnSpPr>
        <p:spPr>
          <a:xfrm>
            <a:off x="6121309" y="4291728"/>
            <a:ext cx="0" cy="1905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ED7B31F-C618-04B7-7FC5-2EED30001FC3}"/>
                  </a:ext>
                </a:extLst>
              </p:cNvPr>
              <p:cNvSpPr txBox="1"/>
              <p:nvPr/>
            </p:nvSpPr>
            <p:spPr>
              <a:xfrm>
                <a:off x="5352188" y="6255820"/>
                <a:ext cx="14039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=4,000</m:t>
                      </m:r>
                    </m:oMath>
                  </m:oMathPara>
                </a14:m>
                <a:endParaRPr lang="en-US" sz="2400" dirty="0"/>
              </a:p>
            </p:txBody>
          </p:sp>
        </mc:Choice>
        <mc:Fallback xmlns="">
          <p:sp>
            <p:nvSpPr>
              <p:cNvPr id="6" name="TextBox 5">
                <a:extLst>
                  <a:ext uri="{FF2B5EF4-FFF2-40B4-BE49-F238E27FC236}">
                    <a16:creationId xmlns:a16="http://schemas.microsoft.com/office/drawing/2014/main" id="{BED7B31F-C618-04B7-7FC5-2EED30001FC3}"/>
                  </a:ext>
                </a:extLst>
              </p:cNvPr>
              <p:cNvSpPr txBox="1">
                <a:spLocks noRot="1" noChangeAspect="1" noMove="1" noResize="1" noEditPoints="1" noAdjustHandles="1" noChangeArrowheads="1" noChangeShapeType="1" noTextEdit="1"/>
              </p:cNvSpPr>
              <p:nvPr/>
            </p:nvSpPr>
            <p:spPr>
              <a:xfrm>
                <a:off x="5352188" y="6255820"/>
                <a:ext cx="1403909" cy="369332"/>
              </a:xfrm>
              <a:prstGeom prst="rect">
                <a:avLst/>
              </a:prstGeom>
              <a:blipFill>
                <a:blip r:embed="rId2"/>
                <a:stretch>
                  <a:fillRect l="-3604" r="-4505"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6CFCA3C-6AA6-948C-E140-F1E98DFB1D57}"/>
                  </a:ext>
                </a:extLst>
              </p:cNvPr>
              <p:cNvSpPr txBox="1"/>
              <p:nvPr/>
            </p:nvSpPr>
            <p:spPr>
              <a:xfrm>
                <a:off x="7622521" y="6280089"/>
                <a:ext cx="140012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r>
                        <a:rPr lang="en-US" sz="2400" b="0" i="1" smtClean="0">
                          <a:latin typeface="Cambria Math" panose="02040503050406030204" pitchFamily="18" charset="0"/>
                        </a:rPr>
                        <m:t>=4,504</m:t>
                      </m:r>
                    </m:oMath>
                  </m:oMathPara>
                </a14:m>
                <a:endParaRPr lang="en-US" sz="2400" dirty="0"/>
              </a:p>
            </p:txBody>
          </p:sp>
        </mc:Choice>
        <mc:Fallback xmlns="">
          <p:sp>
            <p:nvSpPr>
              <p:cNvPr id="7" name="TextBox 6">
                <a:extLst>
                  <a:ext uri="{FF2B5EF4-FFF2-40B4-BE49-F238E27FC236}">
                    <a16:creationId xmlns:a16="http://schemas.microsoft.com/office/drawing/2014/main" id="{A6CFCA3C-6AA6-948C-E140-F1E98DFB1D57}"/>
                  </a:ext>
                </a:extLst>
              </p:cNvPr>
              <p:cNvSpPr txBox="1">
                <a:spLocks noRot="1" noChangeAspect="1" noMove="1" noResize="1" noEditPoints="1" noAdjustHandles="1" noChangeArrowheads="1" noChangeShapeType="1" noTextEdit="1"/>
              </p:cNvSpPr>
              <p:nvPr/>
            </p:nvSpPr>
            <p:spPr>
              <a:xfrm>
                <a:off x="7622521" y="6280089"/>
                <a:ext cx="1400127" cy="369332"/>
              </a:xfrm>
              <a:prstGeom prst="rect">
                <a:avLst/>
              </a:prstGeom>
              <a:blipFill>
                <a:blip r:embed="rId3"/>
                <a:stretch>
                  <a:fillRect l="-1802" r="-450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0DDB30-617B-3045-7A8B-AB66B90C5D25}"/>
                  </a:ext>
                </a:extLst>
              </p:cNvPr>
              <p:cNvSpPr txBox="1"/>
              <p:nvPr/>
            </p:nvSpPr>
            <p:spPr>
              <a:xfrm>
                <a:off x="7629863" y="4291728"/>
                <a:ext cx="2723053" cy="7629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𝑠</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𝑛</m:t>
                              </m:r>
                            </m:e>
                          </m:rad>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1937</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731</m:t>
                              </m:r>
                            </m:e>
                          </m:rad>
                        </m:den>
                      </m:f>
                      <m:r>
                        <a:rPr lang="en-US" sz="2400" b="0" i="1" smtClean="0">
                          <a:latin typeface="Cambria Math" panose="02040503050406030204" pitchFamily="18" charset="0"/>
                        </a:rPr>
                        <m:t>=71.64</m:t>
                      </m:r>
                    </m:oMath>
                  </m:oMathPara>
                </a14:m>
                <a:endParaRPr lang="en-US" sz="2400" dirty="0"/>
              </a:p>
            </p:txBody>
          </p:sp>
        </mc:Choice>
        <mc:Fallback xmlns="">
          <p:sp>
            <p:nvSpPr>
              <p:cNvPr id="8" name="TextBox 7">
                <a:extLst>
                  <a:ext uri="{FF2B5EF4-FFF2-40B4-BE49-F238E27FC236}">
                    <a16:creationId xmlns:a16="http://schemas.microsoft.com/office/drawing/2014/main" id="{510DDB30-617B-3045-7A8B-AB66B90C5D25}"/>
                  </a:ext>
                </a:extLst>
              </p:cNvPr>
              <p:cNvSpPr txBox="1">
                <a:spLocks noRot="1" noChangeAspect="1" noMove="1" noResize="1" noEditPoints="1" noAdjustHandles="1" noChangeArrowheads="1" noChangeShapeType="1" noTextEdit="1"/>
              </p:cNvSpPr>
              <p:nvPr/>
            </p:nvSpPr>
            <p:spPr>
              <a:xfrm>
                <a:off x="7629863" y="4291728"/>
                <a:ext cx="2723053" cy="762966"/>
              </a:xfrm>
              <a:prstGeom prst="rect">
                <a:avLst/>
              </a:prstGeom>
              <a:blipFill>
                <a:blip r:embed="rId4"/>
                <a:stretch>
                  <a:fillRect r="-1389" b="-13115"/>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387509FF-68B4-C48D-F76A-A84D16024306}"/>
              </a:ext>
            </a:extLst>
          </p:cNvPr>
          <p:cNvCxnSpPr>
            <a:cxnSpLocks/>
          </p:cNvCxnSpPr>
          <p:nvPr/>
        </p:nvCxnSpPr>
        <p:spPr>
          <a:xfrm flipV="1">
            <a:off x="8322585" y="5996150"/>
            <a:ext cx="0" cy="200578"/>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71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C1F23-7568-6610-8DBB-7BD2B1F81C3A}"/>
              </a:ext>
            </a:extLst>
          </p:cNvPr>
          <p:cNvSpPr>
            <a:spLocks noGrp="1"/>
          </p:cNvSpPr>
          <p:nvPr>
            <p:ph idx="1"/>
          </p:nvPr>
        </p:nvSpPr>
        <p:spPr/>
        <p:txBody>
          <a:bodyPr/>
          <a:lstStyle/>
          <a:p>
            <a:r>
              <a:rPr lang="en-US" dirty="0"/>
              <a:t>What is the probability you see this under the initial thought of 4,000 for an </a:t>
            </a:r>
            <a:br>
              <a:rPr lang="en-US" dirty="0"/>
            </a:br>
            <a:r>
              <a:rPr lang="en-US" dirty="0"/>
              <a:t>average?</a:t>
            </a:r>
          </a:p>
        </p:txBody>
      </p:sp>
      <p:sp>
        <p:nvSpPr>
          <p:cNvPr id="3" name="Title 2">
            <a:extLst>
              <a:ext uri="{FF2B5EF4-FFF2-40B4-BE49-F238E27FC236}">
                <a16:creationId xmlns:a16="http://schemas.microsoft.com/office/drawing/2014/main" id="{EEBF0F12-2883-3063-6DEC-F07FE62A3F2C}"/>
              </a:ext>
            </a:extLst>
          </p:cNvPr>
          <p:cNvSpPr>
            <a:spLocks noGrp="1"/>
          </p:cNvSpPr>
          <p:nvPr>
            <p:ph type="title"/>
          </p:nvPr>
        </p:nvSpPr>
        <p:spPr/>
        <p:txBody>
          <a:bodyPr/>
          <a:lstStyle/>
          <a:p>
            <a:r>
              <a:rPr lang="en-US" dirty="0"/>
              <a:t>BIKE DATA Example with Means</a:t>
            </a:r>
          </a:p>
        </p:txBody>
      </p:sp>
      <p:sp>
        <p:nvSpPr>
          <p:cNvPr id="10" name="Freeform 17">
            <a:extLst>
              <a:ext uri="{FF2B5EF4-FFF2-40B4-BE49-F238E27FC236}">
                <a16:creationId xmlns:a16="http://schemas.microsoft.com/office/drawing/2014/main" id="{E0DE4486-6391-8169-298A-6AE1B57953DE}"/>
              </a:ext>
            </a:extLst>
          </p:cNvPr>
          <p:cNvSpPr>
            <a:spLocks/>
          </p:cNvSpPr>
          <p:nvPr/>
        </p:nvSpPr>
        <p:spPr bwMode="auto">
          <a:xfrm>
            <a:off x="2648976" y="3429000"/>
            <a:ext cx="6894047" cy="19050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1" name="Straight Connector 10">
            <a:extLst>
              <a:ext uri="{FF2B5EF4-FFF2-40B4-BE49-F238E27FC236}">
                <a16:creationId xmlns:a16="http://schemas.microsoft.com/office/drawing/2014/main" id="{04F3F037-20F9-13C1-216F-31AEEE5EBB62}"/>
              </a:ext>
            </a:extLst>
          </p:cNvPr>
          <p:cNvCxnSpPr/>
          <p:nvPr/>
        </p:nvCxnSpPr>
        <p:spPr>
          <a:xfrm>
            <a:off x="6121309" y="3429000"/>
            <a:ext cx="0" cy="1905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C0CC672-BDC8-B0B5-746A-9362851F6DA2}"/>
                  </a:ext>
                </a:extLst>
              </p:cNvPr>
              <p:cNvSpPr txBox="1"/>
              <p:nvPr/>
            </p:nvSpPr>
            <p:spPr>
              <a:xfrm>
                <a:off x="7622521" y="5417361"/>
                <a:ext cx="140012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r>
                        <a:rPr lang="en-US" sz="2400" b="0" i="1" smtClean="0">
                          <a:latin typeface="Cambria Math" panose="02040503050406030204" pitchFamily="18" charset="0"/>
                        </a:rPr>
                        <m:t>=4,504</m:t>
                      </m:r>
                    </m:oMath>
                  </m:oMathPara>
                </a14:m>
                <a:endParaRPr lang="en-US" sz="2400" dirty="0"/>
              </a:p>
            </p:txBody>
          </p:sp>
        </mc:Choice>
        <mc:Fallback xmlns="">
          <p:sp>
            <p:nvSpPr>
              <p:cNvPr id="13" name="TextBox 12">
                <a:extLst>
                  <a:ext uri="{FF2B5EF4-FFF2-40B4-BE49-F238E27FC236}">
                    <a16:creationId xmlns:a16="http://schemas.microsoft.com/office/drawing/2014/main" id="{2C0CC672-BDC8-B0B5-746A-9362851F6DA2}"/>
                  </a:ext>
                </a:extLst>
              </p:cNvPr>
              <p:cNvSpPr txBox="1">
                <a:spLocks noRot="1" noChangeAspect="1" noMove="1" noResize="1" noEditPoints="1" noAdjustHandles="1" noChangeArrowheads="1" noChangeShapeType="1" noTextEdit="1"/>
              </p:cNvSpPr>
              <p:nvPr/>
            </p:nvSpPr>
            <p:spPr>
              <a:xfrm>
                <a:off x="7622521" y="5417361"/>
                <a:ext cx="1400127" cy="369332"/>
              </a:xfrm>
              <a:prstGeom prst="rect">
                <a:avLst/>
              </a:prstGeom>
              <a:blipFill>
                <a:blip r:embed="rId2"/>
                <a:stretch>
                  <a:fillRect l="-1802" r="-450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236E729-D29C-C85B-8FB4-5280AE2572F5}"/>
                  </a:ext>
                </a:extLst>
              </p:cNvPr>
              <p:cNvSpPr txBox="1"/>
              <p:nvPr/>
            </p:nvSpPr>
            <p:spPr>
              <a:xfrm>
                <a:off x="7629863" y="3429000"/>
                <a:ext cx="2723053" cy="7629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𝑠</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𝑛</m:t>
                              </m:r>
                            </m:e>
                          </m:rad>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1937</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731</m:t>
                              </m:r>
                            </m:e>
                          </m:rad>
                        </m:den>
                      </m:f>
                      <m:r>
                        <a:rPr lang="en-US" sz="2400" b="0" i="1" smtClean="0">
                          <a:latin typeface="Cambria Math" panose="02040503050406030204" pitchFamily="18" charset="0"/>
                        </a:rPr>
                        <m:t>=71.64</m:t>
                      </m:r>
                    </m:oMath>
                  </m:oMathPara>
                </a14:m>
                <a:endParaRPr lang="en-US" sz="2400" dirty="0"/>
              </a:p>
            </p:txBody>
          </p:sp>
        </mc:Choice>
        <mc:Fallback xmlns="">
          <p:sp>
            <p:nvSpPr>
              <p:cNvPr id="14" name="TextBox 13">
                <a:extLst>
                  <a:ext uri="{FF2B5EF4-FFF2-40B4-BE49-F238E27FC236}">
                    <a16:creationId xmlns:a16="http://schemas.microsoft.com/office/drawing/2014/main" id="{0236E729-D29C-C85B-8FB4-5280AE2572F5}"/>
                  </a:ext>
                </a:extLst>
              </p:cNvPr>
              <p:cNvSpPr txBox="1">
                <a:spLocks noRot="1" noChangeAspect="1" noMove="1" noResize="1" noEditPoints="1" noAdjustHandles="1" noChangeArrowheads="1" noChangeShapeType="1" noTextEdit="1"/>
              </p:cNvSpPr>
              <p:nvPr/>
            </p:nvSpPr>
            <p:spPr>
              <a:xfrm>
                <a:off x="7629863" y="3429000"/>
                <a:ext cx="2723053" cy="762966"/>
              </a:xfrm>
              <a:prstGeom prst="rect">
                <a:avLst/>
              </a:prstGeom>
              <a:blipFill>
                <a:blip r:embed="rId3"/>
                <a:stretch>
                  <a:fillRect t="-1639" r="-1389" b="-11475"/>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672AE1DA-56C8-E6B8-6D7D-9705190A2C57}"/>
              </a:ext>
            </a:extLst>
          </p:cNvPr>
          <p:cNvCxnSpPr>
            <a:cxnSpLocks/>
          </p:cNvCxnSpPr>
          <p:nvPr/>
        </p:nvCxnSpPr>
        <p:spPr>
          <a:xfrm flipV="1">
            <a:off x="8322585" y="5133422"/>
            <a:ext cx="0" cy="200578"/>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A4C4A5-3F66-3D64-DFA0-5249AD9F4427}"/>
                  </a:ext>
                </a:extLst>
              </p:cNvPr>
              <p:cNvSpPr txBox="1"/>
              <p:nvPr/>
            </p:nvSpPr>
            <p:spPr>
              <a:xfrm>
                <a:off x="5352188" y="5411733"/>
                <a:ext cx="14039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=4,000</m:t>
                      </m:r>
                    </m:oMath>
                  </m:oMathPara>
                </a14:m>
                <a:endParaRPr lang="en-US" sz="2400" dirty="0"/>
              </a:p>
            </p:txBody>
          </p:sp>
        </mc:Choice>
        <mc:Fallback xmlns="">
          <p:sp>
            <p:nvSpPr>
              <p:cNvPr id="16" name="TextBox 15">
                <a:extLst>
                  <a:ext uri="{FF2B5EF4-FFF2-40B4-BE49-F238E27FC236}">
                    <a16:creationId xmlns:a16="http://schemas.microsoft.com/office/drawing/2014/main" id="{F6A4C4A5-3F66-3D64-DFA0-5249AD9F4427}"/>
                  </a:ext>
                </a:extLst>
              </p:cNvPr>
              <p:cNvSpPr txBox="1">
                <a:spLocks noRot="1" noChangeAspect="1" noMove="1" noResize="1" noEditPoints="1" noAdjustHandles="1" noChangeArrowheads="1" noChangeShapeType="1" noTextEdit="1"/>
              </p:cNvSpPr>
              <p:nvPr/>
            </p:nvSpPr>
            <p:spPr>
              <a:xfrm>
                <a:off x="5352188" y="5411733"/>
                <a:ext cx="1403909" cy="369332"/>
              </a:xfrm>
              <a:prstGeom prst="rect">
                <a:avLst/>
              </a:prstGeom>
              <a:blipFill>
                <a:blip r:embed="rId4"/>
                <a:stretch>
                  <a:fillRect l="-3604" r="-4505" b="-23333"/>
                </a:stretch>
              </a:blipFill>
            </p:spPr>
            <p:txBody>
              <a:bodyPr/>
              <a:lstStyle/>
              <a:p>
                <a:r>
                  <a:rPr lang="en-US">
                    <a:noFill/>
                  </a:rPr>
                  <a:t> </a:t>
                </a:r>
              </a:p>
            </p:txBody>
          </p:sp>
        </mc:Fallback>
      </mc:AlternateContent>
    </p:spTree>
    <p:extLst>
      <p:ext uri="{BB962C8B-B14F-4D97-AF65-F5344CB8AC3E}">
        <p14:creationId xmlns:p14="http://schemas.microsoft.com/office/powerpoint/2010/main" val="10533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C1F23-7568-6610-8DBB-7BD2B1F81C3A}"/>
              </a:ext>
            </a:extLst>
          </p:cNvPr>
          <p:cNvSpPr>
            <a:spLocks noGrp="1"/>
          </p:cNvSpPr>
          <p:nvPr>
            <p:ph idx="1"/>
          </p:nvPr>
        </p:nvSpPr>
        <p:spPr/>
        <p:txBody>
          <a:bodyPr/>
          <a:lstStyle/>
          <a:p>
            <a:r>
              <a:rPr lang="en-US" dirty="0"/>
              <a:t>What is the probability you see this under the initial thought of 4,000 for an </a:t>
            </a:r>
            <a:br>
              <a:rPr lang="en-US" dirty="0"/>
            </a:br>
            <a:r>
              <a:rPr lang="en-US" dirty="0"/>
              <a:t>average?</a:t>
            </a:r>
          </a:p>
        </p:txBody>
      </p:sp>
      <p:sp>
        <p:nvSpPr>
          <p:cNvPr id="3" name="Title 2">
            <a:extLst>
              <a:ext uri="{FF2B5EF4-FFF2-40B4-BE49-F238E27FC236}">
                <a16:creationId xmlns:a16="http://schemas.microsoft.com/office/drawing/2014/main" id="{EEBF0F12-2883-3063-6DEC-F07FE62A3F2C}"/>
              </a:ext>
            </a:extLst>
          </p:cNvPr>
          <p:cNvSpPr>
            <a:spLocks noGrp="1"/>
          </p:cNvSpPr>
          <p:nvPr>
            <p:ph type="title"/>
          </p:nvPr>
        </p:nvSpPr>
        <p:spPr/>
        <p:txBody>
          <a:bodyPr/>
          <a:lstStyle/>
          <a:p>
            <a:r>
              <a:rPr lang="en-US" dirty="0"/>
              <a:t>BIKE DATA Example with Means</a:t>
            </a:r>
          </a:p>
        </p:txBody>
      </p:sp>
      <p:sp>
        <p:nvSpPr>
          <p:cNvPr id="10" name="Freeform 17">
            <a:extLst>
              <a:ext uri="{FF2B5EF4-FFF2-40B4-BE49-F238E27FC236}">
                <a16:creationId xmlns:a16="http://schemas.microsoft.com/office/drawing/2014/main" id="{E0DE4486-6391-8169-298A-6AE1B57953DE}"/>
              </a:ext>
            </a:extLst>
          </p:cNvPr>
          <p:cNvSpPr>
            <a:spLocks/>
          </p:cNvSpPr>
          <p:nvPr/>
        </p:nvSpPr>
        <p:spPr bwMode="auto">
          <a:xfrm>
            <a:off x="2648976" y="3429000"/>
            <a:ext cx="6894047" cy="19050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1" name="Straight Connector 10">
            <a:extLst>
              <a:ext uri="{FF2B5EF4-FFF2-40B4-BE49-F238E27FC236}">
                <a16:creationId xmlns:a16="http://schemas.microsoft.com/office/drawing/2014/main" id="{04F3F037-20F9-13C1-216F-31AEEE5EBB62}"/>
              </a:ext>
            </a:extLst>
          </p:cNvPr>
          <p:cNvCxnSpPr/>
          <p:nvPr/>
        </p:nvCxnSpPr>
        <p:spPr>
          <a:xfrm>
            <a:off x="6121309" y="3429000"/>
            <a:ext cx="0" cy="1905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C0CC672-BDC8-B0B5-746A-9362851F6DA2}"/>
                  </a:ext>
                </a:extLst>
              </p:cNvPr>
              <p:cNvSpPr txBox="1"/>
              <p:nvPr/>
            </p:nvSpPr>
            <p:spPr>
              <a:xfrm>
                <a:off x="7622521" y="5417361"/>
                <a:ext cx="140012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r>
                        <a:rPr lang="en-US" sz="2400" b="0" i="1" smtClean="0">
                          <a:latin typeface="Cambria Math" panose="02040503050406030204" pitchFamily="18" charset="0"/>
                        </a:rPr>
                        <m:t>=4,504</m:t>
                      </m:r>
                    </m:oMath>
                  </m:oMathPara>
                </a14:m>
                <a:endParaRPr lang="en-US" sz="2400" dirty="0"/>
              </a:p>
            </p:txBody>
          </p:sp>
        </mc:Choice>
        <mc:Fallback xmlns="">
          <p:sp>
            <p:nvSpPr>
              <p:cNvPr id="13" name="TextBox 12">
                <a:extLst>
                  <a:ext uri="{FF2B5EF4-FFF2-40B4-BE49-F238E27FC236}">
                    <a16:creationId xmlns:a16="http://schemas.microsoft.com/office/drawing/2014/main" id="{2C0CC672-BDC8-B0B5-746A-9362851F6DA2}"/>
                  </a:ext>
                </a:extLst>
              </p:cNvPr>
              <p:cNvSpPr txBox="1">
                <a:spLocks noRot="1" noChangeAspect="1" noMove="1" noResize="1" noEditPoints="1" noAdjustHandles="1" noChangeArrowheads="1" noChangeShapeType="1" noTextEdit="1"/>
              </p:cNvSpPr>
              <p:nvPr/>
            </p:nvSpPr>
            <p:spPr>
              <a:xfrm>
                <a:off x="7622521" y="5417361"/>
                <a:ext cx="1400127" cy="369332"/>
              </a:xfrm>
              <a:prstGeom prst="rect">
                <a:avLst/>
              </a:prstGeom>
              <a:blipFill>
                <a:blip r:embed="rId2"/>
                <a:stretch>
                  <a:fillRect l="-1802" r="-450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236E729-D29C-C85B-8FB4-5280AE2572F5}"/>
                  </a:ext>
                </a:extLst>
              </p:cNvPr>
              <p:cNvSpPr txBox="1"/>
              <p:nvPr/>
            </p:nvSpPr>
            <p:spPr>
              <a:xfrm>
                <a:off x="7629863" y="3429000"/>
                <a:ext cx="2723053" cy="7629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𝑠</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𝑛</m:t>
                              </m:r>
                            </m:e>
                          </m:rad>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1937</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731</m:t>
                              </m:r>
                            </m:e>
                          </m:rad>
                        </m:den>
                      </m:f>
                      <m:r>
                        <a:rPr lang="en-US" sz="2400" b="0" i="1" smtClean="0">
                          <a:latin typeface="Cambria Math" panose="02040503050406030204" pitchFamily="18" charset="0"/>
                        </a:rPr>
                        <m:t>=71.64</m:t>
                      </m:r>
                    </m:oMath>
                  </m:oMathPara>
                </a14:m>
                <a:endParaRPr lang="en-US" sz="2400" dirty="0"/>
              </a:p>
            </p:txBody>
          </p:sp>
        </mc:Choice>
        <mc:Fallback xmlns="">
          <p:sp>
            <p:nvSpPr>
              <p:cNvPr id="14" name="TextBox 13">
                <a:extLst>
                  <a:ext uri="{FF2B5EF4-FFF2-40B4-BE49-F238E27FC236}">
                    <a16:creationId xmlns:a16="http://schemas.microsoft.com/office/drawing/2014/main" id="{0236E729-D29C-C85B-8FB4-5280AE2572F5}"/>
                  </a:ext>
                </a:extLst>
              </p:cNvPr>
              <p:cNvSpPr txBox="1">
                <a:spLocks noRot="1" noChangeAspect="1" noMove="1" noResize="1" noEditPoints="1" noAdjustHandles="1" noChangeArrowheads="1" noChangeShapeType="1" noTextEdit="1"/>
              </p:cNvSpPr>
              <p:nvPr/>
            </p:nvSpPr>
            <p:spPr>
              <a:xfrm>
                <a:off x="7629863" y="3429000"/>
                <a:ext cx="2723053" cy="762966"/>
              </a:xfrm>
              <a:prstGeom prst="rect">
                <a:avLst/>
              </a:prstGeom>
              <a:blipFill>
                <a:blip r:embed="rId3"/>
                <a:stretch>
                  <a:fillRect t="-1639" r="-1389" b="-11475"/>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672AE1DA-56C8-E6B8-6D7D-9705190A2C57}"/>
              </a:ext>
            </a:extLst>
          </p:cNvPr>
          <p:cNvCxnSpPr>
            <a:cxnSpLocks/>
          </p:cNvCxnSpPr>
          <p:nvPr/>
        </p:nvCxnSpPr>
        <p:spPr>
          <a:xfrm flipV="1">
            <a:off x="8322585" y="5133422"/>
            <a:ext cx="0" cy="200578"/>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Right Brace 3">
            <a:extLst>
              <a:ext uri="{FF2B5EF4-FFF2-40B4-BE49-F238E27FC236}">
                <a16:creationId xmlns:a16="http://schemas.microsoft.com/office/drawing/2014/main" id="{1C163B3E-9313-DA88-86B0-8282F01F5DF8}"/>
              </a:ext>
            </a:extLst>
          </p:cNvPr>
          <p:cNvSpPr/>
          <p:nvPr/>
        </p:nvSpPr>
        <p:spPr>
          <a:xfrm rot="5400000">
            <a:off x="7046074" y="4896280"/>
            <a:ext cx="369331" cy="2183688"/>
          </a:xfrm>
          <a:prstGeom prst="rightBrace">
            <a:avLst>
              <a:gd name="adj1" fmla="val 52976"/>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091550-B7CF-999A-71F3-5FC7A6C28AE7}"/>
                  </a:ext>
                </a:extLst>
              </p:cNvPr>
              <p:cNvSpPr txBox="1"/>
              <p:nvPr/>
            </p:nvSpPr>
            <p:spPr>
              <a:xfrm>
                <a:off x="5875347" y="6200084"/>
                <a:ext cx="4291239" cy="622222"/>
              </a:xfrm>
              <a:prstGeom prst="rect">
                <a:avLst/>
              </a:prstGeom>
              <a:noFill/>
            </p:spPr>
            <p:txBody>
              <a:bodyPr wrap="none" rtlCol="0">
                <a:spAutoFit/>
              </a:bodyPr>
              <a:lstStyle/>
              <a:p>
                <a14:m>
                  <m:oMath xmlns:m="http://schemas.openxmlformats.org/officeDocument/2006/math">
                    <m:f>
                      <m:fPr>
                        <m:ctrlPr>
                          <a:rPr lang="en-US" sz="2400" b="0" i="1" dirty="0" smtClean="0">
                            <a:solidFill>
                              <a:schemeClr val="accent2"/>
                            </a:solidFill>
                            <a:latin typeface="Cambria Math" panose="02040503050406030204" pitchFamily="18" charset="0"/>
                          </a:rPr>
                        </m:ctrlPr>
                      </m:fPr>
                      <m:num>
                        <m:r>
                          <a:rPr lang="en-US" sz="2400" b="0" i="1" dirty="0" smtClean="0">
                            <a:solidFill>
                              <a:schemeClr val="accent2"/>
                            </a:solidFill>
                            <a:latin typeface="Cambria Math" panose="02040503050406030204" pitchFamily="18" charset="0"/>
                          </a:rPr>
                          <m:t>504</m:t>
                        </m:r>
                      </m:num>
                      <m:den>
                        <m:r>
                          <a:rPr lang="en-US" sz="2400" b="0" i="1" dirty="0" smtClean="0">
                            <a:solidFill>
                              <a:schemeClr val="accent2"/>
                            </a:solidFill>
                            <a:latin typeface="Cambria Math" panose="02040503050406030204" pitchFamily="18" charset="0"/>
                          </a:rPr>
                          <m:t>71.64</m:t>
                        </m:r>
                      </m:den>
                    </m:f>
                    <m:r>
                      <a:rPr lang="en-US" sz="2400" b="0" i="1" dirty="0" smtClean="0">
                        <a:solidFill>
                          <a:schemeClr val="accent2"/>
                        </a:solidFill>
                        <a:latin typeface="Cambria Math" panose="02040503050406030204" pitchFamily="18" charset="0"/>
                      </a:rPr>
                      <m:t>=7.03</m:t>
                    </m:r>
                  </m:oMath>
                </a14:m>
                <a:r>
                  <a:rPr lang="en-US" sz="2400" dirty="0">
                    <a:solidFill>
                      <a:schemeClr val="accent2"/>
                    </a:solidFill>
                  </a:rPr>
                  <a:t> standard deviations!</a:t>
                </a:r>
              </a:p>
            </p:txBody>
          </p:sp>
        </mc:Choice>
        <mc:Fallback xmlns="">
          <p:sp>
            <p:nvSpPr>
              <p:cNvPr id="5" name="TextBox 4">
                <a:extLst>
                  <a:ext uri="{FF2B5EF4-FFF2-40B4-BE49-F238E27FC236}">
                    <a16:creationId xmlns:a16="http://schemas.microsoft.com/office/drawing/2014/main" id="{C6091550-B7CF-999A-71F3-5FC7A6C28AE7}"/>
                  </a:ext>
                </a:extLst>
              </p:cNvPr>
              <p:cNvSpPr txBox="1">
                <a:spLocks noRot="1" noChangeAspect="1" noMove="1" noResize="1" noEditPoints="1" noAdjustHandles="1" noChangeArrowheads="1" noChangeShapeType="1" noTextEdit="1"/>
              </p:cNvSpPr>
              <p:nvPr/>
            </p:nvSpPr>
            <p:spPr>
              <a:xfrm>
                <a:off x="5875347" y="6200084"/>
                <a:ext cx="4291239" cy="622222"/>
              </a:xfrm>
              <a:prstGeom prst="rect">
                <a:avLst/>
              </a:prstGeom>
              <a:blipFill>
                <a:blip r:embed="rId4"/>
                <a:stretch>
                  <a:fillRect r="-1180"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70E4D1-1FE6-1691-3712-148ABD0715D6}"/>
                  </a:ext>
                </a:extLst>
              </p:cNvPr>
              <p:cNvSpPr txBox="1"/>
              <p:nvPr/>
            </p:nvSpPr>
            <p:spPr>
              <a:xfrm>
                <a:off x="5352188" y="5411733"/>
                <a:ext cx="14039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=4,000</m:t>
                      </m:r>
                    </m:oMath>
                  </m:oMathPara>
                </a14:m>
                <a:endParaRPr lang="en-US" sz="2400" dirty="0"/>
              </a:p>
            </p:txBody>
          </p:sp>
        </mc:Choice>
        <mc:Fallback xmlns="">
          <p:sp>
            <p:nvSpPr>
              <p:cNvPr id="6" name="TextBox 5">
                <a:extLst>
                  <a:ext uri="{FF2B5EF4-FFF2-40B4-BE49-F238E27FC236}">
                    <a16:creationId xmlns:a16="http://schemas.microsoft.com/office/drawing/2014/main" id="{8670E4D1-1FE6-1691-3712-148ABD0715D6}"/>
                  </a:ext>
                </a:extLst>
              </p:cNvPr>
              <p:cNvSpPr txBox="1">
                <a:spLocks noRot="1" noChangeAspect="1" noMove="1" noResize="1" noEditPoints="1" noAdjustHandles="1" noChangeArrowheads="1" noChangeShapeType="1" noTextEdit="1"/>
              </p:cNvSpPr>
              <p:nvPr/>
            </p:nvSpPr>
            <p:spPr>
              <a:xfrm>
                <a:off x="5352188" y="5411733"/>
                <a:ext cx="1403909" cy="369332"/>
              </a:xfrm>
              <a:prstGeom prst="rect">
                <a:avLst/>
              </a:prstGeom>
              <a:blipFill>
                <a:blip r:embed="rId5"/>
                <a:stretch>
                  <a:fillRect l="-3604" r="-4505" b="-23333"/>
                </a:stretch>
              </a:blipFill>
            </p:spPr>
            <p:txBody>
              <a:bodyPr/>
              <a:lstStyle/>
              <a:p>
                <a:r>
                  <a:rPr lang="en-US">
                    <a:noFill/>
                  </a:rPr>
                  <a:t> </a:t>
                </a:r>
              </a:p>
            </p:txBody>
          </p:sp>
        </mc:Fallback>
      </mc:AlternateContent>
    </p:spTree>
    <p:extLst>
      <p:ext uri="{BB962C8B-B14F-4D97-AF65-F5344CB8AC3E}">
        <p14:creationId xmlns:p14="http://schemas.microsoft.com/office/powerpoint/2010/main" val="238541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C1F23-7568-6610-8DBB-7BD2B1F81C3A}"/>
              </a:ext>
            </a:extLst>
          </p:cNvPr>
          <p:cNvSpPr>
            <a:spLocks noGrp="1"/>
          </p:cNvSpPr>
          <p:nvPr>
            <p:ph idx="1"/>
          </p:nvPr>
        </p:nvSpPr>
        <p:spPr/>
        <p:txBody>
          <a:bodyPr/>
          <a:lstStyle/>
          <a:p>
            <a:r>
              <a:rPr lang="en-US" dirty="0"/>
              <a:t>What is the probability you see this under the initial thought of 4,000 for an </a:t>
            </a:r>
            <a:br>
              <a:rPr lang="en-US" dirty="0"/>
            </a:br>
            <a:r>
              <a:rPr lang="en-US" dirty="0"/>
              <a:t>average?  </a:t>
            </a:r>
            <a:r>
              <a:rPr lang="en-US" dirty="0">
                <a:solidFill>
                  <a:schemeClr val="accent2"/>
                </a:solidFill>
              </a:rPr>
              <a:t>&lt; 0.0001</a:t>
            </a:r>
            <a:endParaRPr lang="en-US" dirty="0"/>
          </a:p>
        </p:txBody>
      </p:sp>
      <p:sp>
        <p:nvSpPr>
          <p:cNvPr id="3" name="Title 2">
            <a:extLst>
              <a:ext uri="{FF2B5EF4-FFF2-40B4-BE49-F238E27FC236}">
                <a16:creationId xmlns:a16="http://schemas.microsoft.com/office/drawing/2014/main" id="{EEBF0F12-2883-3063-6DEC-F07FE62A3F2C}"/>
              </a:ext>
            </a:extLst>
          </p:cNvPr>
          <p:cNvSpPr>
            <a:spLocks noGrp="1"/>
          </p:cNvSpPr>
          <p:nvPr>
            <p:ph type="title"/>
          </p:nvPr>
        </p:nvSpPr>
        <p:spPr/>
        <p:txBody>
          <a:bodyPr/>
          <a:lstStyle/>
          <a:p>
            <a:r>
              <a:rPr lang="en-US" dirty="0"/>
              <a:t>BIKE DATA Example with Means</a:t>
            </a:r>
          </a:p>
        </p:txBody>
      </p:sp>
      <p:sp>
        <p:nvSpPr>
          <p:cNvPr id="10" name="Freeform 17">
            <a:extLst>
              <a:ext uri="{FF2B5EF4-FFF2-40B4-BE49-F238E27FC236}">
                <a16:creationId xmlns:a16="http://schemas.microsoft.com/office/drawing/2014/main" id="{E0DE4486-6391-8169-298A-6AE1B57953DE}"/>
              </a:ext>
            </a:extLst>
          </p:cNvPr>
          <p:cNvSpPr>
            <a:spLocks/>
          </p:cNvSpPr>
          <p:nvPr/>
        </p:nvSpPr>
        <p:spPr bwMode="auto">
          <a:xfrm>
            <a:off x="2648976" y="3429000"/>
            <a:ext cx="6894047" cy="1905000"/>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cxnSp>
        <p:nvCxnSpPr>
          <p:cNvPr id="11" name="Straight Connector 10">
            <a:extLst>
              <a:ext uri="{FF2B5EF4-FFF2-40B4-BE49-F238E27FC236}">
                <a16:creationId xmlns:a16="http://schemas.microsoft.com/office/drawing/2014/main" id="{04F3F037-20F9-13C1-216F-31AEEE5EBB62}"/>
              </a:ext>
            </a:extLst>
          </p:cNvPr>
          <p:cNvCxnSpPr/>
          <p:nvPr/>
        </p:nvCxnSpPr>
        <p:spPr>
          <a:xfrm>
            <a:off x="6121309" y="3429000"/>
            <a:ext cx="0" cy="1905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C0CC672-BDC8-B0B5-746A-9362851F6DA2}"/>
                  </a:ext>
                </a:extLst>
              </p:cNvPr>
              <p:cNvSpPr txBox="1"/>
              <p:nvPr/>
            </p:nvSpPr>
            <p:spPr>
              <a:xfrm>
                <a:off x="7622521" y="5417361"/>
                <a:ext cx="140012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r>
                        <a:rPr lang="en-US" sz="2400" b="0" i="1" smtClean="0">
                          <a:latin typeface="Cambria Math" panose="02040503050406030204" pitchFamily="18" charset="0"/>
                        </a:rPr>
                        <m:t>=4,504</m:t>
                      </m:r>
                    </m:oMath>
                  </m:oMathPara>
                </a14:m>
                <a:endParaRPr lang="en-US" sz="2400" dirty="0"/>
              </a:p>
            </p:txBody>
          </p:sp>
        </mc:Choice>
        <mc:Fallback xmlns="">
          <p:sp>
            <p:nvSpPr>
              <p:cNvPr id="13" name="TextBox 12">
                <a:extLst>
                  <a:ext uri="{FF2B5EF4-FFF2-40B4-BE49-F238E27FC236}">
                    <a16:creationId xmlns:a16="http://schemas.microsoft.com/office/drawing/2014/main" id="{2C0CC672-BDC8-B0B5-746A-9362851F6DA2}"/>
                  </a:ext>
                </a:extLst>
              </p:cNvPr>
              <p:cNvSpPr txBox="1">
                <a:spLocks noRot="1" noChangeAspect="1" noMove="1" noResize="1" noEditPoints="1" noAdjustHandles="1" noChangeArrowheads="1" noChangeShapeType="1" noTextEdit="1"/>
              </p:cNvSpPr>
              <p:nvPr/>
            </p:nvSpPr>
            <p:spPr>
              <a:xfrm>
                <a:off x="7622521" y="5417361"/>
                <a:ext cx="1400127" cy="369332"/>
              </a:xfrm>
              <a:prstGeom prst="rect">
                <a:avLst/>
              </a:prstGeom>
              <a:blipFill>
                <a:blip r:embed="rId2"/>
                <a:stretch>
                  <a:fillRect l="-1802" r="-450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236E729-D29C-C85B-8FB4-5280AE2572F5}"/>
                  </a:ext>
                </a:extLst>
              </p:cNvPr>
              <p:cNvSpPr txBox="1"/>
              <p:nvPr/>
            </p:nvSpPr>
            <p:spPr>
              <a:xfrm>
                <a:off x="7629863" y="3429000"/>
                <a:ext cx="2723053" cy="7629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𝑠</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𝑛</m:t>
                              </m:r>
                            </m:e>
                          </m:rad>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1937</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731</m:t>
                              </m:r>
                            </m:e>
                          </m:rad>
                        </m:den>
                      </m:f>
                      <m:r>
                        <a:rPr lang="en-US" sz="2400" b="0" i="1" smtClean="0">
                          <a:latin typeface="Cambria Math" panose="02040503050406030204" pitchFamily="18" charset="0"/>
                        </a:rPr>
                        <m:t>=71.64</m:t>
                      </m:r>
                    </m:oMath>
                  </m:oMathPara>
                </a14:m>
                <a:endParaRPr lang="en-US" sz="2400" dirty="0"/>
              </a:p>
            </p:txBody>
          </p:sp>
        </mc:Choice>
        <mc:Fallback xmlns="">
          <p:sp>
            <p:nvSpPr>
              <p:cNvPr id="14" name="TextBox 13">
                <a:extLst>
                  <a:ext uri="{FF2B5EF4-FFF2-40B4-BE49-F238E27FC236}">
                    <a16:creationId xmlns:a16="http://schemas.microsoft.com/office/drawing/2014/main" id="{0236E729-D29C-C85B-8FB4-5280AE2572F5}"/>
                  </a:ext>
                </a:extLst>
              </p:cNvPr>
              <p:cNvSpPr txBox="1">
                <a:spLocks noRot="1" noChangeAspect="1" noMove="1" noResize="1" noEditPoints="1" noAdjustHandles="1" noChangeArrowheads="1" noChangeShapeType="1" noTextEdit="1"/>
              </p:cNvSpPr>
              <p:nvPr/>
            </p:nvSpPr>
            <p:spPr>
              <a:xfrm>
                <a:off x="7629863" y="3429000"/>
                <a:ext cx="2723053" cy="762966"/>
              </a:xfrm>
              <a:prstGeom prst="rect">
                <a:avLst/>
              </a:prstGeom>
              <a:blipFill>
                <a:blip r:embed="rId3"/>
                <a:stretch>
                  <a:fillRect t="-1639" r="-1389" b="-11475"/>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672AE1DA-56C8-E6B8-6D7D-9705190A2C57}"/>
              </a:ext>
            </a:extLst>
          </p:cNvPr>
          <p:cNvCxnSpPr>
            <a:cxnSpLocks/>
          </p:cNvCxnSpPr>
          <p:nvPr/>
        </p:nvCxnSpPr>
        <p:spPr>
          <a:xfrm flipV="1">
            <a:off x="8322585" y="5133422"/>
            <a:ext cx="0" cy="200578"/>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Right Brace 3">
            <a:extLst>
              <a:ext uri="{FF2B5EF4-FFF2-40B4-BE49-F238E27FC236}">
                <a16:creationId xmlns:a16="http://schemas.microsoft.com/office/drawing/2014/main" id="{1C163B3E-9313-DA88-86B0-8282F01F5DF8}"/>
              </a:ext>
            </a:extLst>
          </p:cNvPr>
          <p:cNvSpPr/>
          <p:nvPr/>
        </p:nvSpPr>
        <p:spPr>
          <a:xfrm rot="5400000">
            <a:off x="7046074" y="4896280"/>
            <a:ext cx="369331" cy="2183688"/>
          </a:xfrm>
          <a:prstGeom prst="rightBrace">
            <a:avLst>
              <a:gd name="adj1" fmla="val 52976"/>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091550-B7CF-999A-71F3-5FC7A6C28AE7}"/>
                  </a:ext>
                </a:extLst>
              </p:cNvPr>
              <p:cNvSpPr txBox="1"/>
              <p:nvPr/>
            </p:nvSpPr>
            <p:spPr>
              <a:xfrm>
                <a:off x="5875347" y="6200084"/>
                <a:ext cx="4291239" cy="622222"/>
              </a:xfrm>
              <a:prstGeom prst="rect">
                <a:avLst/>
              </a:prstGeom>
              <a:noFill/>
            </p:spPr>
            <p:txBody>
              <a:bodyPr wrap="none" rtlCol="0">
                <a:spAutoFit/>
              </a:bodyPr>
              <a:lstStyle/>
              <a:p>
                <a14:m>
                  <m:oMath xmlns:m="http://schemas.openxmlformats.org/officeDocument/2006/math">
                    <m:f>
                      <m:fPr>
                        <m:ctrlPr>
                          <a:rPr lang="en-US" sz="2400" b="0" i="1" dirty="0" smtClean="0">
                            <a:solidFill>
                              <a:schemeClr val="accent2"/>
                            </a:solidFill>
                            <a:latin typeface="Cambria Math" panose="02040503050406030204" pitchFamily="18" charset="0"/>
                          </a:rPr>
                        </m:ctrlPr>
                      </m:fPr>
                      <m:num>
                        <m:r>
                          <a:rPr lang="en-US" sz="2400" b="0" i="1" dirty="0" smtClean="0">
                            <a:solidFill>
                              <a:schemeClr val="accent2"/>
                            </a:solidFill>
                            <a:latin typeface="Cambria Math" panose="02040503050406030204" pitchFamily="18" charset="0"/>
                          </a:rPr>
                          <m:t>504</m:t>
                        </m:r>
                      </m:num>
                      <m:den>
                        <m:r>
                          <a:rPr lang="en-US" sz="2400" b="0" i="1" dirty="0" smtClean="0">
                            <a:solidFill>
                              <a:schemeClr val="accent2"/>
                            </a:solidFill>
                            <a:latin typeface="Cambria Math" panose="02040503050406030204" pitchFamily="18" charset="0"/>
                          </a:rPr>
                          <m:t>71.64</m:t>
                        </m:r>
                      </m:den>
                    </m:f>
                    <m:r>
                      <a:rPr lang="en-US" sz="2400" b="0" i="1" dirty="0" smtClean="0">
                        <a:solidFill>
                          <a:schemeClr val="accent2"/>
                        </a:solidFill>
                        <a:latin typeface="Cambria Math" panose="02040503050406030204" pitchFamily="18" charset="0"/>
                      </a:rPr>
                      <m:t>=7.03</m:t>
                    </m:r>
                  </m:oMath>
                </a14:m>
                <a:r>
                  <a:rPr lang="en-US" sz="2400" dirty="0">
                    <a:solidFill>
                      <a:schemeClr val="accent2"/>
                    </a:solidFill>
                  </a:rPr>
                  <a:t> standard deviations!</a:t>
                </a:r>
              </a:p>
            </p:txBody>
          </p:sp>
        </mc:Choice>
        <mc:Fallback xmlns="">
          <p:sp>
            <p:nvSpPr>
              <p:cNvPr id="5" name="TextBox 4">
                <a:extLst>
                  <a:ext uri="{FF2B5EF4-FFF2-40B4-BE49-F238E27FC236}">
                    <a16:creationId xmlns:a16="http://schemas.microsoft.com/office/drawing/2014/main" id="{C6091550-B7CF-999A-71F3-5FC7A6C28AE7}"/>
                  </a:ext>
                </a:extLst>
              </p:cNvPr>
              <p:cNvSpPr txBox="1">
                <a:spLocks noRot="1" noChangeAspect="1" noMove="1" noResize="1" noEditPoints="1" noAdjustHandles="1" noChangeArrowheads="1" noChangeShapeType="1" noTextEdit="1"/>
              </p:cNvSpPr>
              <p:nvPr/>
            </p:nvSpPr>
            <p:spPr>
              <a:xfrm>
                <a:off x="5875347" y="6200084"/>
                <a:ext cx="4291239" cy="622222"/>
              </a:xfrm>
              <a:prstGeom prst="rect">
                <a:avLst/>
              </a:prstGeom>
              <a:blipFill>
                <a:blip r:embed="rId4"/>
                <a:stretch>
                  <a:fillRect r="-1180"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AC88D95-32AC-837B-E168-9CCC4F41F332}"/>
                  </a:ext>
                </a:extLst>
              </p:cNvPr>
              <p:cNvSpPr txBox="1"/>
              <p:nvPr/>
            </p:nvSpPr>
            <p:spPr>
              <a:xfrm>
                <a:off x="5352188" y="5411733"/>
                <a:ext cx="14039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=4,000</m:t>
                      </m:r>
                    </m:oMath>
                  </m:oMathPara>
                </a14:m>
                <a:endParaRPr lang="en-US" sz="2400" dirty="0"/>
              </a:p>
            </p:txBody>
          </p:sp>
        </mc:Choice>
        <mc:Fallback xmlns="">
          <p:sp>
            <p:nvSpPr>
              <p:cNvPr id="6" name="TextBox 5">
                <a:extLst>
                  <a:ext uri="{FF2B5EF4-FFF2-40B4-BE49-F238E27FC236}">
                    <a16:creationId xmlns:a16="http://schemas.microsoft.com/office/drawing/2014/main" id="{CAC88D95-32AC-837B-E168-9CCC4F41F332}"/>
                  </a:ext>
                </a:extLst>
              </p:cNvPr>
              <p:cNvSpPr txBox="1">
                <a:spLocks noRot="1" noChangeAspect="1" noMove="1" noResize="1" noEditPoints="1" noAdjustHandles="1" noChangeArrowheads="1" noChangeShapeType="1" noTextEdit="1"/>
              </p:cNvSpPr>
              <p:nvPr/>
            </p:nvSpPr>
            <p:spPr>
              <a:xfrm>
                <a:off x="5352188" y="5411733"/>
                <a:ext cx="1403909" cy="369332"/>
              </a:xfrm>
              <a:prstGeom prst="rect">
                <a:avLst/>
              </a:prstGeom>
              <a:blipFill>
                <a:blip r:embed="rId5"/>
                <a:stretch>
                  <a:fillRect l="-3604" r="-4505" b="-23333"/>
                </a:stretch>
              </a:blipFill>
            </p:spPr>
            <p:txBody>
              <a:bodyPr/>
              <a:lstStyle/>
              <a:p>
                <a:r>
                  <a:rPr lang="en-US">
                    <a:noFill/>
                  </a:rPr>
                  <a:t> </a:t>
                </a:r>
              </a:p>
            </p:txBody>
          </p:sp>
        </mc:Fallback>
      </mc:AlternateContent>
    </p:spTree>
    <p:extLst>
      <p:ext uri="{BB962C8B-B14F-4D97-AF65-F5344CB8AC3E}">
        <p14:creationId xmlns:p14="http://schemas.microsoft.com/office/powerpoint/2010/main" val="3964999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C1F23-7568-6610-8DBB-7BD2B1F81C3A}"/>
              </a:ext>
            </a:extLst>
          </p:cNvPr>
          <p:cNvSpPr>
            <a:spLocks noGrp="1"/>
          </p:cNvSpPr>
          <p:nvPr>
            <p:ph idx="1"/>
          </p:nvPr>
        </p:nvSpPr>
        <p:spPr/>
        <p:txBody>
          <a:bodyPr/>
          <a:lstStyle/>
          <a:p>
            <a:r>
              <a:rPr lang="en-US" dirty="0"/>
              <a:t>You believe the average daily number of total users is 4,000, but you want to know if there is more than that. </a:t>
            </a:r>
          </a:p>
          <a:p>
            <a:r>
              <a:rPr lang="en-US" dirty="0"/>
              <a:t>You collect a sample of 731 days with an average daily number of total users at 4,504 with a standard deviation of 1,937.</a:t>
            </a:r>
          </a:p>
          <a:p>
            <a:r>
              <a:rPr lang="en-US" dirty="0"/>
              <a:t>What is the probability you see this under the initial thought of 4,000 for an </a:t>
            </a:r>
            <a:br>
              <a:rPr lang="en-US" dirty="0"/>
            </a:br>
            <a:r>
              <a:rPr lang="en-US" dirty="0"/>
              <a:t>average?  </a:t>
            </a:r>
            <a:r>
              <a:rPr lang="en-US" dirty="0">
                <a:solidFill>
                  <a:schemeClr val="accent2"/>
                </a:solidFill>
              </a:rPr>
              <a:t>&lt; 0.0001!</a:t>
            </a:r>
          </a:p>
          <a:p>
            <a:r>
              <a:rPr lang="en-US" dirty="0"/>
              <a:t>Do you still believe your original hypothesis?</a:t>
            </a:r>
          </a:p>
          <a:p>
            <a:endParaRPr lang="en-US" dirty="0"/>
          </a:p>
        </p:txBody>
      </p:sp>
      <p:sp>
        <p:nvSpPr>
          <p:cNvPr id="3" name="Title 2">
            <a:extLst>
              <a:ext uri="{FF2B5EF4-FFF2-40B4-BE49-F238E27FC236}">
                <a16:creationId xmlns:a16="http://schemas.microsoft.com/office/drawing/2014/main" id="{EEBF0F12-2883-3063-6DEC-F07FE62A3F2C}"/>
              </a:ext>
            </a:extLst>
          </p:cNvPr>
          <p:cNvSpPr>
            <a:spLocks noGrp="1"/>
          </p:cNvSpPr>
          <p:nvPr>
            <p:ph type="title"/>
          </p:nvPr>
        </p:nvSpPr>
        <p:spPr/>
        <p:txBody>
          <a:bodyPr/>
          <a:lstStyle/>
          <a:p>
            <a:r>
              <a:rPr lang="en-US" dirty="0"/>
              <a:t>BIKE DATA Example with Means</a:t>
            </a:r>
          </a:p>
        </p:txBody>
      </p:sp>
    </p:spTree>
    <p:extLst>
      <p:ext uri="{BB962C8B-B14F-4D97-AF65-F5344CB8AC3E}">
        <p14:creationId xmlns:p14="http://schemas.microsoft.com/office/powerpoint/2010/main" val="248344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C53A3-61E9-DAD7-652F-58B0AD18ACA4}"/>
              </a:ext>
            </a:extLst>
          </p:cNvPr>
          <p:cNvSpPr>
            <a:spLocks noGrp="1"/>
          </p:cNvSpPr>
          <p:nvPr>
            <p:ph idx="1"/>
          </p:nvPr>
        </p:nvSpPr>
        <p:spPr/>
        <p:txBody>
          <a:bodyPr/>
          <a:lstStyle/>
          <a:p>
            <a:r>
              <a:rPr lang="en-US" dirty="0"/>
              <a:t>A </a:t>
            </a:r>
            <a:r>
              <a:rPr lang="en-US" b="1" dirty="0"/>
              <a:t>hypothesis test </a:t>
            </a:r>
            <a:r>
              <a:rPr lang="en-US" dirty="0"/>
              <a:t>uses data to help evaluate an initial claim about a parameter from the population.</a:t>
            </a:r>
          </a:p>
          <a:p>
            <a:endParaRPr lang="en-US" dirty="0"/>
          </a:p>
          <a:p>
            <a:endParaRPr lang="en-US" dirty="0"/>
          </a:p>
        </p:txBody>
      </p:sp>
      <p:sp>
        <p:nvSpPr>
          <p:cNvPr id="3" name="Title 2">
            <a:extLst>
              <a:ext uri="{FF2B5EF4-FFF2-40B4-BE49-F238E27FC236}">
                <a16:creationId xmlns:a16="http://schemas.microsoft.com/office/drawing/2014/main" id="{F762CC93-1F6E-349E-5E64-34821414F76D}"/>
              </a:ext>
            </a:extLst>
          </p:cNvPr>
          <p:cNvSpPr>
            <a:spLocks noGrp="1"/>
          </p:cNvSpPr>
          <p:nvPr>
            <p:ph type="title"/>
          </p:nvPr>
        </p:nvSpPr>
        <p:spPr/>
        <p:txBody>
          <a:bodyPr/>
          <a:lstStyle/>
          <a:p>
            <a:r>
              <a:rPr lang="en-US" dirty="0"/>
              <a:t>Hypothesis Testing</a:t>
            </a:r>
          </a:p>
        </p:txBody>
      </p:sp>
    </p:spTree>
    <p:extLst>
      <p:ext uri="{BB962C8B-B14F-4D97-AF65-F5344CB8AC3E}">
        <p14:creationId xmlns:p14="http://schemas.microsoft.com/office/powerpoint/2010/main" val="48987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C1F23-7568-6610-8DBB-7BD2B1F81C3A}"/>
              </a:ext>
            </a:extLst>
          </p:cNvPr>
          <p:cNvSpPr>
            <a:spLocks noGrp="1"/>
          </p:cNvSpPr>
          <p:nvPr>
            <p:ph idx="1"/>
          </p:nvPr>
        </p:nvSpPr>
        <p:spPr/>
        <p:txBody>
          <a:bodyPr/>
          <a:lstStyle/>
          <a:p>
            <a:r>
              <a:rPr lang="en-US" dirty="0"/>
              <a:t>You believe the average daily number of total users is 4,000 (</a:t>
            </a:r>
            <a:r>
              <a:rPr lang="en-US" dirty="0">
                <a:solidFill>
                  <a:schemeClr val="accent2"/>
                </a:solidFill>
              </a:rPr>
              <a:t>NULL Hypothesis)</a:t>
            </a:r>
            <a:r>
              <a:rPr lang="en-US" dirty="0"/>
              <a:t>, but you want to know if there is more than that. </a:t>
            </a:r>
          </a:p>
          <a:p>
            <a:r>
              <a:rPr lang="en-US" dirty="0"/>
              <a:t>You collect a sample of 731 days with an average daily number of total users at 4,504 with a standard deviation of 1,937.  </a:t>
            </a:r>
            <a:r>
              <a:rPr lang="en-US" dirty="0">
                <a:solidFill>
                  <a:schemeClr val="accent2"/>
                </a:solidFill>
              </a:rPr>
              <a:t>Test Statistic</a:t>
            </a:r>
            <a:endParaRPr lang="en-US" dirty="0"/>
          </a:p>
          <a:p>
            <a:r>
              <a:rPr lang="en-US" dirty="0"/>
              <a:t>What is the probability you see this under the initial thought of 4,000 for an </a:t>
            </a:r>
            <a:br>
              <a:rPr lang="en-US" dirty="0"/>
            </a:br>
            <a:r>
              <a:rPr lang="en-US" dirty="0"/>
              <a:t>average?  </a:t>
            </a:r>
            <a:r>
              <a:rPr lang="en-US" dirty="0">
                <a:solidFill>
                  <a:schemeClr val="accent2"/>
                </a:solidFill>
              </a:rPr>
              <a:t>P-value</a:t>
            </a:r>
          </a:p>
          <a:p>
            <a:r>
              <a:rPr lang="en-US" dirty="0"/>
              <a:t>Do you still believe your original hypothesis?  </a:t>
            </a:r>
            <a:r>
              <a:rPr lang="en-US" dirty="0">
                <a:solidFill>
                  <a:schemeClr val="accent2"/>
                </a:solidFill>
              </a:rPr>
              <a:t>Decision on NULL Hypothesis</a:t>
            </a:r>
          </a:p>
          <a:p>
            <a:endParaRPr lang="en-US" dirty="0"/>
          </a:p>
        </p:txBody>
      </p:sp>
      <p:sp>
        <p:nvSpPr>
          <p:cNvPr id="3" name="Title 2">
            <a:extLst>
              <a:ext uri="{FF2B5EF4-FFF2-40B4-BE49-F238E27FC236}">
                <a16:creationId xmlns:a16="http://schemas.microsoft.com/office/drawing/2014/main" id="{EEBF0F12-2883-3063-6DEC-F07FE62A3F2C}"/>
              </a:ext>
            </a:extLst>
          </p:cNvPr>
          <p:cNvSpPr>
            <a:spLocks noGrp="1"/>
          </p:cNvSpPr>
          <p:nvPr>
            <p:ph type="title"/>
          </p:nvPr>
        </p:nvSpPr>
        <p:spPr/>
        <p:txBody>
          <a:bodyPr/>
          <a:lstStyle/>
          <a:p>
            <a:r>
              <a:rPr lang="en-US" dirty="0"/>
              <a:t>BIKE DATA Example with Means</a:t>
            </a:r>
          </a:p>
        </p:txBody>
      </p:sp>
    </p:spTree>
    <p:extLst>
      <p:ext uri="{BB962C8B-B14F-4D97-AF65-F5344CB8AC3E}">
        <p14:creationId xmlns:p14="http://schemas.microsoft.com/office/powerpoint/2010/main" val="2538725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4C1F1-CEA7-CB4F-DBD6-785D4F200B97}"/>
              </a:ext>
            </a:extLst>
          </p:cNvPr>
          <p:cNvSpPr>
            <a:spLocks noGrp="1"/>
          </p:cNvSpPr>
          <p:nvPr>
            <p:ph idx="1"/>
          </p:nvPr>
        </p:nvSpPr>
        <p:spPr/>
        <p:txBody>
          <a:bodyPr/>
          <a:lstStyle/>
          <a:p>
            <a:r>
              <a:rPr lang="en-US" dirty="0"/>
              <a:t>A hypothesis test uses data to help evaluate an initial claim about a parameter from the population.</a:t>
            </a:r>
          </a:p>
          <a:p>
            <a:r>
              <a:rPr lang="en-US" dirty="0"/>
              <a:t>There are 4 main steps to hypothesis testing:</a:t>
            </a:r>
          </a:p>
          <a:p>
            <a:pPr marL="781200" lvl="1" indent="-457200">
              <a:buFont typeface="+mj-lt"/>
              <a:buAutoNum type="arabicPeriod"/>
            </a:pPr>
            <a:r>
              <a:rPr lang="en-US" dirty="0"/>
              <a:t>State the hypotheses</a:t>
            </a:r>
          </a:p>
          <a:p>
            <a:pPr marL="781200" lvl="1" indent="-457200">
              <a:buFont typeface="+mj-lt"/>
              <a:buAutoNum type="arabicPeriod"/>
            </a:pPr>
            <a:r>
              <a:rPr lang="en-US" dirty="0"/>
              <a:t>Test statistic</a:t>
            </a:r>
          </a:p>
          <a:p>
            <a:pPr marL="781200" lvl="1" indent="-457200">
              <a:buFont typeface="+mj-lt"/>
              <a:buAutoNum type="arabicPeriod"/>
            </a:pPr>
            <a:r>
              <a:rPr lang="en-US" dirty="0"/>
              <a:t>P-value</a:t>
            </a:r>
          </a:p>
          <a:p>
            <a:pPr marL="781200" lvl="1" indent="-457200">
              <a:buFont typeface="+mj-lt"/>
              <a:buAutoNum type="arabicPeriod"/>
            </a:pPr>
            <a:r>
              <a:rPr lang="en-US" dirty="0"/>
              <a:t>Decision on null hypothesis</a:t>
            </a:r>
          </a:p>
        </p:txBody>
      </p:sp>
      <p:sp>
        <p:nvSpPr>
          <p:cNvPr id="3" name="Title 2">
            <a:extLst>
              <a:ext uri="{FF2B5EF4-FFF2-40B4-BE49-F238E27FC236}">
                <a16:creationId xmlns:a16="http://schemas.microsoft.com/office/drawing/2014/main" id="{0877D91C-2B0B-40AB-93E1-9EBE65BA6E67}"/>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21873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4DC-FC55-B055-7DDE-AEAD84DB499C}"/>
              </a:ext>
            </a:extLst>
          </p:cNvPr>
          <p:cNvSpPr>
            <a:spLocks noGrp="1"/>
          </p:cNvSpPr>
          <p:nvPr>
            <p:ph type="title"/>
          </p:nvPr>
        </p:nvSpPr>
        <p:spPr/>
        <p:txBody>
          <a:bodyPr/>
          <a:lstStyle/>
          <a:p>
            <a:r>
              <a:rPr lang="en-US" dirty="0"/>
              <a:t>Null and Alternative hypothesis</a:t>
            </a:r>
          </a:p>
        </p:txBody>
      </p:sp>
      <p:sp>
        <p:nvSpPr>
          <p:cNvPr id="3" name="Text Placeholder 2">
            <a:extLst>
              <a:ext uri="{FF2B5EF4-FFF2-40B4-BE49-F238E27FC236}">
                <a16:creationId xmlns:a16="http://schemas.microsoft.com/office/drawing/2014/main" id="{9C133364-BE36-41FD-C36B-A0016FFB9F65}"/>
              </a:ext>
            </a:extLst>
          </p:cNvPr>
          <p:cNvSpPr>
            <a:spLocks noGrp="1"/>
          </p:cNvSpPr>
          <p:nvPr>
            <p:ph type="body" idx="1"/>
          </p:nvPr>
        </p:nvSpPr>
        <p:spPr/>
        <p:txBody>
          <a:bodyPr/>
          <a:lstStyle/>
          <a:p>
            <a:r>
              <a:rPr lang="en-US" dirty="0"/>
              <a:t>Testing Hypotheses with Data</a:t>
            </a:r>
          </a:p>
        </p:txBody>
      </p:sp>
    </p:spTree>
    <p:extLst>
      <p:ext uri="{BB962C8B-B14F-4D97-AF65-F5344CB8AC3E}">
        <p14:creationId xmlns:p14="http://schemas.microsoft.com/office/powerpoint/2010/main" val="324912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95DC9DD-8785-19C1-8788-339F84C50D93}"/>
                  </a:ext>
                </a:extLst>
              </p:cNvPr>
              <p:cNvSpPr>
                <a:spLocks noGrp="1"/>
              </p:cNvSpPr>
              <p:nvPr>
                <p:ph idx="1"/>
              </p:nvPr>
            </p:nvSpPr>
            <p:spPr>
              <a:xfrm>
                <a:off x="581192" y="2180496"/>
                <a:ext cx="11029615" cy="4448904"/>
              </a:xfrm>
            </p:spPr>
            <p:txBody>
              <a:bodyPr/>
              <a:lstStyle/>
              <a:p>
                <a:r>
                  <a:rPr lang="en-US" b="1" dirty="0"/>
                  <a:t>Hypothesis Testing </a:t>
                </a:r>
                <a:r>
                  <a:rPr lang="en-US" dirty="0"/>
                  <a:t>uses data to help evaluate an initial claim about a parameter from the population.</a:t>
                </a:r>
              </a:p>
              <a:p>
                <a:r>
                  <a:rPr lang="en-US" dirty="0"/>
                  <a:t>The </a:t>
                </a:r>
                <a:r>
                  <a:rPr lang="en-US" b="1" dirty="0"/>
                  <a:t>null hypothesis</a:t>
                </a:r>
                <a:r>
                  <a:rPr lang="en-US" dirty="0"/>
                  <a:t>, denoted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is a tentative assumption about a population parameter.</a:t>
                </a:r>
              </a:p>
              <a:p>
                <a:r>
                  <a:rPr lang="en-US" dirty="0"/>
                  <a:t>The </a:t>
                </a:r>
                <a:r>
                  <a:rPr lang="en-US" b="1" dirty="0"/>
                  <a:t>alternative hypothesis</a:t>
                </a:r>
                <a:r>
                  <a:rPr lang="en-US" dirty="0"/>
                  <a:t>, denoted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𝑎</m:t>
                        </m:r>
                      </m:sub>
                    </m:sSub>
                  </m:oMath>
                </a14:m>
                <a:r>
                  <a:rPr lang="en-US" dirty="0"/>
                  <a:t>, is the opposite of what is stated in the null hypothesis.</a:t>
                </a:r>
              </a:p>
              <a:p>
                <a:r>
                  <a:rPr lang="en-US" dirty="0"/>
                  <a:t>The hypothesis testing procedure uses data from a sample to test these two competing hypotheses.</a:t>
                </a:r>
              </a:p>
            </p:txBody>
          </p:sp>
        </mc:Choice>
        <mc:Fallback xmlns="">
          <p:sp>
            <p:nvSpPr>
              <p:cNvPr id="2" name="Content Placeholder 1">
                <a:extLst>
                  <a:ext uri="{FF2B5EF4-FFF2-40B4-BE49-F238E27FC236}">
                    <a16:creationId xmlns:a16="http://schemas.microsoft.com/office/drawing/2014/main" id="{C95DC9DD-8785-19C1-8788-339F84C50D93}"/>
                  </a:ext>
                </a:extLst>
              </p:cNvPr>
              <p:cNvSpPr>
                <a:spLocks noGrp="1" noRot="1" noChangeAspect="1" noMove="1" noResize="1" noEditPoints="1" noAdjustHandles="1" noChangeArrowheads="1" noChangeShapeType="1" noTextEdit="1"/>
              </p:cNvSpPr>
              <p:nvPr>
                <p:ph idx="1"/>
              </p:nvPr>
            </p:nvSpPr>
            <p:spPr>
              <a:xfrm>
                <a:off x="581192" y="2180496"/>
                <a:ext cx="11029615" cy="4448904"/>
              </a:xfrm>
              <a:blipFill>
                <a:blip r:embed="rId2"/>
                <a:stretch>
                  <a:fillRect l="-460" t="-852" r="-114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0F7A623-AF80-5BD3-3B99-6502118EF751}"/>
              </a:ext>
            </a:extLst>
          </p:cNvPr>
          <p:cNvSpPr>
            <a:spLocks noGrp="1"/>
          </p:cNvSpPr>
          <p:nvPr>
            <p:ph type="title"/>
          </p:nvPr>
        </p:nvSpPr>
        <p:spPr/>
        <p:txBody>
          <a:bodyPr/>
          <a:lstStyle/>
          <a:p>
            <a:r>
              <a:rPr lang="en-US" dirty="0"/>
              <a:t>Hypothesis Testing</a:t>
            </a:r>
          </a:p>
        </p:txBody>
      </p:sp>
    </p:spTree>
    <p:extLst>
      <p:ext uri="{BB962C8B-B14F-4D97-AF65-F5344CB8AC3E}">
        <p14:creationId xmlns:p14="http://schemas.microsoft.com/office/powerpoint/2010/main" val="210160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A1F34-80EE-4CA1-391A-EDAB119E05DC}"/>
              </a:ext>
            </a:extLst>
          </p:cNvPr>
          <p:cNvSpPr>
            <a:spLocks noGrp="1"/>
          </p:cNvSpPr>
          <p:nvPr>
            <p:ph idx="1"/>
          </p:nvPr>
        </p:nvSpPr>
        <p:spPr>
          <a:xfrm>
            <a:off x="581192" y="2180496"/>
            <a:ext cx="11029615" cy="3947846"/>
          </a:xfrm>
        </p:spPr>
        <p:txBody>
          <a:bodyPr/>
          <a:lstStyle/>
          <a:p>
            <a:r>
              <a:rPr lang="en-US" dirty="0"/>
              <a:t>It is not always obvious how the null and alternative hypotheses should be formulated.</a:t>
            </a:r>
          </a:p>
          <a:p>
            <a:r>
              <a:rPr lang="en-US" dirty="0"/>
              <a:t>The context of the situation is very important in determining how the hypotheses should be stated.</a:t>
            </a:r>
          </a:p>
          <a:p>
            <a:r>
              <a:rPr lang="en-US" dirty="0"/>
              <a:t>In some cases it is easier to identify the alternative hypothesis first!</a:t>
            </a:r>
          </a:p>
          <a:p>
            <a:r>
              <a:rPr lang="en-US" dirty="0"/>
              <a:t>Typically, the alternative is what we are trying to test and want to collect evidence for.</a:t>
            </a:r>
          </a:p>
          <a:p>
            <a:endParaRPr lang="en-US" dirty="0"/>
          </a:p>
        </p:txBody>
      </p:sp>
      <p:sp>
        <p:nvSpPr>
          <p:cNvPr id="3" name="Title 2">
            <a:extLst>
              <a:ext uri="{FF2B5EF4-FFF2-40B4-BE49-F238E27FC236}">
                <a16:creationId xmlns:a16="http://schemas.microsoft.com/office/drawing/2014/main" id="{46D2700A-F3CF-9122-F92A-6C206CDF4F1D}"/>
              </a:ext>
            </a:extLst>
          </p:cNvPr>
          <p:cNvSpPr>
            <a:spLocks noGrp="1"/>
          </p:cNvSpPr>
          <p:nvPr>
            <p:ph type="title"/>
          </p:nvPr>
        </p:nvSpPr>
        <p:spPr/>
        <p:txBody>
          <a:bodyPr/>
          <a:lstStyle/>
          <a:p>
            <a:r>
              <a:rPr lang="en-US" dirty="0"/>
              <a:t>Developing Null and Alternative</a:t>
            </a:r>
          </a:p>
        </p:txBody>
      </p:sp>
    </p:spTree>
    <p:extLst>
      <p:ext uri="{BB962C8B-B14F-4D97-AF65-F5344CB8AC3E}">
        <p14:creationId xmlns:p14="http://schemas.microsoft.com/office/powerpoint/2010/main" val="1022506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448DB-EC23-1EA6-8D9D-536B7B778B46}"/>
              </a:ext>
            </a:extLst>
          </p:cNvPr>
          <p:cNvSpPr>
            <a:spLocks noGrp="1"/>
          </p:cNvSpPr>
          <p:nvPr>
            <p:ph idx="1"/>
          </p:nvPr>
        </p:nvSpPr>
        <p:spPr/>
        <p:txBody>
          <a:bodyPr/>
          <a:lstStyle/>
          <a:p>
            <a:r>
              <a:rPr lang="en-US" dirty="0"/>
              <a:t>The </a:t>
            </a:r>
            <a:r>
              <a:rPr lang="en-US" b="1" dirty="0"/>
              <a:t>null hypothesis</a:t>
            </a:r>
            <a:r>
              <a:rPr lang="en-US" dirty="0"/>
              <a:t> is the status quo, or the initial claim about the data.</a:t>
            </a:r>
          </a:p>
          <a:p>
            <a:r>
              <a:rPr lang="en-US" dirty="0"/>
              <a:t>For example, the average daily number of total users is 4,000. </a:t>
            </a:r>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98E75FD-2775-D9A5-804C-FB5980BBF806}"/>
                  </a:ext>
                </a:extLst>
              </p:cNvPr>
              <p:cNvSpPr>
                <a:spLocks noGrp="1"/>
              </p:cNvSpPr>
              <p:nvPr>
                <p:ph type="title"/>
              </p:nvPr>
            </p:nvSpPr>
            <p:spPr/>
            <p:txBody>
              <a:bodyPr/>
              <a:lstStyle/>
              <a:p>
                <a:r>
                  <a:rPr lang="en-US" dirty="0"/>
                  <a:t>Null Hypothesis,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endParaRPr lang="en-US" dirty="0"/>
              </a:p>
            </p:txBody>
          </p:sp>
        </mc:Choice>
        <mc:Fallback xmlns="">
          <p:sp>
            <p:nvSpPr>
              <p:cNvPr id="3" name="Title 2">
                <a:extLst>
                  <a:ext uri="{FF2B5EF4-FFF2-40B4-BE49-F238E27FC236}">
                    <a16:creationId xmlns:a16="http://schemas.microsoft.com/office/drawing/2014/main" id="{E98E75FD-2775-D9A5-804C-FB5980BBF806}"/>
                  </a:ext>
                </a:extLst>
              </p:cNvPr>
              <p:cNvSpPr>
                <a:spLocks noGrp="1" noRot="1" noChangeAspect="1" noMove="1" noResize="1" noEditPoints="1" noAdjustHandles="1" noChangeArrowheads="1" noChangeShapeType="1" noTextEdit="1"/>
              </p:cNvSpPr>
              <p:nvPr>
                <p:ph type="title"/>
              </p:nvPr>
            </p:nvSpPr>
            <p:spPr>
              <a:blipFill>
                <a:blip r:embed="rId2"/>
                <a:stretch>
                  <a:fillRect l="-1149"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80285F-6435-6BE3-3BC0-DC709838AC3A}"/>
                  </a:ext>
                </a:extLst>
              </p:cNvPr>
              <p:cNvSpPr txBox="1"/>
              <p:nvPr/>
            </p:nvSpPr>
            <p:spPr>
              <a:xfrm>
                <a:off x="4993966" y="3429000"/>
                <a:ext cx="22040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𝐻</m:t>
                          </m:r>
                        </m:e>
                        <m:sub>
                          <m:r>
                            <a:rPr lang="en-US" sz="2800" b="0" i="1" smtClean="0">
                              <a:solidFill>
                                <a:schemeClr val="accent2"/>
                              </a:solidFill>
                              <a:latin typeface="Cambria Math" panose="02040503050406030204" pitchFamily="18" charset="0"/>
                            </a:rPr>
                            <m:t>0</m:t>
                          </m:r>
                        </m:sub>
                      </m:sSub>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𝜇</m:t>
                      </m:r>
                      <m:r>
                        <a:rPr lang="en-US" sz="2800" b="0" i="1" smtClean="0">
                          <a:solidFill>
                            <a:schemeClr val="accent2"/>
                          </a:solidFill>
                          <a:latin typeface="Cambria Math" panose="02040503050406030204" pitchFamily="18" charset="0"/>
                        </a:rPr>
                        <m:t>=4,000</m:t>
                      </m:r>
                    </m:oMath>
                  </m:oMathPara>
                </a14:m>
                <a:endParaRPr lang="en-US" sz="2800" dirty="0">
                  <a:solidFill>
                    <a:schemeClr val="accent2"/>
                  </a:solidFill>
                </a:endParaRPr>
              </a:p>
            </p:txBody>
          </p:sp>
        </mc:Choice>
        <mc:Fallback xmlns="">
          <p:sp>
            <p:nvSpPr>
              <p:cNvPr id="4" name="TextBox 3">
                <a:extLst>
                  <a:ext uri="{FF2B5EF4-FFF2-40B4-BE49-F238E27FC236}">
                    <a16:creationId xmlns:a16="http://schemas.microsoft.com/office/drawing/2014/main" id="{D580285F-6435-6BE3-3BC0-DC709838AC3A}"/>
                  </a:ext>
                </a:extLst>
              </p:cNvPr>
              <p:cNvSpPr txBox="1">
                <a:spLocks noRot="1" noChangeAspect="1" noMove="1" noResize="1" noEditPoints="1" noAdjustHandles="1" noChangeArrowheads="1" noChangeShapeType="1" noTextEdit="1"/>
              </p:cNvSpPr>
              <p:nvPr/>
            </p:nvSpPr>
            <p:spPr>
              <a:xfrm>
                <a:off x="4993966" y="3429000"/>
                <a:ext cx="2204065" cy="430887"/>
              </a:xfrm>
              <a:prstGeom prst="rect">
                <a:avLst/>
              </a:prstGeom>
              <a:blipFill>
                <a:blip r:embed="rId3"/>
                <a:stretch>
                  <a:fillRect l="-2874" r="-2874" b="-23529"/>
                </a:stretch>
              </a:blipFill>
            </p:spPr>
            <p:txBody>
              <a:bodyPr/>
              <a:lstStyle/>
              <a:p>
                <a:r>
                  <a:rPr lang="en-US">
                    <a:noFill/>
                  </a:rPr>
                  <a:t> </a:t>
                </a:r>
              </a:p>
            </p:txBody>
          </p:sp>
        </mc:Fallback>
      </mc:AlternateContent>
    </p:spTree>
    <p:extLst>
      <p:ext uri="{BB962C8B-B14F-4D97-AF65-F5344CB8AC3E}">
        <p14:creationId xmlns:p14="http://schemas.microsoft.com/office/powerpoint/2010/main" val="225352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448DB-EC23-1EA6-8D9D-536B7B778B46}"/>
              </a:ext>
            </a:extLst>
          </p:cNvPr>
          <p:cNvSpPr>
            <a:spLocks noGrp="1"/>
          </p:cNvSpPr>
          <p:nvPr>
            <p:ph idx="1"/>
          </p:nvPr>
        </p:nvSpPr>
        <p:spPr/>
        <p:txBody>
          <a:bodyPr/>
          <a:lstStyle/>
          <a:p>
            <a:r>
              <a:rPr lang="en-US" dirty="0"/>
              <a:t>The </a:t>
            </a:r>
            <a:r>
              <a:rPr lang="en-US" b="1" dirty="0"/>
              <a:t>null hypothesis</a:t>
            </a:r>
            <a:r>
              <a:rPr lang="en-US" dirty="0"/>
              <a:t> is the status quo, or the initial claim about the data.</a:t>
            </a:r>
          </a:p>
          <a:p>
            <a:r>
              <a:rPr lang="en-US" dirty="0"/>
              <a:t>For example, the average daily number of total users is 4,000. </a:t>
            </a:r>
          </a:p>
          <a:p>
            <a:endParaRPr lang="en-US" dirty="0"/>
          </a:p>
          <a:p>
            <a:endParaRPr lang="en-US" dirty="0"/>
          </a:p>
          <a:p>
            <a:r>
              <a:rPr lang="en-US" dirty="0"/>
              <a:t>The null hypothesis is about the population parameter of interest, NOT sample statistics.</a:t>
            </a:r>
          </a:p>
          <a:p>
            <a:r>
              <a:rPr lang="en-US" dirty="0"/>
              <a:t>Parameters are unknown, while statistics are known.</a:t>
            </a:r>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98E75FD-2775-D9A5-804C-FB5980BBF806}"/>
                  </a:ext>
                </a:extLst>
              </p:cNvPr>
              <p:cNvSpPr>
                <a:spLocks noGrp="1"/>
              </p:cNvSpPr>
              <p:nvPr>
                <p:ph type="title"/>
              </p:nvPr>
            </p:nvSpPr>
            <p:spPr/>
            <p:txBody>
              <a:bodyPr/>
              <a:lstStyle/>
              <a:p>
                <a:r>
                  <a:rPr lang="en-US" dirty="0"/>
                  <a:t>Null Hypothesis,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endParaRPr lang="en-US" dirty="0"/>
              </a:p>
            </p:txBody>
          </p:sp>
        </mc:Choice>
        <mc:Fallback xmlns="">
          <p:sp>
            <p:nvSpPr>
              <p:cNvPr id="3" name="Title 2">
                <a:extLst>
                  <a:ext uri="{FF2B5EF4-FFF2-40B4-BE49-F238E27FC236}">
                    <a16:creationId xmlns:a16="http://schemas.microsoft.com/office/drawing/2014/main" id="{E98E75FD-2775-D9A5-804C-FB5980BBF806}"/>
                  </a:ext>
                </a:extLst>
              </p:cNvPr>
              <p:cNvSpPr>
                <a:spLocks noGrp="1" noRot="1" noChangeAspect="1" noMove="1" noResize="1" noEditPoints="1" noAdjustHandles="1" noChangeArrowheads="1" noChangeShapeType="1" noTextEdit="1"/>
              </p:cNvSpPr>
              <p:nvPr>
                <p:ph type="title"/>
              </p:nvPr>
            </p:nvSpPr>
            <p:spPr>
              <a:blipFill>
                <a:blip r:embed="rId2"/>
                <a:stretch>
                  <a:fillRect l="-1149"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80285F-6435-6BE3-3BC0-DC709838AC3A}"/>
                  </a:ext>
                </a:extLst>
              </p:cNvPr>
              <p:cNvSpPr txBox="1"/>
              <p:nvPr/>
            </p:nvSpPr>
            <p:spPr>
              <a:xfrm>
                <a:off x="4993966" y="3429000"/>
                <a:ext cx="22040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𝐻</m:t>
                          </m:r>
                        </m:e>
                        <m:sub>
                          <m:r>
                            <a:rPr lang="en-US" sz="2800" b="0" i="1" smtClean="0">
                              <a:solidFill>
                                <a:schemeClr val="accent2"/>
                              </a:solidFill>
                              <a:latin typeface="Cambria Math" panose="02040503050406030204" pitchFamily="18" charset="0"/>
                            </a:rPr>
                            <m:t>0</m:t>
                          </m:r>
                        </m:sub>
                      </m:sSub>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𝜇</m:t>
                      </m:r>
                      <m:r>
                        <a:rPr lang="en-US" sz="2800" b="0" i="1" smtClean="0">
                          <a:solidFill>
                            <a:schemeClr val="accent2"/>
                          </a:solidFill>
                          <a:latin typeface="Cambria Math" panose="02040503050406030204" pitchFamily="18" charset="0"/>
                        </a:rPr>
                        <m:t>=4,000</m:t>
                      </m:r>
                    </m:oMath>
                  </m:oMathPara>
                </a14:m>
                <a:endParaRPr lang="en-US" sz="2800" dirty="0">
                  <a:solidFill>
                    <a:schemeClr val="accent2"/>
                  </a:solidFill>
                </a:endParaRPr>
              </a:p>
            </p:txBody>
          </p:sp>
        </mc:Choice>
        <mc:Fallback xmlns="">
          <p:sp>
            <p:nvSpPr>
              <p:cNvPr id="4" name="TextBox 3">
                <a:extLst>
                  <a:ext uri="{FF2B5EF4-FFF2-40B4-BE49-F238E27FC236}">
                    <a16:creationId xmlns:a16="http://schemas.microsoft.com/office/drawing/2014/main" id="{D580285F-6435-6BE3-3BC0-DC709838AC3A}"/>
                  </a:ext>
                </a:extLst>
              </p:cNvPr>
              <p:cNvSpPr txBox="1">
                <a:spLocks noRot="1" noChangeAspect="1" noMove="1" noResize="1" noEditPoints="1" noAdjustHandles="1" noChangeArrowheads="1" noChangeShapeType="1" noTextEdit="1"/>
              </p:cNvSpPr>
              <p:nvPr/>
            </p:nvSpPr>
            <p:spPr>
              <a:xfrm>
                <a:off x="4993966" y="3429000"/>
                <a:ext cx="2204065" cy="430887"/>
              </a:xfrm>
              <a:prstGeom prst="rect">
                <a:avLst/>
              </a:prstGeom>
              <a:blipFill>
                <a:blip r:embed="rId3"/>
                <a:stretch>
                  <a:fillRect l="-2874" r="-2874"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428B02-0205-3530-B221-B51C74ADD1A8}"/>
                  </a:ext>
                </a:extLst>
              </p:cNvPr>
              <p:cNvSpPr txBox="1"/>
              <p:nvPr/>
            </p:nvSpPr>
            <p:spPr>
              <a:xfrm>
                <a:off x="1376479" y="5933661"/>
                <a:ext cx="22040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𝜇</m:t>
                      </m:r>
                      <m:r>
                        <a:rPr lang="en-US" sz="2800" b="0" i="1" smtClean="0">
                          <a:latin typeface="Cambria Math" panose="02040503050406030204" pitchFamily="18" charset="0"/>
                        </a:rPr>
                        <m:t>=4,000</m:t>
                      </m:r>
                    </m:oMath>
                  </m:oMathPara>
                </a14:m>
                <a:endParaRPr lang="en-US" sz="2800" dirty="0"/>
              </a:p>
            </p:txBody>
          </p:sp>
        </mc:Choice>
        <mc:Fallback xmlns="">
          <p:sp>
            <p:nvSpPr>
              <p:cNvPr id="5" name="TextBox 4">
                <a:extLst>
                  <a:ext uri="{FF2B5EF4-FFF2-40B4-BE49-F238E27FC236}">
                    <a16:creationId xmlns:a16="http://schemas.microsoft.com/office/drawing/2014/main" id="{A6428B02-0205-3530-B221-B51C74ADD1A8}"/>
                  </a:ext>
                </a:extLst>
              </p:cNvPr>
              <p:cNvSpPr txBox="1">
                <a:spLocks noRot="1" noChangeAspect="1" noMove="1" noResize="1" noEditPoints="1" noAdjustHandles="1" noChangeArrowheads="1" noChangeShapeType="1" noTextEdit="1"/>
              </p:cNvSpPr>
              <p:nvPr/>
            </p:nvSpPr>
            <p:spPr>
              <a:xfrm>
                <a:off x="1376479" y="5933661"/>
                <a:ext cx="2204065" cy="430887"/>
              </a:xfrm>
              <a:prstGeom prst="rect">
                <a:avLst/>
              </a:prstGeom>
              <a:blipFill>
                <a:blip r:embed="rId4"/>
                <a:stretch>
                  <a:fillRect l="-2874" r="-34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7D0E0C-0936-34D9-4967-ACA242DE5845}"/>
                  </a:ext>
                </a:extLst>
              </p:cNvPr>
              <p:cNvSpPr txBox="1"/>
              <p:nvPr/>
            </p:nvSpPr>
            <p:spPr>
              <a:xfrm>
                <a:off x="4766281" y="5933661"/>
                <a:ext cx="21989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r>
                        <a:rPr lang="en-US" sz="2800" b="0" i="1" smtClean="0">
                          <a:latin typeface="Cambria Math" panose="02040503050406030204" pitchFamily="18" charset="0"/>
                        </a:rPr>
                        <m:t>=4,000</m:t>
                      </m:r>
                    </m:oMath>
                  </m:oMathPara>
                </a14:m>
                <a:endParaRPr lang="en-US" sz="2800" dirty="0"/>
              </a:p>
            </p:txBody>
          </p:sp>
        </mc:Choice>
        <mc:Fallback xmlns="">
          <p:sp>
            <p:nvSpPr>
              <p:cNvPr id="6" name="TextBox 5">
                <a:extLst>
                  <a:ext uri="{FF2B5EF4-FFF2-40B4-BE49-F238E27FC236}">
                    <a16:creationId xmlns:a16="http://schemas.microsoft.com/office/drawing/2014/main" id="{617D0E0C-0936-34D9-4967-ACA242DE5845}"/>
                  </a:ext>
                </a:extLst>
              </p:cNvPr>
              <p:cNvSpPr txBox="1">
                <a:spLocks noRot="1" noChangeAspect="1" noMove="1" noResize="1" noEditPoints="1" noAdjustHandles="1" noChangeArrowheads="1" noChangeShapeType="1" noTextEdit="1"/>
              </p:cNvSpPr>
              <p:nvPr/>
            </p:nvSpPr>
            <p:spPr>
              <a:xfrm>
                <a:off x="4766281" y="5933661"/>
                <a:ext cx="2198935" cy="430887"/>
              </a:xfrm>
              <a:prstGeom prst="rect">
                <a:avLst/>
              </a:prstGeom>
              <a:blipFill>
                <a:blip r:embed="rId5"/>
                <a:stretch>
                  <a:fillRect l="-2874" r="-2874" b="-14286"/>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39CAD062-F598-E2E2-B0AC-DE4DAC0ACCF8}"/>
              </a:ext>
            </a:extLst>
          </p:cNvPr>
          <p:cNvSpPr/>
          <p:nvPr/>
        </p:nvSpPr>
        <p:spPr>
          <a:xfrm>
            <a:off x="1232451" y="5705061"/>
            <a:ext cx="2435087" cy="990600"/>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umming Junction 7">
            <a:extLst>
              <a:ext uri="{FF2B5EF4-FFF2-40B4-BE49-F238E27FC236}">
                <a16:creationId xmlns:a16="http://schemas.microsoft.com/office/drawing/2014/main" id="{6473A463-F575-EEAB-BDFD-746336BCA5B4}"/>
              </a:ext>
            </a:extLst>
          </p:cNvPr>
          <p:cNvSpPr/>
          <p:nvPr/>
        </p:nvSpPr>
        <p:spPr>
          <a:xfrm>
            <a:off x="4552122" y="5705061"/>
            <a:ext cx="2362200" cy="990600"/>
          </a:xfrm>
          <a:prstGeom prst="flowChartSummingJunction">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07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7F448DB-EC23-1EA6-8D9D-536B7B778B46}"/>
                  </a:ext>
                </a:extLst>
              </p:cNvPr>
              <p:cNvSpPr>
                <a:spLocks noGrp="1"/>
              </p:cNvSpPr>
              <p:nvPr>
                <p:ph idx="1"/>
              </p:nvPr>
            </p:nvSpPr>
            <p:spPr>
              <a:xfrm>
                <a:off x="581192" y="2180496"/>
                <a:ext cx="11029615" cy="4339574"/>
              </a:xfrm>
            </p:spPr>
            <p:txBody>
              <a:bodyPr/>
              <a:lstStyle/>
              <a:p>
                <a:r>
                  <a:rPr lang="en-US" dirty="0"/>
                  <a:t>The </a:t>
                </a:r>
                <a:r>
                  <a:rPr lang="en-US" b="1" dirty="0"/>
                  <a:t>null hypothesis</a:t>
                </a:r>
                <a:r>
                  <a:rPr lang="en-US" dirty="0"/>
                  <a:t> is the status quo, or the initial claim about the data.</a:t>
                </a:r>
              </a:p>
              <a:p>
                <a:r>
                  <a:rPr lang="en-US" dirty="0"/>
                  <a:t>For example, the average daily number of total users is 4,000. </a:t>
                </a:r>
              </a:p>
              <a:p>
                <a:endParaRPr lang="en-US" dirty="0"/>
              </a:p>
              <a:p>
                <a:endParaRPr lang="en-US" dirty="0"/>
              </a:p>
              <a:p>
                <a:r>
                  <a:rPr lang="en-US" dirty="0"/>
                  <a:t>This is the truth until you can prove otherwise – </a:t>
                </a:r>
                <a:r>
                  <a:rPr lang="en-US" dirty="0">
                    <a:solidFill>
                      <a:schemeClr val="accent2"/>
                    </a:solidFill>
                  </a:rPr>
                  <a:t>innocent until proven guilty.</a:t>
                </a:r>
              </a:p>
              <a:p>
                <a:r>
                  <a:rPr lang="en-US" dirty="0"/>
                  <a:t>Always contains </a:t>
                </a:r>
                <a:r>
                  <a:rPr lang="en-US" b="1" dirty="0"/>
                  <a:t>one</a:t>
                </a:r>
                <a:r>
                  <a:rPr lang="en-US" dirty="0"/>
                  <a:t> of the following: </a:t>
                </a:r>
                <a14:m>
                  <m:oMath xmlns:m="http://schemas.openxmlformats.org/officeDocument/2006/math">
                    <m:r>
                      <a:rPr lang="en-US" b="0" i="1" smtClean="0">
                        <a:latin typeface="Cambria Math" panose="02040503050406030204" pitchFamily="18" charset="0"/>
                      </a:rPr>
                      <m:t>=, ≥, ≤ </m:t>
                    </m:r>
                  </m:oMath>
                </a14:m>
                <a:endParaRPr lang="en-US" dirty="0"/>
              </a:p>
              <a:p>
                <a:r>
                  <a:rPr lang="en-US" dirty="0"/>
                  <a:t>May reject the null (</a:t>
                </a:r>
                <a:r>
                  <a:rPr lang="en-US" dirty="0">
                    <a:solidFill>
                      <a:schemeClr val="accent2"/>
                    </a:solidFill>
                  </a:rPr>
                  <a:t>guilty</a:t>
                </a:r>
                <a:r>
                  <a:rPr lang="en-US" dirty="0"/>
                  <a:t>) or fail to reject the null (</a:t>
                </a:r>
                <a:r>
                  <a:rPr lang="en-US" dirty="0">
                    <a:solidFill>
                      <a:schemeClr val="accent2"/>
                    </a:solidFill>
                  </a:rPr>
                  <a:t>not guilty</a:t>
                </a:r>
                <a:r>
                  <a:rPr lang="en-US" dirty="0"/>
                  <a:t>).</a:t>
                </a:r>
              </a:p>
            </p:txBody>
          </p:sp>
        </mc:Choice>
        <mc:Fallback xmlns="">
          <p:sp>
            <p:nvSpPr>
              <p:cNvPr id="2" name="Content Placeholder 1">
                <a:extLst>
                  <a:ext uri="{FF2B5EF4-FFF2-40B4-BE49-F238E27FC236}">
                    <a16:creationId xmlns:a16="http://schemas.microsoft.com/office/drawing/2014/main" id="{47F448DB-EC23-1EA6-8D9D-536B7B778B46}"/>
                  </a:ext>
                </a:extLst>
              </p:cNvPr>
              <p:cNvSpPr>
                <a:spLocks noGrp="1" noRot="1" noChangeAspect="1" noMove="1" noResize="1" noEditPoints="1" noAdjustHandles="1" noChangeArrowheads="1" noChangeShapeType="1" noTextEdit="1"/>
              </p:cNvSpPr>
              <p:nvPr>
                <p:ph idx="1"/>
              </p:nvPr>
            </p:nvSpPr>
            <p:spPr>
              <a:xfrm>
                <a:off x="581192" y="2180496"/>
                <a:ext cx="11029615" cy="4339574"/>
              </a:xfrm>
              <a:blipFill>
                <a:blip r:embed="rId2"/>
                <a:stretch>
                  <a:fillRect l="-460" t="-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98E75FD-2775-D9A5-804C-FB5980BBF806}"/>
                  </a:ext>
                </a:extLst>
              </p:cNvPr>
              <p:cNvSpPr>
                <a:spLocks noGrp="1"/>
              </p:cNvSpPr>
              <p:nvPr>
                <p:ph type="title"/>
              </p:nvPr>
            </p:nvSpPr>
            <p:spPr/>
            <p:txBody>
              <a:bodyPr/>
              <a:lstStyle/>
              <a:p>
                <a:r>
                  <a:rPr lang="en-US" dirty="0"/>
                  <a:t>Null Hypothesis,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endParaRPr lang="en-US" dirty="0"/>
              </a:p>
            </p:txBody>
          </p:sp>
        </mc:Choice>
        <mc:Fallback xmlns="">
          <p:sp>
            <p:nvSpPr>
              <p:cNvPr id="3" name="Title 2">
                <a:extLst>
                  <a:ext uri="{FF2B5EF4-FFF2-40B4-BE49-F238E27FC236}">
                    <a16:creationId xmlns:a16="http://schemas.microsoft.com/office/drawing/2014/main" id="{E98E75FD-2775-D9A5-804C-FB5980BBF806}"/>
                  </a:ext>
                </a:extLst>
              </p:cNvPr>
              <p:cNvSpPr>
                <a:spLocks noGrp="1" noRot="1" noChangeAspect="1" noMove="1" noResize="1" noEditPoints="1" noAdjustHandles="1" noChangeArrowheads="1" noChangeShapeType="1" noTextEdit="1"/>
              </p:cNvSpPr>
              <p:nvPr>
                <p:ph type="title"/>
              </p:nvPr>
            </p:nvSpPr>
            <p:spPr>
              <a:blipFill>
                <a:blip r:embed="rId3"/>
                <a:stretch>
                  <a:fillRect l="-1149"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80285F-6435-6BE3-3BC0-DC709838AC3A}"/>
                  </a:ext>
                </a:extLst>
              </p:cNvPr>
              <p:cNvSpPr txBox="1"/>
              <p:nvPr/>
            </p:nvSpPr>
            <p:spPr>
              <a:xfrm>
                <a:off x="4993966" y="3429000"/>
                <a:ext cx="22040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𝐻</m:t>
                          </m:r>
                        </m:e>
                        <m:sub>
                          <m:r>
                            <a:rPr lang="en-US" sz="2800" b="0" i="1" smtClean="0">
                              <a:solidFill>
                                <a:schemeClr val="accent2"/>
                              </a:solidFill>
                              <a:latin typeface="Cambria Math" panose="02040503050406030204" pitchFamily="18" charset="0"/>
                            </a:rPr>
                            <m:t>0</m:t>
                          </m:r>
                        </m:sub>
                      </m:sSub>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𝜇</m:t>
                      </m:r>
                      <m:r>
                        <a:rPr lang="en-US" sz="2800" b="0" i="1" smtClean="0">
                          <a:solidFill>
                            <a:schemeClr val="accent2"/>
                          </a:solidFill>
                          <a:latin typeface="Cambria Math" panose="02040503050406030204" pitchFamily="18" charset="0"/>
                        </a:rPr>
                        <m:t>=4,000</m:t>
                      </m:r>
                    </m:oMath>
                  </m:oMathPara>
                </a14:m>
                <a:endParaRPr lang="en-US" sz="2800" dirty="0">
                  <a:solidFill>
                    <a:schemeClr val="accent2"/>
                  </a:solidFill>
                </a:endParaRPr>
              </a:p>
            </p:txBody>
          </p:sp>
        </mc:Choice>
        <mc:Fallback xmlns="">
          <p:sp>
            <p:nvSpPr>
              <p:cNvPr id="4" name="TextBox 3">
                <a:extLst>
                  <a:ext uri="{FF2B5EF4-FFF2-40B4-BE49-F238E27FC236}">
                    <a16:creationId xmlns:a16="http://schemas.microsoft.com/office/drawing/2014/main" id="{D580285F-6435-6BE3-3BC0-DC709838AC3A}"/>
                  </a:ext>
                </a:extLst>
              </p:cNvPr>
              <p:cNvSpPr txBox="1">
                <a:spLocks noRot="1" noChangeAspect="1" noMove="1" noResize="1" noEditPoints="1" noAdjustHandles="1" noChangeArrowheads="1" noChangeShapeType="1" noTextEdit="1"/>
              </p:cNvSpPr>
              <p:nvPr/>
            </p:nvSpPr>
            <p:spPr>
              <a:xfrm>
                <a:off x="4993966" y="3429000"/>
                <a:ext cx="2204065" cy="430887"/>
              </a:xfrm>
              <a:prstGeom prst="rect">
                <a:avLst/>
              </a:prstGeom>
              <a:blipFill>
                <a:blip r:embed="rId4"/>
                <a:stretch>
                  <a:fillRect l="-2874" r="-2874" b="-23529"/>
                </a:stretch>
              </a:blipFill>
            </p:spPr>
            <p:txBody>
              <a:bodyPr/>
              <a:lstStyle/>
              <a:p>
                <a:r>
                  <a:rPr lang="en-US">
                    <a:noFill/>
                  </a:rPr>
                  <a:t> </a:t>
                </a:r>
              </a:p>
            </p:txBody>
          </p:sp>
        </mc:Fallback>
      </mc:AlternateContent>
    </p:spTree>
    <p:extLst>
      <p:ext uri="{BB962C8B-B14F-4D97-AF65-F5344CB8AC3E}">
        <p14:creationId xmlns:p14="http://schemas.microsoft.com/office/powerpoint/2010/main" val="2095770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7F448DB-EC23-1EA6-8D9D-536B7B778B46}"/>
                  </a:ext>
                </a:extLst>
              </p:cNvPr>
              <p:cNvSpPr>
                <a:spLocks noGrp="1"/>
              </p:cNvSpPr>
              <p:nvPr>
                <p:ph idx="1"/>
              </p:nvPr>
            </p:nvSpPr>
            <p:spPr>
              <a:xfrm>
                <a:off x="581192" y="2180496"/>
                <a:ext cx="11029615" cy="4339574"/>
              </a:xfrm>
            </p:spPr>
            <p:txBody>
              <a:bodyPr/>
              <a:lstStyle/>
              <a:p>
                <a:r>
                  <a:rPr lang="en-US" dirty="0"/>
                  <a:t>The </a:t>
                </a:r>
                <a:r>
                  <a:rPr lang="en-US" b="1" dirty="0"/>
                  <a:t>alternative hypothesis</a:t>
                </a:r>
                <a:r>
                  <a:rPr lang="en-US" dirty="0"/>
                  <a:t> is the opposite of the null hypothesis.</a:t>
                </a:r>
              </a:p>
              <a:p>
                <a:r>
                  <a:rPr lang="en-US" dirty="0"/>
                  <a:t>For example, the average daily number of total users is greater than 4,000. </a:t>
                </a:r>
              </a:p>
              <a:p>
                <a:endParaRPr lang="en-US" dirty="0"/>
              </a:p>
              <a:p>
                <a:endParaRPr lang="en-US" dirty="0"/>
              </a:p>
              <a:p>
                <a:r>
                  <a:rPr lang="en-US" dirty="0"/>
                  <a:t>This is typically what we are trying to prove.</a:t>
                </a:r>
              </a:p>
              <a:p>
                <a:r>
                  <a:rPr lang="en-US" dirty="0"/>
                  <a:t>Always contains </a:t>
                </a:r>
                <a:r>
                  <a:rPr lang="en-US" b="1" dirty="0"/>
                  <a:t>one</a:t>
                </a:r>
                <a:r>
                  <a:rPr lang="en-US" dirty="0"/>
                  <a:t> of the following: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&lt;</m:t>
                    </m:r>
                  </m:oMath>
                </a14:m>
                <a:r>
                  <a:rPr lang="en-US" dirty="0"/>
                  <a:t>,  </a:t>
                </a:r>
                <a14:m>
                  <m:oMath xmlns:m="http://schemas.openxmlformats.org/officeDocument/2006/math">
                    <m:r>
                      <a:rPr lang="en-US" i="1">
                        <a:latin typeface="Cambria Math" panose="02040503050406030204" pitchFamily="18" charset="0"/>
                      </a:rPr>
                      <m:t>&gt;</m:t>
                    </m:r>
                  </m:oMath>
                </a14:m>
                <a:endParaRPr lang="en-US" dirty="0"/>
              </a:p>
              <a:p>
                <a:r>
                  <a:rPr lang="en-US" dirty="0"/>
                  <a:t>Never say we prove it – </a:t>
                </a:r>
                <a:r>
                  <a:rPr lang="en-US" dirty="0">
                    <a:solidFill>
                      <a:schemeClr val="accent2"/>
                    </a:solidFill>
                  </a:rPr>
                  <a:t>it isn’t the claim on trial.</a:t>
                </a:r>
              </a:p>
            </p:txBody>
          </p:sp>
        </mc:Choice>
        <mc:Fallback xmlns="">
          <p:sp>
            <p:nvSpPr>
              <p:cNvPr id="2" name="Content Placeholder 1">
                <a:extLst>
                  <a:ext uri="{FF2B5EF4-FFF2-40B4-BE49-F238E27FC236}">
                    <a16:creationId xmlns:a16="http://schemas.microsoft.com/office/drawing/2014/main" id="{47F448DB-EC23-1EA6-8D9D-536B7B778B46}"/>
                  </a:ext>
                </a:extLst>
              </p:cNvPr>
              <p:cNvSpPr>
                <a:spLocks noGrp="1" noRot="1" noChangeAspect="1" noMove="1" noResize="1" noEditPoints="1" noAdjustHandles="1" noChangeArrowheads="1" noChangeShapeType="1" noTextEdit="1"/>
              </p:cNvSpPr>
              <p:nvPr>
                <p:ph idx="1"/>
              </p:nvPr>
            </p:nvSpPr>
            <p:spPr>
              <a:xfrm>
                <a:off x="581192" y="2180496"/>
                <a:ext cx="11029615" cy="4339574"/>
              </a:xfrm>
              <a:blipFill>
                <a:blip r:embed="rId2"/>
                <a:stretch>
                  <a:fillRect l="-460" t="-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98E75FD-2775-D9A5-804C-FB5980BBF806}"/>
                  </a:ext>
                </a:extLst>
              </p:cNvPr>
              <p:cNvSpPr>
                <a:spLocks noGrp="1"/>
              </p:cNvSpPr>
              <p:nvPr>
                <p:ph type="title"/>
              </p:nvPr>
            </p:nvSpPr>
            <p:spPr/>
            <p:txBody>
              <a:bodyPr/>
              <a:lstStyle/>
              <a:p>
                <a:r>
                  <a:rPr lang="en-US" dirty="0"/>
                  <a:t>Alternative Hypothesis,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𝑎</m:t>
                        </m:r>
                      </m:sub>
                    </m:sSub>
                  </m:oMath>
                </a14:m>
                <a:endParaRPr lang="en-US" dirty="0"/>
              </a:p>
            </p:txBody>
          </p:sp>
        </mc:Choice>
        <mc:Fallback xmlns="">
          <p:sp>
            <p:nvSpPr>
              <p:cNvPr id="3" name="Title 2">
                <a:extLst>
                  <a:ext uri="{FF2B5EF4-FFF2-40B4-BE49-F238E27FC236}">
                    <a16:creationId xmlns:a16="http://schemas.microsoft.com/office/drawing/2014/main" id="{E98E75FD-2775-D9A5-804C-FB5980BBF806}"/>
                  </a:ext>
                </a:extLst>
              </p:cNvPr>
              <p:cNvSpPr>
                <a:spLocks noGrp="1" noRot="1" noChangeAspect="1" noMove="1" noResize="1" noEditPoints="1" noAdjustHandles="1" noChangeArrowheads="1" noChangeShapeType="1" noTextEdit="1"/>
              </p:cNvSpPr>
              <p:nvPr>
                <p:ph type="title"/>
              </p:nvPr>
            </p:nvSpPr>
            <p:spPr>
              <a:blipFill>
                <a:blip r:embed="rId3"/>
                <a:stretch>
                  <a:fillRect l="-1149"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80285F-6435-6BE3-3BC0-DC709838AC3A}"/>
                  </a:ext>
                </a:extLst>
              </p:cNvPr>
              <p:cNvSpPr txBox="1"/>
              <p:nvPr/>
            </p:nvSpPr>
            <p:spPr>
              <a:xfrm>
                <a:off x="4993966" y="3429000"/>
                <a:ext cx="22040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𝐻</m:t>
                          </m:r>
                        </m:e>
                        <m:sub>
                          <m:r>
                            <a:rPr lang="en-US" sz="2800" b="0" i="1" smtClean="0">
                              <a:solidFill>
                                <a:schemeClr val="accent2"/>
                              </a:solidFill>
                              <a:latin typeface="Cambria Math" panose="02040503050406030204" pitchFamily="18" charset="0"/>
                            </a:rPr>
                            <m:t>𝑎</m:t>
                          </m:r>
                        </m:sub>
                      </m:sSub>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𝜇</m:t>
                      </m:r>
                      <m:r>
                        <a:rPr lang="en-US" sz="2800" b="0" i="1" smtClean="0">
                          <a:solidFill>
                            <a:schemeClr val="accent2"/>
                          </a:solidFill>
                          <a:latin typeface="Cambria Math" panose="02040503050406030204" pitchFamily="18" charset="0"/>
                        </a:rPr>
                        <m:t>&gt;4,000</m:t>
                      </m:r>
                    </m:oMath>
                  </m:oMathPara>
                </a14:m>
                <a:endParaRPr lang="en-US" sz="2800" dirty="0">
                  <a:solidFill>
                    <a:schemeClr val="accent2"/>
                  </a:solidFill>
                </a:endParaRPr>
              </a:p>
            </p:txBody>
          </p:sp>
        </mc:Choice>
        <mc:Fallback xmlns="">
          <p:sp>
            <p:nvSpPr>
              <p:cNvPr id="4" name="TextBox 3">
                <a:extLst>
                  <a:ext uri="{FF2B5EF4-FFF2-40B4-BE49-F238E27FC236}">
                    <a16:creationId xmlns:a16="http://schemas.microsoft.com/office/drawing/2014/main" id="{D580285F-6435-6BE3-3BC0-DC709838AC3A}"/>
                  </a:ext>
                </a:extLst>
              </p:cNvPr>
              <p:cNvSpPr txBox="1">
                <a:spLocks noRot="1" noChangeAspect="1" noMove="1" noResize="1" noEditPoints="1" noAdjustHandles="1" noChangeArrowheads="1" noChangeShapeType="1" noTextEdit="1"/>
              </p:cNvSpPr>
              <p:nvPr/>
            </p:nvSpPr>
            <p:spPr>
              <a:xfrm>
                <a:off x="4993966" y="3429000"/>
                <a:ext cx="2204065" cy="430887"/>
              </a:xfrm>
              <a:prstGeom prst="rect">
                <a:avLst/>
              </a:prstGeom>
              <a:blipFill>
                <a:blip r:embed="rId4"/>
                <a:stretch>
                  <a:fillRect l="-3448" r="-3448" b="-23529"/>
                </a:stretch>
              </a:blipFill>
            </p:spPr>
            <p:txBody>
              <a:bodyPr/>
              <a:lstStyle/>
              <a:p>
                <a:r>
                  <a:rPr lang="en-US">
                    <a:noFill/>
                  </a:rPr>
                  <a:t> </a:t>
                </a:r>
              </a:p>
            </p:txBody>
          </p:sp>
        </mc:Fallback>
      </mc:AlternateContent>
    </p:spTree>
    <p:extLst>
      <p:ext uri="{BB962C8B-B14F-4D97-AF65-F5344CB8AC3E}">
        <p14:creationId xmlns:p14="http://schemas.microsoft.com/office/powerpoint/2010/main" val="977946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153C095-4502-291E-F12B-3BB068AEE42E}"/>
                  </a:ext>
                </a:extLst>
              </p:cNvPr>
              <p:cNvSpPr>
                <a:spLocks noGrp="1"/>
              </p:cNvSpPr>
              <p:nvPr>
                <p:ph idx="1"/>
              </p:nvPr>
            </p:nvSpPr>
            <p:spPr/>
            <p:txBody>
              <a:bodyPr/>
              <a:lstStyle/>
              <a:p>
                <a:r>
                  <a:rPr lang="en-US" dirty="0"/>
                  <a:t>Equality piece of the hypothesis is contained in the null hypothesis.</a:t>
                </a:r>
              </a:p>
              <a:p>
                <a:r>
                  <a:rPr lang="en-US" dirty="0"/>
                  <a:t>Hypotheses are about a population parameter like </a:t>
                </a:r>
                <a14:m>
                  <m:oMath xmlns:m="http://schemas.openxmlformats.org/officeDocument/2006/math">
                    <m:r>
                      <a:rPr lang="en-US" i="1">
                        <a:latin typeface="Cambria Math" panose="02040503050406030204" pitchFamily="18" charset="0"/>
                      </a:rPr>
                      <m:t>𝜇</m:t>
                    </m:r>
                  </m:oMath>
                </a14:m>
                <a:r>
                  <a:rPr lang="en-US" dirty="0"/>
                  <a:t>.</a:t>
                </a:r>
              </a:p>
              <a:p>
                <a:r>
                  <a:rPr lang="en-US" dirty="0"/>
                  <a:t>General Forms:</a:t>
                </a:r>
              </a:p>
              <a:p>
                <a:endParaRPr lang="en-US" dirty="0"/>
              </a:p>
            </p:txBody>
          </p:sp>
        </mc:Choice>
        <mc:Fallback xmlns="">
          <p:sp>
            <p:nvSpPr>
              <p:cNvPr id="2" name="Content Placeholder 1">
                <a:extLst>
                  <a:ext uri="{FF2B5EF4-FFF2-40B4-BE49-F238E27FC236}">
                    <a16:creationId xmlns:a16="http://schemas.microsoft.com/office/drawing/2014/main" id="{3153C095-4502-291E-F12B-3BB068AEE42E}"/>
                  </a:ext>
                </a:extLst>
              </p:cNvPr>
              <p:cNvSpPr>
                <a:spLocks noGrp="1" noRot="1" noChangeAspect="1" noMove="1" noResize="1" noEditPoints="1" noAdjustHandles="1" noChangeArrowheads="1" noChangeShapeType="1" noTextEdit="1"/>
              </p:cNvSpPr>
              <p:nvPr>
                <p:ph idx="1"/>
              </p:nvPr>
            </p:nvSpPr>
            <p:spPr>
              <a:blipFill>
                <a:blip r:embed="rId2"/>
                <a:stretch>
                  <a:fillRect l="-460" t="-103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2DF818D-61BE-8EA9-5CB7-DCE515C0B571}"/>
              </a:ext>
            </a:extLst>
          </p:cNvPr>
          <p:cNvSpPr>
            <a:spLocks noGrp="1"/>
          </p:cNvSpPr>
          <p:nvPr>
            <p:ph type="title"/>
          </p:nvPr>
        </p:nvSpPr>
        <p:spPr/>
        <p:txBody>
          <a:bodyPr/>
          <a:lstStyle/>
          <a:p>
            <a:r>
              <a:rPr lang="en-US" dirty="0"/>
              <a:t>Null vs. Alternative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A8FCC4-FFAB-FCC5-05DB-E19C17C637B4}"/>
                  </a:ext>
                </a:extLst>
              </p:cNvPr>
              <p:cNvSpPr txBox="1"/>
              <p:nvPr/>
            </p:nvSpPr>
            <p:spPr>
              <a:xfrm>
                <a:off x="1542556" y="3895948"/>
                <a:ext cx="17011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𝜇</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𝜇</m:t>
                          </m:r>
                        </m:e>
                        <m:sub>
                          <m:r>
                            <a:rPr lang="en-US" sz="2800" b="0" i="1" smtClean="0">
                              <a:latin typeface="Cambria Math" panose="02040503050406030204" pitchFamily="18" charset="0"/>
                            </a:rPr>
                            <m:t>0</m:t>
                          </m:r>
                        </m:sub>
                      </m:sSub>
                    </m:oMath>
                  </m:oMathPara>
                </a14:m>
                <a:endParaRPr lang="en-US" sz="2800" dirty="0"/>
              </a:p>
            </p:txBody>
          </p:sp>
        </mc:Choice>
        <mc:Fallback xmlns="">
          <p:sp>
            <p:nvSpPr>
              <p:cNvPr id="5" name="TextBox 4">
                <a:extLst>
                  <a:ext uri="{FF2B5EF4-FFF2-40B4-BE49-F238E27FC236}">
                    <a16:creationId xmlns:a16="http://schemas.microsoft.com/office/drawing/2014/main" id="{57A8FCC4-FFAB-FCC5-05DB-E19C17C637B4}"/>
                  </a:ext>
                </a:extLst>
              </p:cNvPr>
              <p:cNvSpPr txBox="1">
                <a:spLocks noRot="1" noChangeAspect="1" noMove="1" noResize="1" noEditPoints="1" noAdjustHandles="1" noChangeArrowheads="1" noChangeShapeType="1" noTextEdit="1"/>
              </p:cNvSpPr>
              <p:nvPr/>
            </p:nvSpPr>
            <p:spPr>
              <a:xfrm>
                <a:off x="1542556" y="3895948"/>
                <a:ext cx="1701171" cy="430887"/>
              </a:xfrm>
              <a:prstGeom prst="rect">
                <a:avLst/>
              </a:prstGeom>
              <a:blipFill>
                <a:blip r:embed="rId3"/>
                <a:stretch>
                  <a:fillRect l="-3704" r="-741"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AEEE947-5670-D4A7-ED18-0F4A3AEC1264}"/>
                  </a:ext>
                </a:extLst>
              </p:cNvPr>
              <p:cNvSpPr txBox="1"/>
              <p:nvPr/>
            </p:nvSpPr>
            <p:spPr>
              <a:xfrm>
                <a:off x="1542556" y="4403035"/>
                <a:ext cx="171880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𝑎</m:t>
                          </m:r>
                        </m:sub>
                      </m:sSub>
                      <m:r>
                        <a:rPr lang="en-US" sz="2800" b="0" i="1" smtClean="0">
                          <a:latin typeface="Cambria Math" panose="02040503050406030204" pitchFamily="18" charset="0"/>
                        </a:rPr>
                        <m:t>:</m:t>
                      </m:r>
                      <m:r>
                        <a:rPr lang="en-US" sz="2800" b="0" i="1" smtClean="0">
                          <a:latin typeface="Cambria Math" panose="02040503050406030204" pitchFamily="18" charset="0"/>
                        </a:rPr>
                        <m:t>𝜇</m:t>
                      </m:r>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𝜇</m:t>
                          </m:r>
                        </m:e>
                        <m:sub>
                          <m:r>
                            <a:rPr lang="en-US" sz="2800" b="0" i="1" smtClean="0">
                              <a:latin typeface="Cambria Math" panose="02040503050406030204" pitchFamily="18" charset="0"/>
                            </a:rPr>
                            <m:t>0</m:t>
                          </m:r>
                        </m:sub>
                      </m:sSub>
                    </m:oMath>
                  </m:oMathPara>
                </a14:m>
                <a:endParaRPr lang="en-US" sz="2800" dirty="0"/>
              </a:p>
            </p:txBody>
          </p:sp>
        </mc:Choice>
        <mc:Fallback xmlns="">
          <p:sp>
            <p:nvSpPr>
              <p:cNvPr id="6" name="TextBox 5">
                <a:extLst>
                  <a:ext uri="{FF2B5EF4-FFF2-40B4-BE49-F238E27FC236}">
                    <a16:creationId xmlns:a16="http://schemas.microsoft.com/office/drawing/2014/main" id="{CAEEE947-5670-D4A7-ED18-0F4A3AEC1264}"/>
                  </a:ext>
                </a:extLst>
              </p:cNvPr>
              <p:cNvSpPr txBox="1">
                <a:spLocks noRot="1" noChangeAspect="1" noMove="1" noResize="1" noEditPoints="1" noAdjustHandles="1" noChangeArrowheads="1" noChangeShapeType="1" noTextEdit="1"/>
              </p:cNvSpPr>
              <p:nvPr/>
            </p:nvSpPr>
            <p:spPr>
              <a:xfrm>
                <a:off x="1542556" y="4403035"/>
                <a:ext cx="1718804" cy="430887"/>
              </a:xfrm>
              <a:prstGeom prst="rect">
                <a:avLst/>
              </a:prstGeom>
              <a:blipFill>
                <a:blip r:embed="rId4"/>
                <a:stretch>
                  <a:fillRect l="-3676" r="-73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EE32E4-CEC0-C063-32A4-4B65E0F516DA}"/>
                  </a:ext>
                </a:extLst>
              </p:cNvPr>
              <p:cNvSpPr txBox="1"/>
              <p:nvPr/>
            </p:nvSpPr>
            <p:spPr>
              <a:xfrm>
                <a:off x="3904756" y="3895948"/>
                <a:ext cx="17011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𝜇</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𝜇</m:t>
                          </m:r>
                        </m:e>
                        <m:sub>
                          <m:r>
                            <a:rPr lang="en-US" sz="2800" b="0" i="1" smtClean="0">
                              <a:latin typeface="Cambria Math" panose="02040503050406030204" pitchFamily="18" charset="0"/>
                            </a:rPr>
                            <m:t>0</m:t>
                          </m:r>
                        </m:sub>
                      </m:sSub>
                    </m:oMath>
                  </m:oMathPara>
                </a14:m>
                <a:endParaRPr lang="en-US" sz="2800" dirty="0"/>
              </a:p>
            </p:txBody>
          </p:sp>
        </mc:Choice>
        <mc:Fallback xmlns="">
          <p:sp>
            <p:nvSpPr>
              <p:cNvPr id="7" name="TextBox 6">
                <a:extLst>
                  <a:ext uri="{FF2B5EF4-FFF2-40B4-BE49-F238E27FC236}">
                    <a16:creationId xmlns:a16="http://schemas.microsoft.com/office/drawing/2014/main" id="{54EE32E4-CEC0-C063-32A4-4B65E0F516DA}"/>
                  </a:ext>
                </a:extLst>
              </p:cNvPr>
              <p:cNvSpPr txBox="1">
                <a:spLocks noRot="1" noChangeAspect="1" noMove="1" noResize="1" noEditPoints="1" noAdjustHandles="1" noChangeArrowheads="1" noChangeShapeType="1" noTextEdit="1"/>
              </p:cNvSpPr>
              <p:nvPr/>
            </p:nvSpPr>
            <p:spPr>
              <a:xfrm>
                <a:off x="3904756" y="3895948"/>
                <a:ext cx="1701171" cy="430887"/>
              </a:xfrm>
              <a:prstGeom prst="rect">
                <a:avLst/>
              </a:prstGeom>
              <a:blipFill>
                <a:blip r:embed="rId5"/>
                <a:stretch>
                  <a:fillRect l="-3704" r="-741"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EB5FF9-2F7E-C192-758F-C00DB0AA9791}"/>
                  </a:ext>
                </a:extLst>
              </p:cNvPr>
              <p:cNvSpPr txBox="1"/>
              <p:nvPr/>
            </p:nvSpPr>
            <p:spPr>
              <a:xfrm>
                <a:off x="3904756" y="4403035"/>
                <a:ext cx="171880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𝑎</m:t>
                          </m:r>
                        </m:sub>
                      </m:sSub>
                      <m:r>
                        <a:rPr lang="en-US" sz="2800" b="0" i="1" smtClean="0">
                          <a:latin typeface="Cambria Math" panose="02040503050406030204" pitchFamily="18" charset="0"/>
                        </a:rPr>
                        <m:t>:</m:t>
                      </m:r>
                      <m:r>
                        <a:rPr lang="en-US" sz="2800" b="0" i="1" smtClean="0">
                          <a:latin typeface="Cambria Math" panose="02040503050406030204" pitchFamily="18" charset="0"/>
                        </a:rPr>
                        <m:t>𝜇</m:t>
                      </m:r>
                      <m:r>
                        <a:rPr lang="en-US" sz="2800" b="0" i="1" smtClean="0">
                          <a:latin typeface="Cambria Math" panose="02040503050406030204" pitchFamily="18" charset="0"/>
                        </a:rPr>
                        <m:t>&lt;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𝜇</m:t>
                          </m:r>
                        </m:e>
                        <m:sub>
                          <m:r>
                            <a:rPr lang="en-US" sz="2800" b="0" i="1" smtClean="0">
                              <a:latin typeface="Cambria Math" panose="02040503050406030204" pitchFamily="18" charset="0"/>
                            </a:rPr>
                            <m:t>0</m:t>
                          </m:r>
                        </m:sub>
                      </m:sSub>
                    </m:oMath>
                  </m:oMathPara>
                </a14:m>
                <a:endParaRPr lang="en-US" sz="2800" dirty="0"/>
              </a:p>
            </p:txBody>
          </p:sp>
        </mc:Choice>
        <mc:Fallback xmlns="">
          <p:sp>
            <p:nvSpPr>
              <p:cNvPr id="8" name="TextBox 7">
                <a:extLst>
                  <a:ext uri="{FF2B5EF4-FFF2-40B4-BE49-F238E27FC236}">
                    <a16:creationId xmlns:a16="http://schemas.microsoft.com/office/drawing/2014/main" id="{44EB5FF9-2F7E-C192-758F-C00DB0AA9791}"/>
                  </a:ext>
                </a:extLst>
              </p:cNvPr>
              <p:cNvSpPr txBox="1">
                <a:spLocks noRot="1" noChangeAspect="1" noMove="1" noResize="1" noEditPoints="1" noAdjustHandles="1" noChangeArrowheads="1" noChangeShapeType="1" noTextEdit="1"/>
              </p:cNvSpPr>
              <p:nvPr/>
            </p:nvSpPr>
            <p:spPr>
              <a:xfrm>
                <a:off x="3904756" y="4403035"/>
                <a:ext cx="1718804" cy="430887"/>
              </a:xfrm>
              <a:prstGeom prst="rect">
                <a:avLst/>
              </a:prstGeom>
              <a:blipFill>
                <a:blip r:embed="rId6"/>
                <a:stretch>
                  <a:fillRect l="-3650" r="-73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B25A55C-EC4C-D143-BF86-8CDDAF1896DC}"/>
                  </a:ext>
                </a:extLst>
              </p:cNvPr>
              <p:cNvSpPr txBox="1"/>
              <p:nvPr/>
            </p:nvSpPr>
            <p:spPr>
              <a:xfrm>
                <a:off x="6249323" y="3895948"/>
                <a:ext cx="17011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𝜇</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𝜇</m:t>
                          </m:r>
                        </m:e>
                        <m:sub>
                          <m:r>
                            <a:rPr lang="en-US" sz="2800" b="0" i="1" smtClean="0">
                              <a:latin typeface="Cambria Math" panose="02040503050406030204" pitchFamily="18" charset="0"/>
                            </a:rPr>
                            <m:t>0</m:t>
                          </m:r>
                        </m:sub>
                      </m:sSub>
                    </m:oMath>
                  </m:oMathPara>
                </a14:m>
                <a:endParaRPr lang="en-US" sz="2800" dirty="0"/>
              </a:p>
            </p:txBody>
          </p:sp>
        </mc:Choice>
        <mc:Fallback xmlns="">
          <p:sp>
            <p:nvSpPr>
              <p:cNvPr id="9" name="TextBox 8">
                <a:extLst>
                  <a:ext uri="{FF2B5EF4-FFF2-40B4-BE49-F238E27FC236}">
                    <a16:creationId xmlns:a16="http://schemas.microsoft.com/office/drawing/2014/main" id="{8B25A55C-EC4C-D143-BF86-8CDDAF1896DC}"/>
                  </a:ext>
                </a:extLst>
              </p:cNvPr>
              <p:cNvSpPr txBox="1">
                <a:spLocks noRot="1" noChangeAspect="1" noMove="1" noResize="1" noEditPoints="1" noAdjustHandles="1" noChangeArrowheads="1" noChangeShapeType="1" noTextEdit="1"/>
              </p:cNvSpPr>
              <p:nvPr/>
            </p:nvSpPr>
            <p:spPr>
              <a:xfrm>
                <a:off x="6249323" y="3895948"/>
                <a:ext cx="1701171" cy="430887"/>
              </a:xfrm>
              <a:prstGeom prst="rect">
                <a:avLst/>
              </a:prstGeom>
              <a:blipFill>
                <a:blip r:embed="rId7"/>
                <a:stretch>
                  <a:fillRect l="-4478" r="-74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8EC62B-BD24-7B33-53C4-5C7529634FFA}"/>
                  </a:ext>
                </a:extLst>
              </p:cNvPr>
              <p:cNvSpPr txBox="1"/>
              <p:nvPr/>
            </p:nvSpPr>
            <p:spPr>
              <a:xfrm>
                <a:off x="6249323" y="4403035"/>
                <a:ext cx="171720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𝑎</m:t>
                          </m:r>
                        </m:sub>
                      </m:sSub>
                      <m:r>
                        <a:rPr lang="en-US" sz="2800" b="0" i="1" smtClean="0">
                          <a:latin typeface="Cambria Math" panose="02040503050406030204" pitchFamily="18" charset="0"/>
                        </a:rPr>
                        <m:t>:</m:t>
                      </m:r>
                      <m:r>
                        <a:rPr lang="en-US" sz="2800" b="0" i="1" smtClean="0">
                          <a:latin typeface="Cambria Math" panose="02040503050406030204" pitchFamily="18" charset="0"/>
                        </a:rPr>
                        <m:t>𝜇</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𝜇</m:t>
                          </m:r>
                        </m:e>
                        <m:sub>
                          <m:r>
                            <a:rPr lang="en-US" sz="2800" b="0" i="1" smtClean="0">
                              <a:latin typeface="Cambria Math" panose="02040503050406030204" pitchFamily="18" charset="0"/>
                            </a:rPr>
                            <m:t>0</m:t>
                          </m:r>
                        </m:sub>
                      </m:sSub>
                    </m:oMath>
                  </m:oMathPara>
                </a14:m>
                <a:endParaRPr lang="en-US" sz="2800" dirty="0"/>
              </a:p>
            </p:txBody>
          </p:sp>
        </mc:Choice>
        <mc:Fallback xmlns="">
          <p:sp>
            <p:nvSpPr>
              <p:cNvPr id="10" name="TextBox 9">
                <a:extLst>
                  <a:ext uri="{FF2B5EF4-FFF2-40B4-BE49-F238E27FC236}">
                    <a16:creationId xmlns:a16="http://schemas.microsoft.com/office/drawing/2014/main" id="{D08EC62B-BD24-7B33-53C4-5C7529634FFA}"/>
                  </a:ext>
                </a:extLst>
              </p:cNvPr>
              <p:cNvSpPr txBox="1">
                <a:spLocks noRot="1" noChangeAspect="1" noMove="1" noResize="1" noEditPoints="1" noAdjustHandles="1" noChangeArrowheads="1" noChangeShapeType="1" noTextEdit="1"/>
              </p:cNvSpPr>
              <p:nvPr/>
            </p:nvSpPr>
            <p:spPr>
              <a:xfrm>
                <a:off x="6249323" y="4403035"/>
                <a:ext cx="1717201" cy="430887"/>
              </a:xfrm>
              <a:prstGeom prst="rect">
                <a:avLst/>
              </a:prstGeom>
              <a:blipFill>
                <a:blip r:embed="rId8"/>
                <a:stretch>
                  <a:fillRect l="-4412" r="-735" b="-200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030EF89-F937-06F7-32AE-636CB80EFBBA}"/>
              </a:ext>
            </a:extLst>
          </p:cNvPr>
          <p:cNvSpPr/>
          <p:nvPr/>
        </p:nvSpPr>
        <p:spPr>
          <a:xfrm>
            <a:off x="1390156" y="3793435"/>
            <a:ext cx="1981200" cy="1295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C181FA-E4FF-5D66-5BA3-9974B45D3C2D}"/>
              </a:ext>
            </a:extLst>
          </p:cNvPr>
          <p:cNvSpPr/>
          <p:nvPr/>
        </p:nvSpPr>
        <p:spPr>
          <a:xfrm>
            <a:off x="3773558" y="3793435"/>
            <a:ext cx="1981200" cy="1295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CBF4D3-E900-C63B-2AEF-811EBE2114CF}"/>
              </a:ext>
            </a:extLst>
          </p:cNvPr>
          <p:cNvSpPr/>
          <p:nvPr/>
        </p:nvSpPr>
        <p:spPr>
          <a:xfrm>
            <a:off x="6156960" y="3793435"/>
            <a:ext cx="1981200" cy="1295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82F49953-D946-18DF-57C5-DDC647453118}"/>
              </a:ext>
            </a:extLst>
          </p:cNvPr>
          <p:cNvSpPr/>
          <p:nvPr/>
        </p:nvSpPr>
        <p:spPr>
          <a:xfrm rot="5400000">
            <a:off x="3298997" y="3471274"/>
            <a:ext cx="571500" cy="4340021"/>
          </a:xfrm>
          <a:prstGeom prst="rightBrace">
            <a:avLst>
              <a:gd name="adj1" fmla="val 58768"/>
              <a:gd name="adj2" fmla="val 50000"/>
            </a:avLst>
          </a:prstGeom>
          <a:ln w="317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CF2EB49B-C602-6F9A-48CA-4B0692587326}"/>
              </a:ext>
            </a:extLst>
          </p:cNvPr>
          <p:cNvSpPr txBox="1"/>
          <p:nvPr/>
        </p:nvSpPr>
        <p:spPr>
          <a:xfrm>
            <a:off x="2357295" y="6009379"/>
            <a:ext cx="2182329" cy="461665"/>
          </a:xfrm>
          <a:prstGeom prst="rect">
            <a:avLst/>
          </a:prstGeom>
          <a:noFill/>
        </p:spPr>
        <p:txBody>
          <a:bodyPr wrap="none" rtlCol="0">
            <a:spAutoFit/>
          </a:bodyPr>
          <a:lstStyle/>
          <a:p>
            <a:r>
              <a:rPr lang="en-US" sz="2400" dirty="0">
                <a:solidFill>
                  <a:schemeClr val="accent1"/>
                </a:solidFill>
              </a:rPr>
              <a:t>One-Sided Tests</a:t>
            </a:r>
          </a:p>
        </p:txBody>
      </p:sp>
      <p:sp>
        <p:nvSpPr>
          <p:cNvPr id="16" name="TextBox 15">
            <a:extLst>
              <a:ext uri="{FF2B5EF4-FFF2-40B4-BE49-F238E27FC236}">
                <a16:creationId xmlns:a16="http://schemas.microsoft.com/office/drawing/2014/main" id="{72B02844-D104-6767-32A3-C817E077ED5A}"/>
              </a:ext>
            </a:extLst>
          </p:cNvPr>
          <p:cNvSpPr txBox="1"/>
          <p:nvPr/>
        </p:nvSpPr>
        <p:spPr>
          <a:xfrm>
            <a:off x="6005548" y="5968913"/>
            <a:ext cx="2033827" cy="461665"/>
          </a:xfrm>
          <a:prstGeom prst="rect">
            <a:avLst/>
          </a:prstGeom>
          <a:noFill/>
        </p:spPr>
        <p:txBody>
          <a:bodyPr wrap="none" rtlCol="0">
            <a:spAutoFit/>
          </a:bodyPr>
          <a:lstStyle/>
          <a:p>
            <a:r>
              <a:rPr lang="en-US" sz="2400" dirty="0">
                <a:solidFill>
                  <a:schemeClr val="accent1"/>
                </a:solidFill>
              </a:rPr>
              <a:t>Two-Sided Test</a:t>
            </a:r>
          </a:p>
        </p:txBody>
      </p:sp>
      <p:cxnSp>
        <p:nvCxnSpPr>
          <p:cNvPr id="17" name="Straight Arrow Connector 16">
            <a:extLst>
              <a:ext uri="{FF2B5EF4-FFF2-40B4-BE49-F238E27FC236}">
                <a16:creationId xmlns:a16="http://schemas.microsoft.com/office/drawing/2014/main" id="{6823BDD1-C067-B158-1325-D5B768C2D1E4}"/>
              </a:ext>
            </a:extLst>
          </p:cNvPr>
          <p:cNvCxnSpPr>
            <a:cxnSpLocks/>
            <a:endCxn id="16" idx="0"/>
          </p:cNvCxnSpPr>
          <p:nvPr/>
        </p:nvCxnSpPr>
        <p:spPr>
          <a:xfrm>
            <a:off x="7022462" y="5355534"/>
            <a:ext cx="0" cy="61337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71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spTree>
    <p:extLst>
      <p:ext uri="{BB962C8B-B14F-4D97-AF65-F5344CB8AC3E}">
        <p14:creationId xmlns:p14="http://schemas.microsoft.com/office/powerpoint/2010/main" val="3343042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A5352B1-603E-5358-0D32-B4B5164269C9}"/>
                  </a:ext>
                </a:extLst>
              </p:cNvPr>
              <p:cNvSpPr>
                <a:spLocks noGrp="1"/>
              </p:cNvSpPr>
              <p:nvPr>
                <p:ph idx="1"/>
              </p:nvPr>
            </p:nvSpPr>
            <p:spPr/>
            <p:txBody>
              <a:bodyPr/>
              <a:lstStyle/>
              <a:p>
                <a:r>
                  <a:rPr lang="en-US" dirty="0"/>
                  <a:t>The null hypothesis, denoted by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𝐻</m:t>
                        </m:r>
                      </m:e>
                      <m:sub>
                        <m:r>
                          <a:rPr lang="en-US" b="0" i="1">
                            <a:latin typeface="Cambria Math" panose="02040503050406030204" pitchFamily="18" charset="0"/>
                          </a:rPr>
                          <m:t>0</m:t>
                        </m:r>
                      </m:sub>
                    </m:sSub>
                  </m:oMath>
                </a14:m>
                <a:r>
                  <a:rPr lang="en-US" dirty="0"/>
                  <a:t>, is a tentative assumption about a population parameter.</a:t>
                </a:r>
              </a:p>
              <a:p>
                <a:r>
                  <a:rPr lang="en-US" dirty="0"/>
                  <a:t>The alternative hypothesis, denoted by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𝐻</m:t>
                        </m:r>
                      </m:e>
                      <m:sub>
                        <m:r>
                          <a:rPr lang="en-US" b="0" i="1">
                            <a:latin typeface="Cambria Math" panose="02040503050406030204" pitchFamily="18" charset="0"/>
                          </a:rPr>
                          <m:t>𝑎</m:t>
                        </m:r>
                      </m:sub>
                    </m:sSub>
                  </m:oMath>
                </a14:m>
                <a:r>
                  <a:rPr lang="en-US" dirty="0"/>
                  <a:t>, is the opposite of what is stated in the null hypothesis.</a:t>
                </a:r>
              </a:p>
              <a:p>
                <a:r>
                  <a:rPr lang="en-US" dirty="0"/>
                  <a:t>A one-sided test happens when the alternative hypothesis only points in one direction (either only &gt; or only &lt;), while a two-sided test allows both directions to be possible.</a:t>
                </a:r>
              </a:p>
              <a:p>
                <a:endParaRPr lang="en-US" dirty="0"/>
              </a:p>
            </p:txBody>
          </p:sp>
        </mc:Choice>
        <mc:Fallback xmlns="">
          <p:sp>
            <p:nvSpPr>
              <p:cNvPr id="2" name="Content Placeholder 1">
                <a:extLst>
                  <a:ext uri="{FF2B5EF4-FFF2-40B4-BE49-F238E27FC236}">
                    <a16:creationId xmlns:a16="http://schemas.microsoft.com/office/drawing/2014/main" id="{EA5352B1-603E-5358-0D32-B4B5164269C9}"/>
                  </a:ext>
                </a:extLst>
              </p:cNvPr>
              <p:cNvSpPr>
                <a:spLocks noGrp="1" noRot="1" noChangeAspect="1" noMove="1" noResize="1" noEditPoints="1" noAdjustHandles="1" noChangeArrowheads="1" noChangeShapeType="1" noTextEdit="1"/>
              </p:cNvSpPr>
              <p:nvPr>
                <p:ph idx="1"/>
              </p:nvPr>
            </p:nvSpPr>
            <p:spPr>
              <a:blipFill>
                <a:blip r:embed="rId2"/>
                <a:stretch>
                  <a:fillRect l="-460" t="-103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34D27B4-6127-8F24-BA0B-73AE081362BB}"/>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271400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4DC-FC55-B055-7DDE-AEAD84DB499C}"/>
              </a:ext>
            </a:extLst>
          </p:cNvPr>
          <p:cNvSpPr>
            <a:spLocks noGrp="1"/>
          </p:cNvSpPr>
          <p:nvPr>
            <p:ph type="title"/>
          </p:nvPr>
        </p:nvSpPr>
        <p:spPr/>
        <p:txBody>
          <a:bodyPr/>
          <a:lstStyle/>
          <a:p>
            <a:r>
              <a:rPr lang="en-US" dirty="0"/>
              <a:t>Test Statistic</a:t>
            </a:r>
          </a:p>
        </p:txBody>
      </p:sp>
      <p:sp>
        <p:nvSpPr>
          <p:cNvPr id="3" name="Text Placeholder 2">
            <a:extLst>
              <a:ext uri="{FF2B5EF4-FFF2-40B4-BE49-F238E27FC236}">
                <a16:creationId xmlns:a16="http://schemas.microsoft.com/office/drawing/2014/main" id="{9C133364-BE36-41FD-C36B-A0016FFB9F65}"/>
              </a:ext>
            </a:extLst>
          </p:cNvPr>
          <p:cNvSpPr>
            <a:spLocks noGrp="1"/>
          </p:cNvSpPr>
          <p:nvPr>
            <p:ph type="body" idx="1"/>
          </p:nvPr>
        </p:nvSpPr>
        <p:spPr/>
        <p:txBody>
          <a:bodyPr/>
          <a:lstStyle/>
          <a:p>
            <a:r>
              <a:rPr lang="en-US" dirty="0"/>
              <a:t>Testing Hypotheses with Data</a:t>
            </a:r>
          </a:p>
        </p:txBody>
      </p:sp>
    </p:spTree>
    <p:extLst>
      <p:ext uri="{BB962C8B-B14F-4D97-AF65-F5344CB8AC3E}">
        <p14:creationId xmlns:p14="http://schemas.microsoft.com/office/powerpoint/2010/main" val="2208188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090FD0-F17F-C0DF-893D-3AFCCF43491A}"/>
              </a:ext>
            </a:extLst>
          </p:cNvPr>
          <p:cNvSpPr>
            <a:spLocks noGrp="1"/>
          </p:cNvSpPr>
          <p:nvPr>
            <p:ph idx="1"/>
          </p:nvPr>
        </p:nvSpPr>
        <p:spPr/>
        <p:txBody>
          <a:bodyPr/>
          <a:lstStyle/>
          <a:p>
            <a:r>
              <a:rPr lang="en-US" dirty="0"/>
              <a:t>The </a:t>
            </a:r>
            <a:r>
              <a:rPr lang="en-US" b="1" dirty="0"/>
              <a:t>test statistic</a:t>
            </a:r>
            <a:r>
              <a:rPr lang="en-US" dirty="0"/>
              <a:t> summarizes the amount of information provided in the sample.</a:t>
            </a:r>
          </a:p>
          <a:p>
            <a:r>
              <a:rPr lang="en-US" dirty="0"/>
              <a:t>Imagine this like evidence in a court case.</a:t>
            </a:r>
          </a:p>
          <a:p>
            <a:r>
              <a:rPr lang="en-US" dirty="0"/>
              <a:t>Test statistics have a common form:</a:t>
            </a:r>
          </a:p>
          <a:p>
            <a:endParaRPr lang="en-US" dirty="0"/>
          </a:p>
        </p:txBody>
      </p:sp>
      <p:sp>
        <p:nvSpPr>
          <p:cNvPr id="3" name="Title 2">
            <a:extLst>
              <a:ext uri="{FF2B5EF4-FFF2-40B4-BE49-F238E27FC236}">
                <a16:creationId xmlns:a16="http://schemas.microsoft.com/office/drawing/2014/main" id="{094BE178-C961-1B29-E80A-B7B0FA92EA05}"/>
              </a:ext>
            </a:extLst>
          </p:cNvPr>
          <p:cNvSpPr>
            <a:spLocks noGrp="1"/>
          </p:cNvSpPr>
          <p:nvPr>
            <p:ph type="title"/>
          </p:nvPr>
        </p:nvSpPr>
        <p:spPr/>
        <p:txBody>
          <a:bodyPr/>
          <a:lstStyle/>
          <a:p>
            <a:r>
              <a:rPr lang="en-US" dirty="0"/>
              <a:t>Test Statistic</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0FFC1F-8666-BF87-DD71-6D82FFF2540A}"/>
                  </a:ext>
                </a:extLst>
              </p:cNvPr>
              <p:cNvSpPr txBox="1"/>
              <p:nvPr/>
            </p:nvSpPr>
            <p:spPr>
              <a:xfrm>
                <a:off x="3585696" y="3916495"/>
                <a:ext cx="5020605"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tx2"/>
                          </a:solidFill>
                          <a:latin typeface="Cambria Math" panose="02040503050406030204" pitchFamily="18" charset="0"/>
                        </a:rPr>
                        <m:t>Test</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Statistic</m:t>
                      </m:r>
                      <m:r>
                        <a:rPr lang="en-US" sz="2400" b="0" i="0"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m:rPr>
                              <m:sty m:val="p"/>
                            </m:rPr>
                            <a:rPr lang="en-US" sz="2400" b="0" i="0" smtClean="0">
                              <a:solidFill>
                                <a:schemeClr val="tx2"/>
                              </a:solidFill>
                              <a:latin typeface="Cambria Math" panose="02040503050406030204" pitchFamily="18" charset="0"/>
                            </a:rPr>
                            <m:t>Statistic</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Null</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Value</m:t>
                          </m:r>
                        </m:num>
                        <m:den>
                          <m:r>
                            <m:rPr>
                              <m:sty m:val="p"/>
                            </m:rPr>
                            <a:rPr lang="en-US" sz="2400" b="0" i="0" smtClean="0">
                              <a:solidFill>
                                <a:schemeClr val="tx2"/>
                              </a:solidFill>
                              <a:latin typeface="Cambria Math" panose="02040503050406030204" pitchFamily="18" charset="0"/>
                            </a:rPr>
                            <m:t>Standard</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Error</m:t>
                          </m:r>
                        </m:den>
                      </m:f>
                    </m:oMath>
                  </m:oMathPara>
                </a14:m>
                <a:endParaRPr lang="en-US" dirty="0">
                  <a:solidFill>
                    <a:schemeClr val="tx2"/>
                  </a:solidFill>
                </a:endParaRPr>
              </a:p>
            </p:txBody>
          </p:sp>
        </mc:Choice>
        <mc:Fallback xmlns="">
          <p:sp>
            <p:nvSpPr>
              <p:cNvPr id="4" name="TextBox 3">
                <a:extLst>
                  <a:ext uri="{FF2B5EF4-FFF2-40B4-BE49-F238E27FC236}">
                    <a16:creationId xmlns:a16="http://schemas.microsoft.com/office/drawing/2014/main" id="{010FFC1F-8666-BF87-DD71-6D82FFF2540A}"/>
                  </a:ext>
                </a:extLst>
              </p:cNvPr>
              <p:cNvSpPr txBox="1">
                <a:spLocks noRot="1" noChangeAspect="1" noMove="1" noResize="1" noEditPoints="1" noAdjustHandles="1" noChangeArrowheads="1" noChangeShapeType="1" noTextEdit="1"/>
              </p:cNvSpPr>
              <p:nvPr/>
            </p:nvSpPr>
            <p:spPr>
              <a:xfrm>
                <a:off x="3585696" y="3916495"/>
                <a:ext cx="5020605" cy="701410"/>
              </a:xfrm>
              <a:prstGeom prst="rect">
                <a:avLst/>
              </a:prstGeom>
              <a:blipFill>
                <a:blip r:embed="rId2"/>
                <a:stretch>
                  <a:fillRect l="-505" t="-8929" r="-505" b="-30357"/>
                </a:stretch>
              </a:blipFill>
            </p:spPr>
            <p:txBody>
              <a:bodyPr/>
              <a:lstStyle/>
              <a:p>
                <a:r>
                  <a:rPr lang="en-US">
                    <a:noFill/>
                  </a:rPr>
                  <a:t> </a:t>
                </a:r>
              </a:p>
            </p:txBody>
          </p:sp>
        </mc:Fallback>
      </mc:AlternateContent>
    </p:spTree>
    <p:extLst>
      <p:ext uri="{BB962C8B-B14F-4D97-AF65-F5344CB8AC3E}">
        <p14:creationId xmlns:p14="http://schemas.microsoft.com/office/powerpoint/2010/main" val="123100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090FD0-F17F-C0DF-893D-3AFCCF43491A}"/>
              </a:ext>
            </a:extLst>
          </p:cNvPr>
          <p:cNvSpPr>
            <a:spLocks noGrp="1"/>
          </p:cNvSpPr>
          <p:nvPr>
            <p:ph idx="1"/>
          </p:nvPr>
        </p:nvSpPr>
        <p:spPr/>
        <p:txBody>
          <a:bodyPr/>
          <a:lstStyle/>
          <a:p>
            <a:r>
              <a:rPr lang="en-US" dirty="0"/>
              <a:t>The </a:t>
            </a:r>
            <a:r>
              <a:rPr lang="en-US" b="1" dirty="0"/>
              <a:t>test statistic</a:t>
            </a:r>
            <a:r>
              <a:rPr lang="en-US" dirty="0"/>
              <a:t> summarizes the amount of information provided in the sample.</a:t>
            </a:r>
          </a:p>
          <a:p>
            <a:r>
              <a:rPr lang="en-US" dirty="0"/>
              <a:t>Imagine this like evidence in a court case.</a:t>
            </a:r>
          </a:p>
          <a:p>
            <a:r>
              <a:rPr lang="en-US" dirty="0"/>
              <a:t>Test statistics have a common form:</a:t>
            </a:r>
          </a:p>
          <a:p>
            <a:endParaRPr lang="en-US" dirty="0"/>
          </a:p>
        </p:txBody>
      </p:sp>
      <p:sp>
        <p:nvSpPr>
          <p:cNvPr id="3" name="Title 2">
            <a:extLst>
              <a:ext uri="{FF2B5EF4-FFF2-40B4-BE49-F238E27FC236}">
                <a16:creationId xmlns:a16="http://schemas.microsoft.com/office/drawing/2014/main" id="{094BE178-C961-1B29-E80A-B7B0FA92EA05}"/>
              </a:ext>
            </a:extLst>
          </p:cNvPr>
          <p:cNvSpPr>
            <a:spLocks noGrp="1"/>
          </p:cNvSpPr>
          <p:nvPr>
            <p:ph type="title"/>
          </p:nvPr>
        </p:nvSpPr>
        <p:spPr/>
        <p:txBody>
          <a:bodyPr/>
          <a:lstStyle/>
          <a:p>
            <a:r>
              <a:rPr lang="en-US" dirty="0"/>
              <a:t>Test Statistic</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0FFC1F-8666-BF87-DD71-6D82FFF2540A}"/>
                  </a:ext>
                </a:extLst>
              </p:cNvPr>
              <p:cNvSpPr txBox="1"/>
              <p:nvPr/>
            </p:nvSpPr>
            <p:spPr>
              <a:xfrm>
                <a:off x="3585696" y="3916495"/>
                <a:ext cx="5020605"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tx2"/>
                          </a:solidFill>
                          <a:latin typeface="Cambria Math" panose="02040503050406030204" pitchFamily="18" charset="0"/>
                        </a:rPr>
                        <m:t>Test</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Statistic</m:t>
                      </m:r>
                      <m:r>
                        <a:rPr lang="en-US" sz="2400" b="0" i="0"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m:rPr>
                              <m:sty m:val="p"/>
                            </m:rPr>
                            <a:rPr lang="en-US" sz="2400" b="0" i="0" smtClean="0">
                              <a:solidFill>
                                <a:schemeClr val="tx2"/>
                              </a:solidFill>
                              <a:latin typeface="Cambria Math" panose="02040503050406030204" pitchFamily="18" charset="0"/>
                            </a:rPr>
                            <m:t>Statistic</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Null</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Value</m:t>
                          </m:r>
                        </m:num>
                        <m:den>
                          <m:r>
                            <m:rPr>
                              <m:sty m:val="p"/>
                            </m:rPr>
                            <a:rPr lang="en-US" sz="2400" b="0" i="0" smtClean="0">
                              <a:solidFill>
                                <a:schemeClr val="tx2"/>
                              </a:solidFill>
                              <a:latin typeface="Cambria Math" panose="02040503050406030204" pitchFamily="18" charset="0"/>
                            </a:rPr>
                            <m:t>Standard</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Error</m:t>
                          </m:r>
                        </m:den>
                      </m:f>
                    </m:oMath>
                  </m:oMathPara>
                </a14:m>
                <a:endParaRPr lang="en-US" dirty="0">
                  <a:solidFill>
                    <a:schemeClr val="tx2"/>
                  </a:solidFill>
                </a:endParaRPr>
              </a:p>
            </p:txBody>
          </p:sp>
        </mc:Choice>
        <mc:Fallback xmlns="">
          <p:sp>
            <p:nvSpPr>
              <p:cNvPr id="4" name="TextBox 3">
                <a:extLst>
                  <a:ext uri="{FF2B5EF4-FFF2-40B4-BE49-F238E27FC236}">
                    <a16:creationId xmlns:a16="http://schemas.microsoft.com/office/drawing/2014/main" id="{010FFC1F-8666-BF87-DD71-6D82FFF2540A}"/>
                  </a:ext>
                </a:extLst>
              </p:cNvPr>
              <p:cNvSpPr txBox="1">
                <a:spLocks noRot="1" noChangeAspect="1" noMove="1" noResize="1" noEditPoints="1" noAdjustHandles="1" noChangeArrowheads="1" noChangeShapeType="1" noTextEdit="1"/>
              </p:cNvSpPr>
              <p:nvPr/>
            </p:nvSpPr>
            <p:spPr>
              <a:xfrm>
                <a:off x="3585696" y="3916495"/>
                <a:ext cx="5020605" cy="701410"/>
              </a:xfrm>
              <a:prstGeom prst="rect">
                <a:avLst/>
              </a:prstGeom>
              <a:blipFill>
                <a:blip r:embed="rId2"/>
                <a:stretch>
                  <a:fillRect l="-505" t="-8929" r="-505" b="-30357"/>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26E801BB-226B-B126-F053-DD672AD6A5A2}"/>
              </a:ext>
            </a:extLst>
          </p:cNvPr>
          <p:cNvSpPr/>
          <p:nvPr/>
        </p:nvSpPr>
        <p:spPr>
          <a:xfrm>
            <a:off x="5635487" y="3806687"/>
            <a:ext cx="1192696" cy="46713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51BB94-6B39-BBAD-B735-064D39254E04}"/>
              </a:ext>
            </a:extLst>
          </p:cNvPr>
          <p:cNvSpPr txBox="1"/>
          <p:nvPr/>
        </p:nvSpPr>
        <p:spPr>
          <a:xfrm>
            <a:off x="3438940" y="5506942"/>
            <a:ext cx="2606996" cy="461665"/>
          </a:xfrm>
          <a:prstGeom prst="rect">
            <a:avLst/>
          </a:prstGeom>
          <a:noFill/>
        </p:spPr>
        <p:txBody>
          <a:bodyPr wrap="none" rtlCol="0">
            <a:spAutoFit/>
          </a:bodyPr>
          <a:lstStyle/>
          <a:p>
            <a:r>
              <a:rPr lang="en-US" sz="2400" dirty="0">
                <a:solidFill>
                  <a:schemeClr val="accent1"/>
                </a:solidFill>
              </a:rPr>
              <a:t>Sample Information</a:t>
            </a:r>
          </a:p>
        </p:txBody>
      </p:sp>
      <p:cxnSp>
        <p:nvCxnSpPr>
          <p:cNvPr id="7" name="Straight Arrow Connector 6">
            <a:extLst>
              <a:ext uri="{FF2B5EF4-FFF2-40B4-BE49-F238E27FC236}">
                <a16:creationId xmlns:a16="http://schemas.microsoft.com/office/drawing/2014/main" id="{DEDAD1DC-E0CF-C24F-F3B4-F02045F4F527}"/>
              </a:ext>
            </a:extLst>
          </p:cNvPr>
          <p:cNvCxnSpPr>
            <a:cxnSpLocks/>
            <a:stCxn id="6" idx="0"/>
          </p:cNvCxnSpPr>
          <p:nvPr/>
        </p:nvCxnSpPr>
        <p:spPr>
          <a:xfrm flipV="1">
            <a:off x="4742438" y="4273826"/>
            <a:ext cx="962623" cy="1233116"/>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698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090FD0-F17F-C0DF-893D-3AFCCF43491A}"/>
              </a:ext>
            </a:extLst>
          </p:cNvPr>
          <p:cNvSpPr>
            <a:spLocks noGrp="1"/>
          </p:cNvSpPr>
          <p:nvPr>
            <p:ph idx="1"/>
          </p:nvPr>
        </p:nvSpPr>
        <p:spPr/>
        <p:txBody>
          <a:bodyPr/>
          <a:lstStyle/>
          <a:p>
            <a:r>
              <a:rPr lang="en-US" dirty="0"/>
              <a:t>The </a:t>
            </a:r>
            <a:r>
              <a:rPr lang="en-US" b="1" dirty="0"/>
              <a:t>test statistic</a:t>
            </a:r>
            <a:r>
              <a:rPr lang="en-US" dirty="0"/>
              <a:t> summarizes the amount of information provided in the sample.</a:t>
            </a:r>
          </a:p>
          <a:p>
            <a:r>
              <a:rPr lang="en-US" dirty="0"/>
              <a:t>Imagine this like evidence in a court case.</a:t>
            </a:r>
          </a:p>
          <a:p>
            <a:r>
              <a:rPr lang="en-US" dirty="0"/>
              <a:t>Test statistics have a common form:</a:t>
            </a:r>
          </a:p>
          <a:p>
            <a:endParaRPr lang="en-US" dirty="0"/>
          </a:p>
        </p:txBody>
      </p:sp>
      <p:sp>
        <p:nvSpPr>
          <p:cNvPr id="3" name="Title 2">
            <a:extLst>
              <a:ext uri="{FF2B5EF4-FFF2-40B4-BE49-F238E27FC236}">
                <a16:creationId xmlns:a16="http://schemas.microsoft.com/office/drawing/2014/main" id="{094BE178-C961-1B29-E80A-B7B0FA92EA05}"/>
              </a:ext>
            </a:extLst>
          </p:cNvPr>
          <p:cNvSpPr>
            <a:spLocks noGrp="1"/>
          </p:cNvSpPr>
          <p:nvPr>
            <p:ph type="title"/>
          </p:nvPr>
        </p:nvSpPr>
        <p:spPr/>
        <p:txBody>
          <a:bodyPr/>
          <a:lstStyle/>
          <a:p>
            <a:r>
              <a:rPr lang="en-US" dirty="0"/>
              <a:t>Test Statistic</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0FFC1F-8666-BF87-DD71-6D82FFF2540A}"/>
                  </a:ext>
                </a:extLst>
              </p:cNvPr>
              <p:cNvSpPr txBox="1"/>
              <p:nvPr/>
            </p:nvSpPr>
            <p:spPr>
              <a:xfrm>
                <a:off x="3585696" y="3916495"/>
                <a:ext cx="5020605"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tx2"/>
                          </a:solidFill>
                          <a:latin typeface="Cambria Math" panose="02040503050406030204" pitchFamily="18" charset="0"/>
                        </a:rPr>
                        <m:t>Test</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Statistic</m:t>
                      </m:r>
                      <m:r>
                        <a:rPr lang="en-US" sz="2400" b="0" i="0"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m:rPr>
                              <m:sty m:val="p"/>
                            </m:rPr>
                            <a:rPr lang="en-US" sz="2400" b="0" i="0" smtClean="0">
                              <a:solidFill>
                                <a:schemeClr val="tx2"/>
                              </a:solidFill>
                              <a:latin typeface="Cambria Math" panose="02040503050406030204" pitchFamily="18" charset="0"/>
                            </a:rPr>
                            <m:t>Statistic</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Null</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Value</m:t>
                          </m:r>
                        </m:num>
                        <m:den>
                          <m:r>
                            <m:rPr>
                              <m:sty m:val="p"/>
                            </m:rPr>
                            <a:rPr lang="en-US" sz="2400" b="0" i="0" smtClean="0">
                              <a:solidFill>
                                <a:schemeClr val="tx2"/>
                              </a:solidFill>
                              <a:latin typeface="Cambria Math" panose="02040503050406030204" pitchFamily="18" charset="0"/>
                            </a:rPr>
                            <m:t>Standard</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Error</m:t>
                          </m:r>
                        </m:den>
                      </m:f>
                    </m:oMath>
                  </m:oMathPara>
                </a14:m>
                <a:endParaRPr lang="en-US" dirty="0">
                  <a:solidFill>
                    <a:schemeClr val="tx2"/>
                  </a:solidFill>
                </a:endParaRPr>
              </a:p>
            </p:txBody>
          </p:sp>
        </mc:Choice>
        <mc:Fallback xmlns="">
          <p:sp>
            <p:nvSpPr>
              <p:cNvPr id="4" name="TextBox 3">
                <a:extLst>
                  <a:ext uri="{FF2B5EF4-FFF2-40B4-BE49-F238E27FC236}">
                    <a16:creationId xmlns:a16="http://schemas.microsoft.com/office/drawing/2014/main" id="{010FFC1F-8666-BF87-DD71-6D82FFF2540A}"/>
                  </a:ext>
                </a:extLst>
              </p:cNvPr>
              <p:cNvSpPr txBox="1">
                <a:spLocks noRot="1" noChangeAspect="1" noMove="1" noResize="1" noEditPoints="1" noAdjustHandles="1" noChangeArrowheads="1" noChangeShapeType="1" noTextEdit="1"/>
              </p:cNvSpPr>
              <p:nvPr/>
            </p:nvSpPr>
            <p:spPr>
              <a:xfrm>
                <a:off x="3585696" y="3916495"/>
                <a:ext cx="5020605" cy="701410"/>
              </a:xfrm>
              <a:prstGeom prst="rect">
                <a:avLst/>
              </a:prstGeom>
              <a:blipFill>
                <a:blip r:embed="rId2"/>
                <a:stretch>
                  <a:fillRect l="-505" t="-8929" r="-505" b="-30357"/>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26E801BB-226B-B126-F053-DD672AD6A5A2}"/>
              </a:ext>
            </a:extLst>
          </p:cNvPr>
          <p:cNvSpPr/>
          <p:nvPr/>
        </p:nvSpPr>
        <p:spPr>
          <a:xfrm>
            <a:off x="7146235" y="3806687"/>
            <a:ext cx="1460066" cy="46713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51BB94-6B39-BBAD-B735-064D39254E04}"/>
              </a:ext>
            </a:extLst>
          </p:cNvPr>
          <p:cNvSpPr txBox="1"/>
          <p:nvPr/>
        </p:nvSpPr>
        <p:spPr>
          <a:xfrm>
            <a:off x="4949688" y="5506942"/>
            <a:ext cx="3727174" cy="461665"/>
          </a:xfrm>
          <a:prstGeom prst="rect">
            <a:avLst/>
          </a:prstGeom>
          <a:noFill/>
        </p:spPr>
        <p:txBody>
          <a:bodyPr wrap="square" rtlCol="0">
            <a:spAutoFit/>
          </a:bodyPr>
          <a:lstStyle/>
          <a:p>
            <a:r>
              <a:rPr lang="en-US" sz="2400" dirty="0">
                <a:solidFill>
                  <a:schemeClr val="accent1"/>
                </a:solidFill>
              </a:rPr>
              <a:t>Null Hypothesis Information</a:t>
            </a:r>
          </a:p>
        </p:txBody>
      </p:sp>
      <p:cxnSp>
        <p:nvCxnSpPr>
          <p:cNvPr id="7" name="Straight Arrow Connector 6">
            <a:extLst>
              <a:ext uri="{FF2B5EF4-FFF2-40B4-BE49-F238E27FC236}">
                <a16:creationId xmlns:a16="http://schemas.microsoft.com/office/drawing/2014/main" id="{DEDAD1DC-E0CF-C24F-F3B4-F02045F4F527}"/>
              </a:ext>
            </a:extLst>
          </p:cNvPr>
          <p:cNvCxnSpPr>
            <a:cxnSpLocks/>
            <a:stCxn id="6" idx="0"/>
          </p:cNvCxnSpPr>
          <p:nvPr/>
        </p:nvCxnSpPr>
        <p:spPr>
          <a:xfrm flipV="1">
            <a:off x="6813275" y="4273826"/>
            <a:ext cx="402534" cy="1233116"/>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489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090FD0-F17F-C0DF-893D-3AFCCF43491A}"/>
              </a:ext>
            </a:extLst>
          </p:cNvPr>
          <p:cNvSpPr>
            <a:spLocks noGrp="1"/>
          </p:cNvSpPr>
          <p:nvPr>
            <p:ph idx="1"/>
          </p:nvPr>
        </p:nvSpPr>
        <p:spPr/>
        <p:txBody>
          <a:bodyPr/>
          <a:lstStyle/>
          <a:p>
            <a:r>
              <a:rPr lang="en-US" dirty="0"/>
              <a:t>The </a:t>
            </a:r>
            <a:r>
              <a:rPr lang="en-US" b="1" dirty="0"/>
              <a:t>test statistic</a:t>
            </a:r>
            <a:r>
              <a:rPr lang="en-US" dirty="0"/>
              <a:t> summarizes the amount of information provided in the sample.</a:t>
            </a:r>
          </a:p>
          <a:p>
            <a:r>
              <a:rPr lang="en-US" dirty="0"/>
              <a:t>Imagine this like evidence in a court case.</a:t>
            </a:r>
          </a:p>
          <a:p>
            <a:r>
              <a:rPr lang="en-US" dirty="0"/>
              <a:t>Test statistics have a common form:</a:t>
            </a:r>
          </a:p>
          <a:p>
            <a:endParaRPr lang="en-US" dirty="0"/>
          </a:p>
        </p:txBody>
      </p:sp>
      <p:sp>
        <p:nvSpPr>
          <p:cNvPr id="3" name="Title 2">
            <a:extLst>
              <a:ext uri="{FF2B5EF4-FFF2-40B4-BE49-F238E27FC236}">
                <a16:creationId xmlns:a16="http://schemas.microsoft.com/office/drawing/2014/main" id="{094BE178-C961-1B29-E80A-B7B0FA92EA05}"/>
              </a:ext>
            </a:extLst>
          </p:cNvPr>
          <p:cNvSpPr>
            <a:spLocks noGrp="1"/>
          </p:cNvSpPr>
          <p:nvPr>
            <p:ph type="title"/>
          </p:nvPr>
        </p:nvSpPr>
        <p:spPr/>
        <p:txBody>
          <a:bodyPr/>
          <a:lstStyle/>
          <a:p>
            <a:r>
              <a:rPr lang="en-US" dirty="0"/>
              <a:t>Test Statistic</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0FFC1F-8666-BF87-DD71-6D82FFF2540A}"/>
                  </a:ext>
                </a:extLst>
              </p:cNvPr>
              <p:cNvSpPr txBox="1"/>
              <p:nvPr/>
            </p:nvSpPr>
            <p:spPr>
              <a:xfrm>
                <a:off x="3585696" y="3916495"/>
                <a:ext cx="5020605"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tx2"/>
                          </a:solidFill>
                          <a:latin typeface="Cambria Math" panose="02040503050406030204" pitchFamily="18" charset="0"/>
                        </a:rPr>
                        <m:t>Test</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Statistic</m:t>
                      </m:r>
                      <m:r>
                        <a:rPr lang="en-US" sz="2400" b="0" i="0"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m:rPr>
                              <m:sty m:val="p"/>
                            </m:rPr>
                            <a:rPr lang="en-US" sz="2400" b="0" i="0" smtClean="0">
                              <a:solidFill>
                                <a:schemeClr val="tx2"/>
                              </a:solidFill>
                              <a:latin typeface="Cambria Math" panose="02040503050406030204" pitchFamily="18" charset="0"/>
                            </a:rPr>
                            <m:t>Statistic</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Null</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Value</m:t>
                          </m:r>
                        </m:num>
                        <m:den>
                          <m:r>
                            <m:rPr>
                              <m:sty m:val="p"/>
                            </m:rPr>
                            <a:rPr lang="en-US" sz="2400" b="0" i="0" smtClean="0">
                              <a:solidFill>
                                <a:schemeClr val="tx2"/>
                              </a:solidFill>
                              <a:latin typeface="Cambria Math" panose="02040503050406030204" pitchFamily="18" charset="0"/>
                            </a:rPr>
                            <m:t>Standard</m:t>
                          </m:r>
                          <m:r>
                            <a:rPr lang="en-US" sz="2400" b="0" i="0" smtClean="0">
                              <a:solidFill>
                                <a:schemeClr val="tx2"/>
                              </a:solidFill>
                              <a:latin typeface="Cambria Math" panose="02040503050406030204" pitchFamily="18" charset="0"/>
                            </a:rPr>
                            <m:t> </m:t>
                          </m:r>
                          <m:r>
                            <m:rPr>
                              <m:sty m:val="p"/>
                            </m:rPr>
                            <a:rPr lang="en-US" sz="2400" b="0" i="0" smtClean="0">
                              <a:solidFill>
                                <a:schemeClr val="tx2"/>
                              </a:solidFill>
                              <a:latin typeface="Cambria Math" panose="02040503050406030204" pitchFamily="18" charset="0"/>
                            </a:rPr>
                            <m:t>Error</m:t>
                          </m:r>
                        </m:den>
                      </m:f>
                    </m:oMath>
                  </m:oMathPara>
                </a14:m>
                <a:endParaRPr lang="en-US" dirty="0">
                  <a:solidFill>
                    <a:schemeClr val="tx2"/>
                  </a:solidFill>
                </a:endParaRPr>
              </a:p>
            </p:txBody>
          </p:sp>
        </mc:Choice>
        <mc:Fallback xmlns="">
          <p:sp>
            <p:nvSpPr>
              <p:cNvPr id="4" name="TextBox 3">
                <a:extLst>
                  <a:ext uri="{FF2B5EF4-FFF2-40B4-BE49-F238E27FC236}">
                    <a16:creationId xmlns:a16="http://schemas.microsoft.com/office/drawing/2014/main" id="{010FFC1F-8666-BF87-DD71-6D82FFF2540A}"/>
                  </a:ext>
                </a:extLst>
              </p:cNvPr>
              <p:cNvSpPr txBox="1">
                <a:spLocks noRot="1" noChangeAspect="1" noMove="1" noResize="1" noEditPoints="1" noAdjustHandles="1" noChangeArrowheads="1" noChangeShapeType="1" noTextEdit="1"/>
              </p:cNvSpPr>
              <p:nvPr/>
            </p:nvSpPr>
            <p:spPr>
              <a:xfrm>
                <a:off x="3585696" y="3916495"/>
                <a:ext cx="5020605" cy="701410"/>
              </a:xfrm>
              <a:prstGeom prst="rect">
                <a:avLst/>
              </a:prstGeom>
              <a:blipFill>
                <a:blip r:embed="rId2"/>
                <a:stretch>
                  <a:fillRect l="-505" t="-8929" r="-505" b="-30357"/>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26E801BB-226B-B126-F053-DD672AD6A5A2}"/>
              </a:ext>
            </a:extLst>
          </p:cNvPr>
          <p:cNvSpPr/>
          <p:nvPr/>
        </p:nvSpPr>
        <p:spPr>
          <a:xfrm>
            <a:off x="6096000" y="4273826"/>
            <a:ext cx="2073965" cy="46713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51BB94-6B39-BBAD-B735-064D39254E04}"/>
              </a:ext>
            </a:extLst>
          </p:cNvPr>
          <p:cNvSpPr txBox="1"/>
          <p:nvPr/>
        </p:nvSpPr>
        <p:spPr>
          <a:xfrm>
            <a:off x="3472475" y="5974081"/>
            <a:ext cx="4528525" cy="830997"/>
          </a:xfrm>
          <a:prstGeom prst="rect">
            <a:avLst/>
          </a:prstGeom>
          <a:noFill/>
        </p:spPr>
        <p:txBody>
          <a:bodyPr wrap="square" rtlCol="0">
            <a:spAutoFit/>
          </a:bodyPr>
          <a:lstStyle/>
          <a:p>
            <a:r>
              <a:rPr lang="en-US" sz="2400" dirty="0">
                <a:solidFill>
                  <a:schemeClr val="accent1"/>
                </a:solidFill>
              </a:rPr>
              <a:t>Estimated Variability from Sampling Distribution of Statistic</a:t>
            </a:r>
          </a:p>
        </p:txBody>
      </p:sp>
      <p:cxnSp>
        <p:nvCxnSpPr>
          <p:cNvPr id="7" name="Straight Arrow Connector 6">
            <a:extLst>
              <a:ext uri="{FF2B5EF4-FFF2-40B4-BE49-F238E27FC236}">
                <a16:creationId xmlns:a16="http://schemas.microsoft.com/office/drawing/2014/main" id="{DEDAD1DC-E0CF-C24F-F3B4-F02045F4F527}"/>
              </a:ext>
            </a:extLst>
          </p:cNvPr>
          <p:cNvCxnSpPr>
            <a:cxnSpLocks/>
            <a:stCxn id="6" idx="0"/>
          </p:cNvCxnSpPr>
          <p:nvPr/>
        </p:nvCxnSpPr>
        <p:spPr>
          <a:xfrm flipV="1">
            <a:off x="5736738" y="4740965"/>
            <a:ext cx="703819" cy="1233116"/>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036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97E10-C8B5-A461-724C-ADE0E26B10D7}"/>
              </a:ext>
            </a:extLst>
          </p:cNvPr>
          <p:cNvSpPr>
            <a:spLocks noGrp="1"/>
          </p:cNvSpPr>
          <p:nvPr>
            <p:ph idx="1"/>
          </p:nvPr>
        </p:nvSpPr>
        <p:spPr/>
        <p:txBody>
          <a:bodyPr/>
          <a:lstStyle/>
          <a:p>
            <a:r>
              <a:rPr lang="en-US" dirty="0"/>
              <a:t>The </a:t>
            </a:r>
            <a:r>
              <a:rPr lang="en-US" b="1" dirty="0"/>
              <a:t>test statistic</a:t>
            </a:r>
            <a:r>
              <a:rPr lang="en-US" dirty="0"/>
              <a:t> summarizes the amount of information provided in the sample.</a:t>
            </a:r>
          </a:p>
          <a:p>
            <a:r>
              <a:rPr lang="en-US" dirty="0"/>
              <a:t>Sample means need the t-distribution because of the unknown values of the population standard deviation.</a:t>
            </a:r>
          </a:p>
          <a:p>
            <a:endParaRPr lang="en-US" dirty="0"/>
          </a:p>
        </p:txBody>
      </p:sp>
      <p:sp>
        <p:nvSpPr>
          <p:cNvPr id="3" name="Title 2">
            <a:extLst>
              <a:ext uri="{FF2B5EF4-FFF2-40B4-BE49-F238E27FC236}">
                <a16:creationId xmlns:a16="http://schemas.microsoft.com/office/drawing/2014/main" id="{EE6ADB51-81F3-1FBB-E70A-710747D8E488}"/>
              </a:ext>
            </a:extLst>
          </p:cNvPr>
          <p:cNvSpPr>
            <a:spLocks noGrp="1"/>
          </p:cNvSpPr>
          <p:nvPr>
            <p:ph type="title"/>
          </p:nvPr>
        </p:nvSpPr>
        <p:spPr/>
        <p:txBody>
          <a:bodyPr/>
          <a:lstStyle/>
          <a:p>
            <a:r>
              <a:rPr lang="en-US" dirty="0"/>
              <a:t>Test Statistic for Means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CC36C76-4FFC-FF66-4C0E-7179ADDFCA6F}"/>
                  </a:ext>
                </a:extLst>
              </p:cNvPr>
              <p:cNvSpPr txBox="1"/>
              <p:nvPr/>
            </p:nvSpPr>
            <p:spPr>
              <a:xfrm>
                <a:off x="5241149" y="3684105"/>
                <a:ext cx="1709699" cy="1265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𝑡</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𝑥</m:t>
                              </m:r>
                            </m:e>
                          </m:acc>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𝜇</m:t>
                              </m:r>
                            </m:e>
                            <m:sub>
                              <m:r>
                                <a:rPr lang="en-US" sz="2800" b="0" i="1" smtClean="0">
                                  <a:solidFill>
                                    <a:schemeClr val="tx2"/>
                                  </a:solidFill>
                                  <a:latin typeface="Cambria Math" panose="02040503050406030204" pitchFamily="18" charset="0"/>
                                </a:rPr>
                                <m:t>0</m:t>
                              </m:r>
                            </m:sub>
                          </m:sSub>
                        </m:num>
                        <m:den>
                          <m:d>
                            <m:dPr>
                              <m:ctrlPr>
                                <a:rPr lang="en-US" sz="2800" b="0" i="1" smtClean="0">
                                  <a:solidFill>
                                    <a:schemeClr val="tx2"/>
                                  </a:solidFill>
                                  <a:latin typeface="Cambria Math" panose="02040503050406030204" pitchFamily="18" charset="0"/>
                                </a:rPr>
                              </m:ctrlPr>
                            </m:dPr>
                            <m:e>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𝑠</m:t>
                                  </m:r>
                                </m:num>
                                <m:den>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𝑛</m:t>
                                      </m:r>
                                    </m:e>
                                  </m:rad>
                                </m:den>
                              </m:f>
                            </m:e>
                          </m:d>
                        </m:den>
                      </m:f>
                    </m:oMath>
                  </m:oMathPara>
                </a14:m>
                <a:endParaRPr lang="en-US" sz="2000" i="1" dirty="0">
                  <a:solidFill>
                    <a:schemeClr val="tx2"/>
                  </a:solidFill>
                </a:endParaRPr>
              </a:p>
            </p:txBody>
          </p:sp>
        </mc:Choice>
        <mc:Fallback xmlns="">
          <p:sp>
            <p:nvSpPr>
              <p:cNvPr id="4" name="TextBox 3">
                <a:extLst>
                  <a:ext uri="{FF2B5EF4-FFF2-40B4-BE49-F238E27FC236}">
                    <a16:creationId xmlns:a16="http://schemas.microsoft.com/office/drawing/2014/main" id="{CCC36C76-4FFC-FF66-4C0E-7179ADDFCA6F}"/>
                  </a:ext>
                </a:extLst>
              </p:cNvPr>
              <p:cNvSpPr txBox="1">
                <a:spLocks noRot="1" noChangeAspect="1" noMove="1" noResize="1" noEditPoints="1" noAdjustHandles="1" noChangeArrowheads="1" noChangeShapeType="1" noTextEdit="1"/>
              </p:cNvSpPr>
              <p:nvPr/>
            </p:nvSpPr>
            <p:spPr>
              <a:xfrm>
                <a:off x="5241149" y="3684105"/>
                <a:ext cx="1709699" cy="1265988"/>
              </a:xfrm>
              <a:prstGeom prst="rect">
                <a:avLst/>
              </a:prstGeom>
              <a:blipFill>
                <a:blip r:embed="rId2"/>
                <a:stretch>
                  <a:fillRect l="-2941" r="-735" b="-1980"/>
                </a:stretch>
              </a:blipFill>
            </p:spPr>
            <p:txBody>
              <a:bodyPr/>
              <a:lstStyle/>
              <a:p>
                <a:r>
                  <a:rPr lang="en-US">
                    <a:noFill/>
                  </a:rPr>
                  <a:t> </a:t>
                </a:r>
              </a:p>
            </p:txBody>
          </p:sp>
        </mc:Fallback>
      </mc:AlternateContent>
    </p:spTree>
    <p:extLst>
      <p:ext uri="{BB962C8B-B14F-4D97-AF65-F5344CB8AC3E}">
        <p14:creationId xmlns:p14="http://schemas.microsoft.com/office/powerpoint/2010/main" val="1079192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97E10-C8B5-A461-724C-ADE0E26B10D7}"/>
              </a:ext>
            </a:extLst>
          </p:cNvPr>
          <p:cNvSpPr>
            <a:spLocks noGrp="1"/>
          </p:cNvSpPr>
          <p:nvPr>
            <p:ph idx="1"/>
          </p:nvPr>
        </p:nvSpPr>
        <p:spPr/>
        <p:txBody>
          <a:bodyPr/>
          <a:lstStyle/>
          <a:p>
            <a:r>
              <a:rPr lang="en-US" dirty="0"/>
              <a:t>The </a:t>
            </a:r>
            <a:r>
              <a:rPr lang="en-US" b="1" dirty="0"/>
              <a:t>test statistic</a:t>
            </a:r>
            <a:r>
              <a:rPr lang="en-US" dirty="0"/>
              <a:t> summarizes the amount of information provided in the sample.</a:t>
            </a:r>
          </a:p>
          <a:p>
            <a:r>
              <a:rPr lang="en-US" dirty="0"/>
              <a:t>Sample proportions use the Normal distribution.</a:t>
            </a:r>
          </a:p>
          <a:p>
            <a:endParaRPr lang="en-US" dirty="0"/>
          </a:p>
        </p:txBody>
      </p:sp>
      <p:sp>
        <p:nvSpPr>
          <p:cNvPr id="3" name="Title 2">
            <a:extLst>
              <a:ext uri="{FF2B5EF4-FFF2-40B4-BE49-F238E27FC236}">
                <a16:creationId xmlns:a16="http://schemas.microsoft.com/office/drawing/2014/main" id="{EE6ADB51-81F3-1FBB-E70A-710747D8E488}"/>
              </a:ext>
            </a:extLst>
          </p:cNvPr>
          <p:cNvSpPr>
            <a:spLocks noGrp="1"/>
          </p:cNvSpPr>
          <p:nvPr>
            <p:ph type="title"/>
          </p:nvPr>
        </p:nvSpPr>
        <p:spPr/>
        <p:txBody>
          <a:bodyPr/>
          <a:lstStyle/>
          <a:p>
            <a:r>
              <a:rPr lang="en-US" dirty="0"/>
              <a:t>Test Statistic for Proportions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810E57D-5FF7-A76C-8D4A-251A3CB2C4AD}"/>
                  </a:ext>
                </a:extLst>
              </p:cNvPr>
              <p:cNvSpPr txBox="1"/>
              <p:nvPr/>
            </p:nvSpPr>
            <p:spPr>
              <a:xfrm>
                <a:off x="4564137" y="3429000"/>
                <a:ext cx="3063724" cy="14837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𝑧</m:t>
                      </m:r>
                      <m:r>
                        <a:rPr lang="en-US" sz="2800" b="0" i="1" smtClean="0">
                          <a:solidFill>
                            <a:schemeClr val="tx2"/>
                          </a:solidFill>
                          <a:latin typeface="Cambria Math" panose="02040503050406030204" pitchFamily="18" charset="0"/>
                        </a:rPr>
                        <m:t>=</m:t>
                      </m:r>
                      <m:f>
                        <m:fPr>
                          <m:ctrlPr>
                            <a:rPr lang="en-US" sz="2800" b="0" i="1" smtClean="0">
                              <a:solidFill>
                                <a:schemeClr val="tx2"/>
                              </a:solidFill>
                              <a:latin typeface="Cambria Math" panose="02040503050406030204" pitchFamily="18" charset="0"/>
                            </a:rPr>
                          </m:ctrlPr>
                        </m:fPr>
                        <m:num>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𝑝</m:t>
                              </m:r>
                            </m:e>
                          </m:acc>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𝑝</m:t>
                              </m:r>
                            </m:e>
                            <m:sub>
                              <m:r>
                                <a:rPr lang="en-US" sz="2800" b="0" i="1" smtClean="0">
                                  <a:solidFill>
                                    <a:schemeClr val="tx2"/>
                                  </a:solidFill>
                                  <a:latin typeface="Cambria Math" panose="02040503050406030204" pitchFamily="18" charset="0"/>
                                </a:rPr>
                                <m:t>0</m:t>
                              </m:r>
                            </m:sub>
                          </m:sSub>
                        </m:num>
                        <m:den>
                          <m:d>
                            <m:dPr>
                              <m:ctrlPr>
                                <a:rPr lang="en-US" sz="2800" b="0" i="1" smtClean="0">
                                  <a:solidFill>
                                    <a:schemeClr val="tx2"/>
                                  </a:solidFill>
                                  <a:latin typeface="Cambria Math" panose="02040503050406030204" pitchFamily="18" charset="0"/>
                                </a:rPr>
                              </m:ctrlPr>
                            </m:dPr>
                            <m:e>
                              <m:rad>
                                <m:radPr>
                                  <m:degHide m:val="on"/>
                                  <m:ctrlPr>
                                    <a:rPr lang="en-US" sz="2800" b="0" i="1" smtClean="0">
                                      <a:solidFill>
                                        <a:schemeClr val="tx2"/>
                                      </a:solidFill>
                                      <a:latin typeface="Cambria Math" panose="02040503050406030204" pitchFamily="18" charset="0"/>
                                    </a:rPr>
                                  </m:ctrlPr>
                                </m:radPr>
                                <m:deg/>
                                <m:e>
                                  <m:f>
                                    <m:fPr>
                                      <m:ctrlPr>
                                        <a:rPr lang="en-US" sz="2800" b="0" i="1" smtClean="0">
                                          <a:solidFill>
                                            <a:schemeClr val="tx2"/>
                                          </a:solidFill>
                                          <a:latin typeface="Cambria Math" panose="02040503050406030204" pitchFamily="18" charset="0"/>
                                        </a:rPr>
                                      </m:ctrlPr>
                                    </m:fPr>
                                    <m:num>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𝑝</m:t>
                                          </m:r>
                                        </m:e>
                                        <m:sub>
                                          <m:r>
                                            <a:rPr lang="en-US" sz="2800" b="0" i="1" smtClean="0">
                                              <a:solidFill>
                                                <a:schemeClr val="tx2"/>
                                              </a:solidFill>
                                              <a:latin typeface="Cambria Math" panose="02040503050406030204" pitchFamily="18" charset="0"/>
                                            </a:rPr>
                                            <m:t>0</m:t>
                                          </m:r>
                                        </m:sub>
                                      </m:sSub>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m:t>
                                          </m:r>
                                          <m:sSub>
                                            <m:sSubPr>
                                              <m:ctrlPr>
                                                <a:rPr lang="en-US" sz="2800" b="0" i="1" smtClean="0">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𝑝</m:t>
                                              </m:r>
                                            </m:e>
                                            <m:sub>
                                              <m:r>
                                                <a:rPr lang="en-US" sz="2800" b="0" i="1" smtClean="0">
                                                  <a:solidFill>
                                                    <a:schemeClr val="tx2"/>
                                                  </a:solidFill>
                                                  <a:latin typeface="Cambria Math" panose="02040503050406030204" pitchFamily="18" charset="0"/>
                                                </a:rPr>
                                                <m:t>0</m:t>
                                              </m:r>
                                            </m:sub>
                                          </m:sSub>
                                        </m:e>
                                      </m:d>
                                    </m:num>
                                    <m:den>
                                      <m:r>
                                        <a:rPr lang="en-US" sz="2800" b="0" i="1" smtClean="0">
                                          <a:solidFill>
                                            <a:schemeClr val="tx2"/>
                                          </a:solidFill>
                                          <a:latin typeface="Cambria Math" panose="02040503050406030204" pitchFamily="18" charset="0"/>
                                        </a:rPr>
                                        <m:t>𝑛</m:t>
                                      </m:r>
                                    </m:den>
                                  </m:f>
                                </m:e>
                              </m:rad>
                            </m:e>
                          </m:d>
                        </m:den>
                      </m:f>
                    </m:oMath>
                  </m:oMathPara>
                </a14:m>
                <a:endParaRPr lang="en-US" sz="2000" i="1" dirty="0">
                  <a:solidFill>
                    <a:schemeClr val="tx2"/>
                  </a:solidFill>
                </a:endParaRPr>
              </a:p>
            </p:txBody>
          </p:sp>
        </mc:Choice>
        <mc:Fallback xmlns="">
          <p:sp>
            <p:nvSpPr>
              <p:cNvPr id="5" name="TextBox 4">
                <a:extLst>
                  <a:ext uri="{FF2B5EF4-FFF2-40B4-BE49-F238E27FC236}">
                    <a16:creationId xmlns:a16="http://schemas.microsoft.com/office/drawing/2014/main" id="{1810E57D-5FF7-A76C-8D4A-251A3CB2C4AD}"/>
                  </a:ext>
                </a:extLst>
              </p:cNvPr>
              <p:cNvSpPr txBox="1">
                <a:spLocks noRot="1" noChangeAspect="1" noMove="1" noResize="1" noEditPoints="1" noAdjustHandles="1" noChangeArrowheads="1" noChangeShapeType="1" noTextEdit="1"/>
              </p:cNvSpPr>
              <p:nvPr/>
            </p:nvSpPr>
            <p:spPr>
              <a:xfrm>
                <a:off x="4564137" y="3429000"/>
                <a:ext cx="3063724" cy="1483740"/>
              </a:xfrm>
              <a:prstGeom prst="rect">
                <a:avLst/>
              </a:prstGeom>
              <a:blipFill>
                <a:blip r:embed="rId2"/>
                <a:stretch>
                  <a:fillRect l="-826" t="-7692"/>
                </a:stretch>
              </a:blipFill>
            </p:spPr>
            <p:txBody>
              <a:bodyPr/>
              <a:lstStyle/>
              <a:p>
                <a:r>
                  <a:rPr lang="en-US">
                    <a:noFill/>
                  </a:rPr>
                  <a:t> </a:t>
                </a:r>
              </a:p>
            </p:txBody>
          </p:sp>
        </mc:Fallback>
      </mc:AlternateContent>
    </p:spTree>
    <p:extLst>
      <p:ext uri="{BB962C8B-B14F-4D97-AF65-F5344CB8AC3E}">
        <p14:creationId xmlns:p14="http://schemas.microsoft.com/office/powerpoint/2010/main" val="27459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C7AE0-0634-88EE-4273-AD581E38B4CD}"/>
              </a:ext>
            </a:extLst>
          </p:cNvPr>
          <p:cNvSpPr>
            <a:spLocks noGrp="1"/>
          </p:cNvSpPr>
          <p:nvPr>
            <p:ph idx="1"/>
          </p:nvPr>
        </p:nvSpPr>
        <p:spPr/>
        <p:txBody>
          <a:bodyPr/>
          <a:lstStyle/>
          <a:p>
            <a:r>
              <a:rPr lang="en-US" dirty="0"/>
              <a:t>The test statistic summarizes the amount of information provided in the sample.</a:t>
            </a:r>
          </a:p>
          <a:p>
            <a:r>
              <a:rPr lang="en-US" dirty="0"/>
              <a:t>The test statistic calculation typically requires 3 pieces of information:</a:t>
            </a:r>
          </a:p>
          <a:p>
            <a:pPr marL="781200" lvl="1" indent="-457200">
              <a:buFont typeface="+mj-lt"/>
              <a:buAutoNum type="arabicPeriod"/>
            </a:pPr>
            <a:r>
              <a:rPr lang="en-US" dirty="0"/>
              <a:t>Statistic – information obtained from the sample.</a:t>
            </a:r>
          </a:p>
          <a:p>
            <a:pPr marL="781200" lvl="1" indent="-457200">
              <a:buFont typeface="+mj-lt"/>
              <a:buAutoNum type="arabicPeriod"/>
            </a:pPr>
            <a:r>
              <a:rPr lang="en-US" dirty="0"/>
              <a:t>Null value – information about the null hypothesis.</a:t>
            </a:r>
          </a:p>
          <a:p>
            <a:pPr marL="781200" lvl="1" indent="-457200">
              <a:buFont typeface="+mj-lt"/>
              <a:buAutoNum type="arabicPeriod"/>
            </a:pPr>
            <a:r>
              <a:rPr lang="en-US" dirty="0"/>
              <a:t>Standard error – measure of variability for the sampling distribution of the statistic.</a:t>
            </a:r>
          </a:p>
        </p:txBody>
      </p:sp>
      <p:sp>
        <p:nvSpPr>
          <p:cNvPr id="3" name="Title 2">
            <a:extLst>
              <a:ext uri="{FF2B5EF4-FFF2-40B4-BE49-F238E27FC236}">
                <a16:creationId xmlns:a16="http://schemas.microsoft.com/office/drawing/2014/main" id="{B9542E63-FDDD-1B83-2800-ADA35D812556}"/>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403288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4DC-FC55-B055-7DDE-AEAD84DB499C}"/>
              </a:ext>
            </a:extLst>
          </p:cNvPr>
          <p:cNvSpPr>
            <a:spLocks noGrp="1"/>
          </p:cNvSpPr>
          <p:nvPr>
            <p:ph type="title"/>
          </p:nvPr>
        </p:nvSpPr>
        <p:spPr/>
        <p:txBody>
          <a:bodyPr/>
          <a:lstStyle/>
          <a:p>
            <a:r>
              <a:rPr lang="en-US" dirty="0"/>
              <a:t>P-Value and Significance Level</a:t>
            </a:r>
          </a:p>
        </p:txBody>
      </p:sp>
      <p:sp>
        <p:nvSpPr>
          <p:cNvPr id="3" name="Text Placeholder 2">
            <a:extLst>
              <a:ext uri="{FF2B5EF4-FFF2-40B4-BE49-F238E27FC236}">
                <a16:creationId xmlns:a16="http://schemas.microsoft.com/office/drawing/2014/main" id="{9C133364-BE36-41FD-C36B-A0016FFB9F65}"/>
              </a:ext>
            </a:extLst>
          </p:cNvPr>
          <p:cNvSpPr>
            <a:spLocks noGrp="1"/>
          </p:cNvSpPr>
          <p:nvPr>
            <p:ph type="body" idx="1"/>
          </p:nvPr>
        </p:nvSpPr>
        <p:spPr/>
        <p:txBody>
          <a:bodyPr/>
          <a:lstStyle/>
          <a:p>
            <a:r>
              <a:rPr lang="en-US" dirty="0"/>
              <a:t>Testing Hypotheses with Data</a:t>
            </a:r>
          </a:p>
        </p:txBody>
      </p:sp>
    </p:spTree>
    <p:extLst>
      <p:ext uri="{BB962C8B-B14F-4D97-AF65-F5344CB8AC3E}">
        <p14:creationId xmlns:p14="http://schemas.microsoft.com/office/powerpoint/2010/main" val="137586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2758060280"/>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accent2"/>
                          </a:solidFill>
                        </a:rPr>
                        <a:t>0.50</a:t>
                      </a:r>
                    </a:p>
                  </a:txBody>
                  <a:tcPr anchor="ctr"/>
                </a:tc>
                <a:extLst>
                  <a:ext uri="{0D108BD9-81ED-4DB2-BD59-A6C34878D82A}">
                    <a16:rowId xmlns:a16="http://schemas.microsoft.com/office/drawing/2014/main" val="10001"/>
                  </a:ext>
                </a:extLst>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3"/>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4"/>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57068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FE0463-04A7-DBBB-D6B6-939588FD4B17}"/>
              </a:ext>
            </a:extLst>
          </p:cNvPr>
          <p:cNvSpPr>
            <a:spLocks noGrp="1"/>
          </p:cNvSpPr>
          <p:nvPr>
            <p:ph idx="1"/>
          </p:nvPr>
        </p:nvSpPr>
        <p:spPr/>
        <p:txBody>
          <a:bodyPr/>
          <a:lstStyle/>
          <a:p>
            <a:r>
              <a:rPr lang="en-US" dirty="0"/>
              <a:t>Once the test statistic has been determined, we can calculate the probability that we got the information we did from our sample, </a:t>
            </a:r>
            <a:r>
              <a:rPr lang="en-US" b="1" dirty="0"/>
              <a:t>assuming that the null hypothesis is true</a:t>
            </a:r>
            <a:r>
              <a:rPr lang="en-US" dirty="0"/>
              <a:t>.</a:t>
            </a:r>
          </a:p>
          <a:p>
            <a:r>
              <a:rPr lang="en-US" dirty="0"/>
              <a:t>The </a:t>
            </a:r>
            <a:r>
              <a:rPr lang="en-US" b="1" dirty="0"/>
              <a:t>p-value</a:t>
            </a:r>
            <a:r>
              <a:rPr lang="en-US" dirty="0"/>
              <a:t> is the probability we got our sample, or a sample more extreme, under the null hypothesis.</a:t>
            </a:r>
          </a:p>
          <a:p>
            <a:endParaRPr lang="en-US" dirty="0"/>
          </a:p>
        </p:txBody>
      </p:sp>
      <p:sp>
        <p:nvSpPr>
          <p:cNvPr id="3" name="Title 2">
            <a:extLst>
              <a:ext uri="{FF2B5EF4-FFF2-40B4-BE49-F238E27FC236}">
                <a16:creationId xmlns:a16="http://schemas.microsoft.com/office/drawing/2014/main" id="{4A9AF9B5-EDDF-EF80-99A0-517C0D6B2C7B}"/>
              </a:ext>
            </a:extLst>
          </p:cNvPr>
          <p:cNvSpPr>
            <a:spLocks noGrp="1"/>
          </p:cNvSpPr>
          <p:nvPr>
            <p:ph type="title"/>
          </p:nvPr>
        </p:nvSpPr>
        <p:spPr/>
        <p:txBody>
          <a:bodyPr/>
          <a:lstStyle/>
          <a:p>
            <a:r>
              <a:rPr lang="en-US" dirty="0"/>
              <a:t>P-Values</a:t>
            </a:r>
          </a:p>
        </p:txBody>
      </p:sp>
    </p:spTree>
    <p:extLst>
      <p:ext uri="{BB962C8B-B14F-4D97-AF65-F5344CB8AC3E}">
        <p14:creationId xmlns:p14="http://schemas.microsoft.com/office/powerpoint/2010/main" val="2107995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F6EAC-5484-171A-6A6B-5303D753B6FA}"/>
              </a:ext>
            </a:extLst>
          </p:cNvPr>
          <p:cNvSpPr>
            <a:spLocks noGrp="1"/>
          </p:cNvSpPr>
          <p:nvPr>
            <p:ph idx="1"/>
          </p:nvPr>
        </p:nvSpPr>
        <p:spPr/>
        <p:txBody>
          <a:bodyPr/>
          <a:lstStyle/>
          <a:p>
            <a:r>
              <a:rPr lang="en-US" dirty="0"/>
              <a:t>If the p-value is low, this implies that the sample we obtained from the population is </a:t>
            </a:r>
            <a:r>
              <a:rPr lang="en-US" b="1" dirty="0"/>
              <a:t>extremely rare</a:t>
            </a:r>
            <a:r>
              <a:rPr lang="en-US" dirty="0"/>
              <a:t> IF we assume that the null hypothesis is true.</a:t>
            </a:r>
          </a:p>
          <a:p>
            <a:r>
              <a:rPr lang="en-US" dirty="0"/>
              <a:t>This leads us to question the validity of the null hypothesis – rejecting the null hypothesis if the p-value is low enough.</a:t>
            </a:r>
          </a:p>
          <a:p>
            <a:r>
              <a:rPr lang="en-US" dirty="0"/>
              <a:t>How low is low enough?</a:t>
            </a:r>
          </a:p>
          <a:p>
            <a:endParaRPr lang="en-US" dirty="0"/>
          </a:p>
        </p:txBody>
      </p:sp>
      <p:sp>
        <p:nvSpPr>
          <p:cNvPr id="3" name="Title 2">
            <a:extLst>
              <a:ext uri="{FF2B5EF4-FFF2-40B4-BE49-F238E27FC236}">
                <a16:creationId xmlns:a16="http://schemas.microsoft.com/office/drawing/2014/main" id="{20A9050E-1D2B-30C5-DEFA-5A4DEF4371AB}"/>
              </a:ext>
            </a:extLst>
          </p:cNvPr>
          <p:cNvSpPr>
            <a:spLocks noGrp="1"/>
          </p:cNvSpPr>
          <p:nvPr>
            <p:ph type="title"/>
          </p:nvPr>
        </p:nvSpPr>
        <p:spPr/>
        <p:txBody>
          <a:bodyPr/>
          <a:lstStyle/>
          <a:p>
            <a:r>
              <a:rPr lang="en-US" dirty="0"/>
              <a:t>Significance Level vs. P-value</a:t>
            </a:r>
          </a:p>
        </p:txBody>
      </p:sp>
    </p:spTree>
    <p:extLst>
      <p:ext uri="{BB962C8B-B14F-4D97-AF65-F5344CB8AC3E}">
        <p14:creationId xmlns:p14="http://schemas.microsoft.com/office/powerpoint/2010/main" val="615887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5CF6EAC-5484-171A-6A6B-5303D753B6FA}"/>
                  </a:ext>
                </a:extLst>
              </p:cNvPr>
              <p:cNvSpPr>
                <a:spLocks noGrp="1"/>
              </p:cNvSpPr>
              <p:nvPr>
                <p:ph idx="1"/>
              </p:nvPr>
            </p:nvSpPr>
            <p:spPr/>
            <p:txBody>
              <a:bodyPr/>
              <a:lstStyle/>
              <a:p>
                <a:r>
                  <a:rPr lang="en-US" dirty="0"/>
                  <a:t>If the p-value is low, this implies that the sample we obtained from the population is </a:t>
                </a:r>
                <a:r>
                  <a:rPr lang="en-US" b="1" dirty="0"/>
                  <a:t>extremely rare</a:t>
                </a:r>
                <a:r>
                  <a:rPr lang="en-US" dirty="0"/>
                  <a:t> IF we assume that the null hypothesis is true.</a:t>
                </a:r>
              </a:p>
              <a:p>
                <a:r>
                  <a:rPr lang="en-US" dirty="0"/>
                  <a:t>This leads us to question the validity of the null hypothesis – rejecting the null hypothesis if the p-value is low enough.</a:t>
                </a:r>
              </a:p>
              <a:p>
                <a:r>
                  <a:rPr lang="en-US" dirty="0"/>
                  <a:t>How low is low enough? </a:t>
                </a:r>
                <a:r>
                  <a:rPr lang="en-US" dirty="0">
                    <a:solidFill>
                      <a:schemeClr val="accent2"/>
                    </a:solidFill>
                  </a:rPr>
                  <a:t>Significance level – </a:t>
                </a:r>
                <a14:m>
                  <m:oMath xmlns:m="http://schemas.openxmlformats.org/officeDocument/2006/math">
                    <m:r>
                      <a:rPr lang="en-US" b="0" i="1" smtClean="0">
                        <a:solidFill>
                          <a:schemeClr val="accent2"/>
                        </a:solidFill>
                        <a:latin typeface="Cambria Math" panose="02040503050406030204" pitchFamily="18" charset="0"/>
                      </a:rPr>
                      <m:t>𝛼</m:t>
                    </m:r>
                  </m:oMath>
                </a14:m>
                <a:endParaRPr lang="en-US" dirty="0"/>
              </a:p>
              <a:p>
                <a:endParaRPr lang="en-US" dirty="0"/>
              </a:p>
            </p:txBody>
          </p:sp>
        </mc:Choice>
        <mc:Fallback xmlns="">
          <p:sp>
            <p:nvSpPr>
              <p:cNvPr id="2" name="Content Placeholder 1">
                <a:extLst>
                  <a:ext uri="{FF2B5EF4-FFF2-40B4-BE49-F238E27FC236}">
                    <a16:creationId xmlns:a16="http://schemas.microsoft.com/office/drawing/2014/main" id="{25CF6EAC-5484-171A-6A6B-5303D753B6FA}"/>
                  </a:ext>
                </a:extLst>
              </p:cNvPr>
              <p:cNvSpPr>
                <a:spLocks noGrp="1" noRot="1" noChangeAspect="1" noMove="1" noResize="1" noEditPoints="1" noAdjustHandles="1" noChangeArrowheads="1" noChangeShapeType="1" noTextEdit="1"/>
              </p:cNvSpPr>
              <p:nvPr>
                <p:ph idx="1"/>
              </p:nvPr>
            </p:nvSpPr>
            <p:spPr>
              <a:blipFill>
                <a:blip r:embed="rId2"/>
                <a:stretch>
                  <a:fillRect l="-460" t="-103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A9050E-1D2B-30C5-DEFA-5A4DEF4371AB}"/>
              </a:ext>
            </a:extLst>
          </p:cNvPr>
          <p:cNvSpPr>
            <a:spLocks noGrp="1"/>
          </p:cNvSpPr>
          <p:nvPr>
            <p:ph type="title"/>
          </p:nvPr>
        </p:nvSpPr>
        <p:spPr/>
        <p:txBody>
          <a:bodyPr/>
          <a:lstStyle/>
          <a:p>
            <a:r>
              <a:rPr lang="en-US" dirty="0"/>
              <a:t>Significance Level vs. P-value</a:t>
            </a:r>
          </a:p>
        </p:txBody>
      </p:sp>
    </p:spTree>
    <p:extLst>
      <p:ext uri="{BB962C8B-B14F-4D97-AF65-F5344CB8AC3E}">
        <p14:creationId xmlns:p14="http://schemas.microsoft.com/office/powerpoint/2010/main" val="328415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5CF6EAC-5484-171A-6A6B-5303D753B6FA}"/>
                  </a:ext>
                </a:extLst>
              </p:cNvPr>
              <p:cNvSpPr>
                <a:spLocks noGrp="1"/>
              </p:cNvSpPr>
              <p:nvPr>
                <p:ph idx="1"/>
              </p:nvPr>
            </p:nvSpPr>
            <p:spPr/>
            <p:txBody>
              <a:bodyPr/>
              <a:lstStyle/>
              <a:p>
                <a:r>
                  <a:rPr lang="en-US" dirty="0"/>
                  <a:t>How low is low enough? </a:t>
                </a:r>
                <a:r>
                  <a:rPr lang="en-US" dirty="0">
                    <a:solidFill>
                      <a:schemeClr val="accent2"/>
                    </a:solidFill>
                  </a:rPr>
                  <a:t>Significance level – </a:t>
                </a:r>
                <a14:m>
                  <m:oMath xmlns:m="http://schemas.openxmlformats.org/officeDocument/2006/math">
                    <m:r>
                      <a:rPr lang="en-US" b="0" i="1" smtClean="0">
                        <a:solidFill>
                          <a:schemeClr val="accent2"/>
                        </a:solidFill>
                        <a:latin typeface="Cambria Math" panose="02040503050406030204" pitchFamily="18" charset="0"/>
                      </a:rPr>
                      <m:t>𝛼</m:t>
                    </m:r>
                  </m:oMath>
                </a14:m>
                <a:endParaRPr lang="en-US" dirty="0"/>
              </a:p>
              <a:p>
                <a:r>
                  <a:rPr lang="en-US" dirty="0"/>
                  <a:t>If the p-value is less than or equal to the level of significance (</a:t>
                </a:r>
                <a14:m>
                  <m:oMath xmlns:m="http://schemas.openxmlformats.org/officeDocument/2006/math">
                    <m:r>
                      <a:rPr lang="en-US" i="1">
                        <a:latin typeface="Cambria Math" panose="02040503050406030204" pitchFamily="18" charset="0"/>
                      </a:rPr>
                      <m:t>𝛼</m:t>
                    </m:r>
                  </m:oMath>
                </a14:m>
                <a:r>
                  <a:rPr lang="en-US" dirty="0"/>
                  <a:t>), the sample is so rare that we no longer believe the null hypothesis is true – called </a:t>
                </a:r>
                <a:r>
                  <a:rPr lang="en-US" b="1" dirty="0"/>
                  <a:t>rejecting the null hypothesis</a:t>
                </a:r>
                <a:r>
                  <a:rPr lang="en-US" dirty="0"/>
                  <a:t>.</a:t>
                </a:r>
              </a:p>
              <a:p>
                <a:endParaRPr lang="en-US" dirty="0"/>
              </a:p>
            </p:txBody>
          </p:sp>
        </mc:Choice>
        <mc:Fallback xmlns="">
          <p:sp>
            <p:nvSpPr>
              <p:cNvPr id="2" name="Content Placeholder 1">
                <a:extLst>
                  <a:ext uri="{FF2B5EF4-FFF2-40B4-BE49-F238E27FC236}">
                    <a16:creationId xmlns:a16="http://schemas.microsoft.com/office/drawing/2014/main" id="{25CF6EAC-5484-171A-6A6B-5303D753B6FA}"/>
                  </a:ext>
                </a:extLst>
              </p:cNvPr>
              <p:cNvSpPr>
                <a:spLocks noGrp="1" noRot="1" noChangeAspect="1" noMove="1" noResize="1" noEditPoints="1" noAdjustHandles="1" noChangeArrowheads="1" noChangeShapeType="1" noTextEdit="1"/>
              </p:cNvSpPr>
              <p:nvPr>
                <p:ph idx="1"/>
              </p:nvPr>
            </p:nvSpPr>
            <p:spPr>
              <a:blipFill>
                <a:blip r:embed="rId2"/>
                <a:stretch>
                  <a:fillRect l="-460" t="-1031" r="-160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A9050E-1D2B-30C5-DEFA-5A4DEF4371AB}"/>
              </a:ext>
            </a:extLst>
          </p:cNvPr>
          <p:cNvSpPr>
            <a:spLocks noGrp="1"/>
          </p:cNvSpPr>
          <p:nvPr>
            <p:ph type="title"/>
          </p:nvPr>
        </p:nvSpPr>
        <p:spPr/>
        <p:txBody>
          <a:bodyPr/>
          <a:lstStyle/>
          <a:p>
            <a:r>
              <a:rPr lang="en-US" dirty="0"/>
              <a:t>Significance Level vs. P-value</a:t>
            </a:r>
          </a:p>
        </p:txBody>
      </p:sp>
    </p:spTree>
    <p:extLst>
      <p:ext uri="{BB962C8B-B14F-4D97-AF65-F5344CB8AC3E}">
        <p14:creationId xmlns:p14="http://schemas.microsoft.com/office/powerpoint/2010/main" val="1912340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5CF6EAC-5484-171A-6A6B-5303D753B6FA}"/>
                  </a:ext>
                </a:extLst>
              </p:cNvPr>
              <p:cNvSpPr>
                <a:spLocks noGrp="1"/>
              </p:cNvSpPr>
              <p:nvPr>
                <p:ph idx="1"/>
              </p:nvPr>
            </p:nvSpPr>
            <p:spPr/>
            <p:txBody>
              <a:bodyPr/>
              <a:lstStyle/>
              <a:p>
                <a:r>
                  <a:rPr lang="en-US" dirty="0"/>
                  <a:t>How low is low enough? </a:t>
                </a:r>
                <a:r>
                  <a:rPr lang="en-US" dirty="0">
                    <a:solidFill>
                      <a:schemeClr val="accent2"/>
                    </a:solidFill>
                  </a:rPr>
                  <a:t>Significance level – </a:t>
                </a:r>
                <a14:m>
                  <m:oMath xmlns:m="http://schemas.openxmlformats.org/officeDocument/2006/math">
                    <m:r>
                      <a:rPr lang="en-US" b="0" i="1" smtClean="0">
                        <a:solidFill>
                          <a:schemeClr val="accent2"/>
                        </a:solidFill>
                        <a:latin typeface="Cambria Math" panose="02040503050406030204" pitchFamily="18" charset="0"/>
                      </a:rPr>
                      <m:t>𝛼</m:t>
                    </m:r>
                  </m:oMath>
                </a14:m>
                <a:endParaRPr lang="en-US" dirty="0"/>
              </a:p>
              <a:p>
                <a:r>
                  <a:rPr lang="en-US" dirty="0"/>
                  <a:t>If the p-value is less than or equal to the level of significance (</a:t>
                </a:r>
                <a14:m>
                  <m:oMath xmlns:m="http://schemas.openxmlformats.org/officeDocument/2006/math">
                    <m:r>
                      <a:rPr lang="en-US" i="1">
                        <a:latin typeface="Cambria Math" panose="02040503050406030204" pitchFamily="18" charset="0"/>
                      </a:rPr>
                      <m:t>𝛼</m:t>
                    </m:r>
                  </m:oMath>
                </a14:m>
                <a:r>
                  <a:rPr lang="en-US" dirty="0"/>
                  <a:t>), the sample is so rare that we no longer believe the null hypothesis is true – called </a:t>
                </a:r>
                <a:r>
                  <a:rPr lang="en-US" b="1" dirty="0"/>
                  <a:t>rejecting the null hypothesis</a:t>
                </a:r>
                <a:r>
                  <a:rPr lang="en-US" dirty="0"/>
                  <a:t>.</a:t>
                </a:r>
              </a:p>
              <a:p>
                <a:r>
                  <a:rPr lang="en-US" dirty="0"/>
                  <a:t>2 possible outcomes from a hypothesis test:</a:t>
                </a:r>
              </a:p>
              <a:p>
                <a:pPr lvl="1"/>
                <a:r>
                  <a:rPr lang="en-US" dirty="0"/>
                  <a:t>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if p-value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𝛼</m:t>
                    </m:r>
                  </m:oMath>
                </a14:m>
                <a:r>
                  <a:rPr lang="en-US" dirty="0"/>
                  <a:t> </a:t>
                </a:r>
                <a:r>
                  <a:rPr lang="en-US" dirty="0">
                    <a:sym typeface="Wingdings" pitchFamily="2" charset="2"/>
                  </a:rPr>
                  <a:t> </a:t>
                </a:r>
                <a:r>
                  <a:rPr lang="en-US" dirty="0">
                    <a:solidFill>
                      <a:schemeClr val="accent2"/>
                    </a:solidFill>
                    <a:sym typeface="Wingdings" pitchFamily="2" charset="2"/>
                  </a:rPr>
                  <a:t>no longer believe the null hypothesis is true</a:t>
                </a:r>
              </a:p>
              <a:p>
                <a:pPr lvl="1"/>
                <a:r>
                  <a:rPr lang="en-US" dirty="0">
                    <a:sym typeface="Wingdings" pitchFamily="2" charset="2"/>
                  </a:rPr>
                  <a:t>Do not 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if p-value </a:t>
                </a:r>
                <a14:m>
                  <m:oMath xmlns:m="http://schemas.openxmlformats.org/officeDocument/2006/math">
                    <m:r>
                      <a:rPr lang="en-US" b="0" i="1" smtClean="0">
                        <a:latin typeface="Cambria Math" panose="02040503050406030204" pitchFamily="18" charset="0"/>
                      </a:rPr>
                      <m:t>&gt;</m:t>
                    </m:r>
                    <m:r>
                      <a:rPr lang="en-US" i="1">
                        <a:latin typeface="Cambria Math" panose="02040503050406030204" pitchFamily="18" charset="0"/>
                      </a:rPr>
                      <m:t>𝛼</m:t>
                    </m:r>
                  </m:oMath>
                </a14:m>
                <a:r>
                  <a:rPr lang="en-US" dirty="0"/>
                  <a:t> </a:t>
                </a:r>
                <a:r>
                  <a:rPr lang="en-US" dirty="0">
                    <a:sym typeface="Wingdings" pitchFamily="2" charset="2"/>
                  </a:rPr>
                  <a:t> </a:t>
                </a:r>
                <a:r>
                  <a:rPr lang="en-US" dirty="0">
                    <a:solidFill>
                      <a:schemeClr val="accent2"/>
                    </a:solidFill>
                    <a:sym typeface="Wingdings" pitchFamily="2" charset="2"/>
                  </a:rPr>
                  <a:t>not enough evidence to say null hypothesis isn’t true</a:t>
                </a:r>
                <a:endParaRPr lang="en-US" dirty="0">
                  <a:solidFill>
                    <a:schemeClr val="accent2"/>
                  </a:solidFill>
                </a:endParaRPr>
              </a:p>
              <a:p>
                <a:endParaRPr lang="en-US" dirty="0"/>
              </a:p>
            </p:txBody>
          </p:sp>
        </mc:Choice>
        <mc:Fallback xmlns="">
          <p:sp>
            <p:nvSpPr>
              <p:cNvPr id="2" name="Content Placeholder 1">
                <a:extLst>
                  <a:ext uri="{FF2B5EF4-FFF2-40B4-BE49-F238E27FC236}">
                    <a16:creationId xmlns:a16="http://schemas.microsoft.com/office/drawing/2014/main" id="{25CF6EAC-5484-171A-6A6B-5303D753B6FA}"/>
                  </a:ext>
                </a:extLst>
              </p:cNvPr>
              <p:cNvSpPr>
                <a:spLocks noGrp="1" noRot="1" noChangeAspect="1" noMove="1" noResize="1" noEditPoints="1" noAdjustHandles="1" noChangeArrowheads="1" noChangeShapeType="1" noTextEdit="1"/>
              </p:cNvSpPr>
              <p:nvPr>
                <p:ph idx="1"/>
              </p:nvPr>
            </p:nvSpPr>
            <p:spPr>
              <a:blipFill>
                <a:blip r:embed="rId2"/>
                <a:stretch>
                  <a:fillRect l="-460" t="-1031" r="-160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A9050E-1D2B-30C5-DEFA-5A4DEF4371AB}"/>
              </a:ext>
            </a:extLst>
          </p:cNvPr>
          <p:cNvSpPr>
            <a:spLocks noGrp="1"/>
          </p:cNvSpPr>
          <p:nvPr>
            <p:ph type="title"/>
          </p:nvPr>
        </p:nvSpPr>
        <p:spPr/>
        <p:txBody>
          <a:bodyPr/>
          <a:lstStyle/>
          <a:p>
            <a:r>
              <a:rPr lang="en-US" dirty="0"/>
              <a:t>Significance Level vs. P-value</a:t>
            </a:r>
          </a:p>
        </p:txBody>
      </p:sp>
    </p:spTree>
    <p:extLst>
      <p:ext uri="{BB962C8B-B14F-4D97-AF65-F5344CB8AC3E}">
        <p14:creationId xmlns:p14="http://schemas.microsoft.com/office/powerpoint/2010/main" val="4213305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77A06B91-E98C-7037-67F3-93B835BBDD95}"/>
                  </a:ext>
                </a:extLst>
              </p:cNvPr>
              <p:cNvSpPr>
                <a:spLocks noGrp="1"/>
              </p:cNvSpPr>
              <p:nvPr>
                <p:ph type="title"/>
              </p:nvPr>
            </p:nvSpPr>
            <p:spPr/>
            <p:txBody>
              <a:bodyPr/>
              <a:lstStyle/>
              <a:p>
                <a:r>
                  <a:rPr lang="en-US" dirty="0"/>
                  <a:t>Lower-Tailed Test with P-value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oMath>
                </a14:m>
                <a:endParaRPr lang="en-US" dirty="0"/>
              </a:p>
            </p:txBody>
          </p:sp>
        </mc:Choice>
        <mc:Fallback xmlns="">
          <p:sp>
            <p:nvSpPr>
              <p:cNvPr id="3" name="Title 2">
                <a:extLst>
                  <a:ext uri="{FF2B5EF4-FFF2-40B4-BE49-F238E27FC236}">
                    <a16:creationId xmlns:a16="http://schemas.microsoft.com/office/drawing/2014/main" id="{77A06B91-E98C-7037-67F3-93B835BBDD95}"/>
                  </a:ext>
                </a:extLst>
              </p:cNvPr>
              <p:cNvSpPr>
                <a:spLocks noGrp="1" noRot="1" noChangeAspect="1" noMove="1" noResize="1" noEditPoints="1" noAdjustHandles="1" noChangeArrowheads="1" noChangeShapeType="1" noTextEdit="1"/>
              </p:cNvSpPr>
              <p:nvPr>
                <p:ph type="title"/>
              </p:nvPr>
            </p:nvSpPr>
            <p:spPr>
              <a:blipFill>
                <a:blip r:embed="rId2"/>
                <a:stretch>
                  <a:fillRect l="-1149" b="-17722"/>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99E0560A-DD51-68EB-5049-4B1DF3160B8F}"/>
              </a:ext>
            </a:extLst>
          </p:cNvPr>
          <p:cNvCxnSpPr/>
          <p:nvPr/>
        </p:nvCxnSpPr>
        <p:spPr>
          <a:xfrm>
            <a:off x="2838580" y="5551767"/>
            <a:ext cx="6477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17">
            <a:extLst>
              <a:ext uri="{FF2B5EF4-FFF2-40B4-BE49-F238E27FC236}">
                <a16:creationId xmlns:a16="http://schemas.microsoft.com/office/drawing/2014/main" id="{81CFB1D9-0A3F-AB39-89B9-F7B49A9D088B}"/>
              </a:ext>
            </a:extLst>
          </p:cNvPr>
          <p:cNvSpPr>
            <a:spLocks/>
          </p:cNvSpPr>
          <p:nvPr/>
        </p:nvSpPr>
        <p:spPr bwMode="auto">
          <a:xfrm>
            <a:off x="3790820" y="2554360"/>
            <a:ext cx="4610360" cy="300792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sp>
        <p:nvSpPr>
          <p:cNvPr id="8" name="Freeform 7">
            <a:extLst>
              <a:ext uri="{FF2B5EF4-FFF2-40B4-BE49-F238E27FC236}">
                <a16:creationId xmlns:a16="http://schemas.microsoft.com/office/drawing/2014/main" id="{AC4543A6-5015-48F3-EFBD-4BB8401B90EC}"/>
              </a:ext>
            </a:extLst>
          </p:cNvPr>
          <p:cNvSpPr/>
          <p:nvPr/>
        </p:nvSpPr>
        <p:spPr>
          <a:xfrm>
            <a:off x="3802953" y="4727544"/>
            <a:ext cx="1335577" cy="824223"/>
          </a:xfrm>
          <a:custGeom>
            <a:avLst/>
            <a:gdLst>
              <a:gd name="connsiteX0" fmla="*/ 1335577 w 1335577"/>
              <a:gd name="connsiteY0" fmla="*/ 0 h 824223"/>
              <a:gd name="connsiteX1" fmla="*/ 1335577 w 1335577"/>
              <a:gd name="connsiteY1" fmla="*/ 824223 h 824223"/>
              <a:gd name="connsiteX2" fmla="*/ 0 w 1335577"/>
              <a:gd name="connsiteY2" fmla="*/ 824223 h 824223"/>
              <a:gd name="connsiteX3" fmla="*/ 66743 w 1335577"/>
              <a:gd name="connsiteY3" fmla="*/ 788494 h 824223"/>
              <a:gd name="connsiteX4" fmla="*/ 133246 w 1335577"/>
              <a:gd name="connsiteY4" fmla="*/ 764367 h 824223"/>
              <a:gd name="connsiteX5" fmla="*/ 190469 w 1335577"/>
              <a:gd name="connsiteY5" fmla="*/ 750292 h 824223"/>
              <a:gd name="connsiteX6" fmla="*/ 235320 w 1335577"/>
              <a:gd name="connsiteY6" fmla="*/ 738228 h 824223"/>
              <a:gd name="connsiteX7" fmla="*/ 281718 w 1335577"/>
              <a:gd name="connsiteY7" fmla="*/ 724154 h 824223"/>
              <a:gd name="connsiteX8" fmla="*/ 343581 w 1335577"/>
              <a:gd name="connsiteY8" fmla="*/ 708069 h 824223"/>
              <a:gd name="connsiteX9" fmla="*/ 411631 w 1335577"/>
              <a:gd name="connsiteY9" fmla="*/ 687962 h 824223"/>
              <a:gd name="connsiteX10" fmla="*/ 470401 w 1335577"/>
              <a:gd name="connsiteY10" fmla="*/ 671877 h 824223"/>
              <a:gd name="connsiteX11" fmla="*/ 515252 w 1335577"/>
              <a:gd name="connsiteY11" fmla="*/ 655792 h 824223"/>
              <a:gd name="connsiteX12" fmla="*/ 566289 w 1335577"/>
              <a:gd name="connsiteY12" fmla="*/ 637696 h 824223"/>
              <a:gd name="connsiteX13" fmla="*/ 608046 w 1335577"/>
              <a:gd name="connsiteY13" fmla="*/ 621611 h 824223"/>
              <a:gd name="connsiteX14" fmla="*/ 663723 w 1335577"/>
              <a:gd name="connsiteY14" fmla="*/ 603515 h 824223"/>
              <a:gd name="connsiteX15" fmla="*/ 719400 w 1335577"/>
              <a:gd name="connsiteY15" fmla="*/ 581398 h 824223"/>
              <a:gd name="connsiteX16" fmla="*/ 773531 w 1335577"/>
              <a:gd name="connsiteY16" fmla="*/ 555260 h 824223"/>
              <a:gd name="connsiteX17" fmla="*/ 816835 w 1335577"/>
              <a:gd name="connsiteY17" fmla="*/ 531132 h 824223"/>
              <a:gd name="connsiteX18" fmla="*/ 863232 w 1335577"/>
              <a:gd name="connsiteY18" fmla="*/ 509015 h 824223"/>
              <a:gd name="connsiteX19" fmla="*/ 925096 w 1335577"/>
              <a:gd name="connsiteY19" fmla="*/ 472823 h 824223"/>
              <a:gd name="connsiteX20" fmla="*/ 999332 w 1335577"/>
              <a:gd name="connsiteY20" fmla="*/ 418536 h 824223"/>
              <a:gd name="connsiteX21" fmla="*/ 1048822 w 1335577"/>
              <a:gd name="connsiteY21" fmla="*/ 378323 h 824223"/>
              <a:gd name="connsiteX22" fmla="*/ 1084394 w 1335577"/>
              <a:gd name="connsiteY22" fmla="*/ 346153 h 824223"/>
              <a:gd name="connsiteX23" fmla="*/ 1127698 w 1335577"/>
              <a:gd name="connsiteY23" fmla="*/ 299908 h 824223"/>
              <a:gd name="connsiteX24" fmla="*/ 1164816 w 1335577"/>
              <a:gd name="connsiteY24" fmla="*/ 257684 h 824223"/>
              <a:gd name="connsiteX25" fmla="*/ 1195747 w 1335577"/>
              <a:gd name="connsiteY25" fmla="*/ 219482 h 824223"/>
              <a:gd name="connsiteX26" fmla="*/ 1240598 w 1335577"/>
              <a:gd name="connsiteY26" fmla="*/ 155142 h 824223"/>
              <a:gd name="connsiteX27" fmla="*/ 1280809 w 1335577"/>
              <a:gd name="connsiteY27" fmla="*/ 98844 h 824223"/>
              <a:gd name="connsiteX28" fmla="*/ 1314834 w 1335577"/>
              <a:gd name="connsiteY28" fmla="*/ 38524 h 82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5577" h="824223">
                <a:moveTo>
                  <a:pt x="1335577" y="0"/>
                </a:moveTo>
                <a:lnTo>
                  <a:pt x="1335577" y="824223"/>
                </a:lnTo>
                <a:lnTo>
                  <a:pt x="0" y="824223"/>
                </a:lnTo>
                <a:lnTo>
                  <a:pt x="66743" y="788494"/>
                </a:lnTo>
                <a:lnTo>
                  <a:pt x="133246" y="764367"/>
                </a:lnTo>
                <a:lnTo>
                  <a:pt x="190469" y="750292"/>
                </a:lnTo>
                <a:lnTo>
                  <a:pt x="235320" y="738228"/>
                </a:lnTo>
                <a:lnTo>
                  <a:pt x="281718" y="724154"/>
                </a:lnTo>
                <a:lnTo>
                  <a:pt x="343581" y="708069"/>
                </a:lnTo>
                <a:lnTo>
                  <a:pt x="411631" y="687962"/>
                </a:lnTo>
                <a:lnTo>
                  <a:pt x="470401" y="671877"/>
                </a:lnTo>
                <a:lnTo>
                  <a:pt x="515252" y="655792"/>
                </a:lnTo>
                <a:lnTo>
                  <a:pt x="566289" y="637696"/>
                </a:lnTo>
                <a:lnTo>
                  <a:pt x="608046" y="621611"/>
                </a:lnTo>
                <a:lnTo>
                  <a:pt x="663723" y="603515"/>
                </a:lnTo>
                <a:lnTo>
                  <a:pt x="719400" y="581398"/>
                </a:lnTo>
                <a:lnTo>
                  <a:pt x="773531" y="555260"/>
                </a:lnTo>
                <a:lnTo>
                  <a:pt x="816835" y="531132"/>
                </a:lnTo>
                <a:lnTo>
                  <a:pt x="863232" y="509015"/>
                </a:lnTo>
                <a:lnTo>
                  <a:pt x="925096" y="472823"/>
                </a:lnTo>
                <a:lnTo>
                  <a:pt x="999332" y="418536"/>
                </a:lnTo>
                <a:lnTo>
                  <a:pt x="1048822" y="378323"/>
                </a:lnTo>
                <a:lnTo>
                  <a:pt x="1084394" y="346153"/>
                </a:lnTo>
                <a:lnTo>
                  <a:pt x="1127698" y="299908"/>
                </a:lnTo>
                <a:lnTo>
                  <a:pt x="1164816" y="257684"/>
                </a:lnTo>
                <a:lnTo>
                  <a:pt x="1195747" y="219482"/>
                </a:lnTo>
                <a:lnTo>
                  <a:pt x="1240598" y="155142"/>
                </a:lnTo>
                <a:lnTo>
                  <a:pt x="1280809" y="98844"/>
                </a:lnTo>
                <a:lnTo>
                  <a:pt x="1314834" y="38524"/>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9AA7F0-F85B-163F-39FB-7CCC7E8B5D24}"/>
                  </a:ext>
                </a:extLst>
              </p:cNvPr>
              <p:cNvSpPr txBox="1"/>
              <p:nvPr/>
            </p:nvSpPr>
            <p:spPr>
              <a:xfrm>
                <a:off x="5634990" y="5695201"/>
                <a:ext cx="9726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0</m:t>
                          </m:r>
                        </m:sub>
                      </m:sSub>
                    </m:oMath>
                  </m:oMathPara>
                </a14:m>
                <a:endParaRPr lang="en-US" sz="2400" dirty="0"/>
              </a:p>
            </p:txBody>
          </p:sp>
        </mc:Choice>
        <mc:Fallback xmlns="">
          <p:sp>
            <p:nvSpPr>
              <p:cNvPr id="9" name="TextBox 8">
                <a:extLst>
                  <a:ext uri="{FF2B5EF4-FFF2-40B4-BE49-F238E27FC236}">
                    <a16:creationId xmlns:a16="http://schemas.microsoft.com/office/drawing/2014/main" id="{2C9AA7F0-F85B-163F-39FB-7CCC7E8B5D24}"/>
                  </a:ext>
                </a:extLst>
              </p:cNvPr>
              <p:cNvSpPr txBox="1">
                <a:spLocks noRot="1" noChangeAspect="1" noMove="1" noResize="1" noEditPoints="1" noAdjustHandles="1" noChangeArrowheads="1" noChangeShapeType="1" noTextEdit="1"/>
              </p:cNvSpPr>
              <p:nvPr/>
            </p:nvSpPr>
            <p:spPr>
              <a:xfrm>
                <a:off x="5634990" y="5695201"/>
                <a:ext cx="972638" cy="369332"/>
              </a:xfrm>
              <a:prstGeom prst="rect">
                <a:avLst/>
              </a:prstGeom>
              <a:blipFill>
                <a:blip r:embed="rId3"/>
                <a:stretch>
                  <a:fillRect l="-5128" r="-1282" b="-23333"/>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4B95C5DA-39EB-06C3-D101-5A7A425F2E70}"/>
              </a:ext>
            </a:extLst>
          </p:cNvPr>
          <p:cNvCxnSpPr>
            <a:cxnSpLocks/>
          </p:cNvCxnSpPr>
          <p:nvPr/>
        </p:nvCxnSpPr>
        <p:spPr>
          <a:xfrm>
            <a:off x="6121309" y="2554360"/>
            <a:ext cx="0" cy="29974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84152E8-E02A-781C-F176-86CB8B8B0D64}"/>
                  </a:ext>
                </a:extLst>
              </p:cNvPr>
              <p:cNvSpPr txBox="1"/>
              <p:nvPr/>
            </p:nvSpPr>
            <p:spPr>
              <a:xfrm>
                <a:off x="4612001" y="3986755"/>
                <a:ext cx="278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𝛼</m:t>
                      </m:r>
                    </m:oMath>
                  </m:oMathPara>
                </a14:m>
                <a:endParaRPr lang="en-US" dirty="0">
                  <a:solidFill>
                    <a:schemeClr val="accent3"/>
                  </a:solidFill>
                </a:endParaRPr>
              </a:p>
            </p:txBody>
          </p:sp>
        </mc:Choice>
        <mc:Fallback xmlns="">
          <p:sp>
            <p:nvSpPr>
              <p:cNvPr id="13" name="TextBox 12">
                <a:extLst>
                  <a:ext uri="{FF2B5EF4-FFF2-40B4-BE49-F238E27FC236}">
                    <a16:creationId xmlns:a16="http://schemas.microsoft.com/office/drawing/2014/main" id="{184152E8-E02A-781C-F176-86CB8B8B0D64}"/>
                  </a:ext>
                </a:extLst>
              </p:cNvPr>
              <p:cNvSpPr txBox="1">
                <a:spLocks noRot="1" noChangeAspect="1" noMove="1" noResize="1" noEditPoints="1" noAdjustHandles="1" noChangeArrowheads="1" noChangeShapeType="1" noTextEdit="1"/>
              </p:cNvSpPr>
              <p:nvPr/>
            </p:nvSpPr>
            <p:spPr>
              <a:xfrm>
                <a:off x="4612001" y="3986755"/>
                <a:ext cx="278601" cy="369332"/>
              </a:xfrm>
              <a:prstGeom prst="rect">
                <a:avLst/>
              </a:prstGeom>
              <a:blipFill>
                <a:blip r:embed="rId4"/>
                <a:stretch>
                  <a:fillRect l="-13636" r="-909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D9580AD3-2C5C-9376-6BBB-D9DD1EC681A4}"/>
              </a:ext>
            </a:extLst>
          </p:cNvPr>
          <p:cNvCxnSpPr>
            <a:stCxn id="13" idx="2"/>
          </p:cNvCxnSpPr>
          <p:nvPr/>
        </p:nvCxnSpPr>
        <p:spPr>
          <a:xfrm>
            <a:off x="4751302" y="4356087"/>
            <a:ext cx="270224" cy="44451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532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77A06B91-E98C-7037-67F3-93B835BBDD95}"/>
                  </a:ext>
                </a:extLst>
              </p:cNvPr>
              <p:cNvSpPr>
                <a:spLocks noGrp="1"/>
              </p:cNvSpPr>
              <p:nvPr>
                <p:ph type="title"/>
              </p:nvPr>
            </p:nvSpPr>
            <p:spPr/>
            <p:txBody>
              <a:bodyPr/>
              <a:lstStyle/>
              <a:p>
                <a:r>
                  <a:rPr lang="en-US" dirty="0"/>
                  <a:t>Lower-Tailed Test with P-value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𝑎</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0</m:t>
                        </m:r>
                      </m:sub>
                    </m:sSub>
                  </m:oMath>
                </a14:m>
                <a:endParaRPr lang="en-US" dirty="0"/>
              </a:p>
            </p:txBody>
          </p:sp>
        </mc:Choice>
        <mc:Fallback xmlns="">
          <p:sp>
            <p:nvSpPr>
              <p:cNvPr id="3" name="Title 2">
                <a:extLst>
                  <a:ext uri="{FF2B5EF4-FFF2-40B4-BE49-F238E27FC236}">
                    <a16:creationId xmlns:a16="http://schemas.microsoft.com/office/drawing/2014/main" id="{77A06B91-E98C-7037-67F3-93B835BBDD95}"/>
                  </a:ext>
                </a:extLst>
              </p:cNvPr>
              <p:cNvSpPr>
                <a:spLocks noGrp="1" noRot="1" noChangeAspect="1" noMove="1" noResize="1" noEditPoints="1" noAdjustHandles="1" noChangeArrowheads="1" noChangeShapeType="1" noTextEdit="1"/>
              </p:cNvSpPr>
              <p:nvPr>
                <p:ph type="title"/>
              </p:nvPr>
            </p:nvSpPr>
            <p:spPr>
              <a:blipFill>
                <a:blip r:embed="rId2"/>
                <a:stretch>
                  <a:fillRect l="-1149" b="-17722"/>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99E0560A-DD51-68EB-5049-4B1DF3160B8F}"/>
              </a:ext>
            </a:extLst>
          </p:cNvPr>
          <p:cNvCxnSpPr/>
          <p:nvPr/>
        </p:nvCxnSpPr>
        <p:spPr>
          <a:xfrm>
            <a:off x="2838580" y="5551767"/>
            <a:ext cx="6477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17">
            <a:extLst>
              <a:ext uri="{FF2B5EF4-FFF2-40B4-BE49-F238E27FC236}">
                <a16:creationId xmlns:a16="http://schemas.microsoft.com/office/drawing/2014/main" id="{81CFB1D9-0A3F-AB39-89B9-F7B49A9D088B}"/>
              </a:ext>
            </a:extLst>
          </p:cNvPr>
          <p:cNvSpPr>
            <a:spLocks/>
          </p:cNvSpPr>
          <p:nvPr/>
        </p:nvSpPr>
        <p:spPr bwMode="auto">
          <a:xfrm>
            <a:off x="3790820" y="2554360"/>
            <a:ext cx="4610360" cy="300792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sp>
        <p:nvSpPr>
          <p:cNvPr id="8" name="Freeform 7">
            <a:extLst>
              <a:ext uri="{FF2B5EF4-FFF2-40B4-BE49-F238E27FC236}">
                <a16:creationId xmlns:a16="http://schemas.microsoft.com/office/drawing/2014/main" id="{AC4543A6-5015-48F3-EFBD-4BB8401B90EC}"/>
              </a:ext>
            </a:extLst>
          </p:cNvPr>
          <p:cNvSpPr/>
          <p:nvPr/>
        </p:nvSpPr>
        <p:spPr>
          <a:xfrm>
            <a:off x="3802953" y="4727544"/>
            <a:ext cx="1335577" cy="824223"/>
          </a:xfrm>
          <a:custGeom>
            <a:avLst/>
            <a:gdLst>
              <a:gd name="connsiteX0" fmla="*/ 1335577 w 1335577"/>
              <a:gd name="connsiteY0" fmla="*/ 0 h 824223"/>
              <a:gd name="connsiteX1" fmla="*/ 1335577 w 1335577"/>
              <a:gd name="connsiteY1" fmla="*/ 824223 h 824223"/>
              <a:gd name="connsiteX2" fmla="*/ 0 w 1335577"/>
              <a:gd name="connsiteY2" fmla="*/ 824223 h 824223"/>
              <a:gd name="connsiteX3" fmla="*/ 66743 w 1335577"/>
              <a:gd name="connsiteY3" fmla="*/ 788494 h 824223"/>
              <a:gd name="connsiteX4" fmla="*/ 133246 w 1335577"/>
              <a:gd name="connsiteY4" fmla="*/ 764367 h 824223"/>
              <a:gd name="connsiteX5" fmla="*/ 190469 w 1335577"/>
              <a:gd name="connsiteY5" fmla="*/ 750292 h 824223"/>
              <a:gd name="connsiteX6" fmla="*/ 235320 w 1335577"/>
              <a:gd name="connsiteY6" fmla="*/ 738228 h 824223"/>
              <a:gd name="connsiteX7" fmla="*/ 281718 w 1335577"/>
              <a:gd name="connsiteY7" fmla="*/ 724154 h 824223"/>
              <a:gd name="connsiteX8" fmla="*/ 343581 w 1335577"/>
              <a:gd name="connsiteY8" fmla="*/ 708069 h 824223"/>
              <a:gd name="connsiteX9" fmla="*/ 411631 w 1335577"/>
              <a:gd name="connsiteY9" fmla="*/ 687962 h 824223"/>
              <a:gd name="connsiteX10" fmla="*/ 470401 w 1335577"/>
              <a:gd name="connsiteY10" fmla="*/ 671877 h 824223"/>
              <a:gd name="connsiteX11" fmla="*/ 515252 w 1335577"/>
              <a:gd name="connsiteY11" fmla="*/ 655792 h 824223"/>
              <a:gd name="connsiteX12" fmla="*/ 566289 w 1335577"/>
              <a:gd name="connsiteY12" fmla="*/ 637696 h 824223"/>
              <a:gd name="connsiteX13" fmla="*/ 608046 w 1335577"/>
              <a:gd name="connsiteY13" fmla="*/ 621611 h 824223"/>
              <a:gd name="connsiteX14" fmla="*/ 663723 w 1335577"/>
              <a:gd name="connsiteY14" fmla="*/ 603515 h 824223"/>
              <a:gd name="connsiteX15" fmla="*/ 719400 w 1335577"/>
              <a:gd name="connsiteY15" fmla="*/ 581398 h 824223"/>
              <a:gd name="connsiteX16" fmla="*/ 773531 w 1335577"/>
              <a:gd name="connsiteY16" fmla="*/ 555260 h 824223"/>
              <a:gd name="connsiteX17" fmla="*/ 816835 w 1335577"/>
              <a:gd name="connsiteY17" fmla="*/ 531132 h 824223"/>
              <a:gd name="connsiteX18" fmla="*/ 863232 w 1335577"/>
              <a:gd name="connsiteY18" fmla="*/ 509015 h 824223"/>
              <a:gd name="connsiteX19" fmla="*/ 925096 w 1335577"/>
              <a:gd name="connsiteY19" fmla="*/ 472823 h 824223"/>
              <a:gd name="connsiteX20" fmla="*/ 999332 w 1335577"/>
              <a:gd name="connsiteY20" fmla="*/ 418536 h 824223"/>
              <a:gd name="connsiteX21" fmla="*/ 1048822 w 1335577"/>
              <a:gd name="connsiteY21" fmla="*/ 378323 h 824223"/>
              <a:gd name="connsiteX22" fmla="*/ 1084394 w 1335577"/>
              <a:gd name="connsiteY22" fmla="*/ 346153 h 824223"/>
              <a:gd name="connsiteX23" fmla="*/ 1127698 w 1335577"/>
              <a:gd name="connsiteY23" fmla="*/ 299908 h 824223"/>
              <a:gd name="connsiteX24" fmla="*/ 1164816 w 1335577"/>
              <a:gd name="connsiteY24" fmla="*/ 257684 h 824223"/>
              <a:gd name="connsiteX25" fmla="*/ 1195747 w 1335577"/>
              <a:gd name="connsiteY25" fmla="*/ 219482 h 824223"/>
              <a:gd name="connsiteX26" fmla="*/ 1240598 w 1335577"/>
              <a:gd name="connsiteY26" fmla="*/ 155142 h 824223"/>
              <a:gd name="connsiteX27" fmla="*/ 1280809 w 1335577"/>
              <a:gd name="connsiteY27" fmla="*/ 98844 h 824223"/>
              <a:gd name="connsiteX28" fmla="*/ 1314834 w 1335577"/>
              <a:gd name="connsiteY28" fmla="*/ 38524 h 82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5577" h="824223">
                <a:moveTo>
                  <a:pt x="1335577" y="0"/>
                </a:moveTo>
                <a:lnTo>
                  <a:pt x="1335577" y="824223"/>
                </a:lnTo>
                <a:lnTo>
                  <a:pt x="0" y="824223"/>
                </a:lnTo>
                <a:lnTo>
                  <a:pt x="66743" y="788494"/>
                </a:lnTo>
                <a:lnTo>
                  <a:pt x="133246" y="764367"/>
                </a:lnTo>
                <a:lnTo>
                  <a:pt x="190469" y="750292"/>
                </a:lnTo>
                <a:lnTo>
                  <a:pt x="235320" y="738228"/>
                </a:lnTo>
                <a:lnTo>
                  <a:pt x="281718" y="724154"/>
                </a:lnTo>
                <a:lnTo>
                  <a:pt x="343581" y="708069"/>
                </a:lnTo>
                <a:lnTo>
                  <a:pt x="411631" y="687962"/>
                </a:lnTo>
                <a:lnTo>
                  <a:pt x="470401" y="671877"/>
                </a:lnTo>
                <a:lnTo>
                  <a:pt x="515252" y="655792"/>
                </a:lnTo>
                <a:lnTo>
                  <a:pt x="566289" y="637696"/>
                </a:lnTo>
                <a:lnTo>
                  <a:pt x="608046" y="621611"/>
                </a:lnTo>
                <a:lnTo>
                  <a:pt x="663723" y="603515"/>
                </a:lnTo>
                <a:lnTo>
                  <a:pt x="719400" y="581398"/>
                </a:lnTo>
                <a:lnTo>
                  <a:pt x="773531" y="555260"/>
                </a:lnTo>
                <a:lnTo>
                  <a:pt x="816835" y="531132"/>
                </a:lnTo>
                <a:lnTo>
                  <a:pt x="863232" y="509015"/>
                </a:lnTo>
                <a:lnTo>
                  <a:pt x="925096" y="472823"/>
                </a:lnTo>
                <a:lnTo>
                  <a:pt x="999332" y="418536"/>
                </a:lnTo>
                <a:lnTo>
                  <a:pt x="1048822" y="378323"/>
                </a:lnTo>
                <a:lnTo>
                  <a:pt x="1084394" y="346153"/>
                </a:lnTo>
                <a:lnTo>
                  <a:pt x="1127698" y="299908"/>
                </a:lnTo>
                <a:lnTo>
                  <a:pt x="1164816" y="257684"/>
                </a:lnTo>
                <a:lnTo>
                  <a:pt x="1195747" y="219482"/>
                </a:lnTo>
                <a:lnTo>
                  <a:pt x="1240598" y="155142"/>
                </a:lnTo>
                <a:lnTo>
                  <a:pt x="1280809" y="98844"/>
                </a:lnTo>
                <a:lnTo>
                  <a:pt x="1314834" y="38524"/>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A3C468A2-BA03-11D8-1088-0483CBF1BA6A}"/>
              </a:ext>
            </a:extLst>
          </p:cNvPr>
          <p:cNvSpPr/>
          <p:nvPr/>
        </p:nvSpPr>
        <p:spPr>
          <a:xfrm>
            <a:off x="3802954" y="5052852"/>
            <a:ext cx="1103913" cy="498915"/>
          </a:xfrm>
          <a:custGeom>
            <a:avLst/>
            <a:gdLst>
              <a:gd name="connsiteX0" fmla="*/ 1103913 w 1103913"/>
              <a:gd name="connsiteY0" fmla="*/ 0 h 498915"/>
              <a:gd name="connsiteX1" fmla="*/ 1103913 w 1103913"/>
              <a:gd name="connsiteY1" fmla="*/ 498915 h 498915"/>
              <a:gd name="connsiteX2" fmla="*/ 0 w 1103913"/>
              <a:gd name="connsiteY2" fmla="*/ 498915 h 498915"/>
              <a:gd name="connsiteX3" fmla="*/ 66743 w 1103913"/>
              <a:gd name="connsiteY3" fmla="*/ 463186 h 498915"/>
              <a:gd name="connsiteX4" fmla="*/ 133246 w 1103913"/>
              <a:gd name="connsiteY4" fmla="*/ 439059 h 498915"/>
              <a:gd name="connsiteX5" fmla="*/ 190469 w 1103913"/>
              <a:gd name="connsiteY5" fmla="*/ 424984 h 498915"/>
              <a:gd name="connsiteX6" fmla="*/ 235320 w 1103913"/>
              <a:gd name="connsiteY6" fmla="*/ 412920 h 498915"/>
              <a:gd name="connsiteX7" fmla="*/ 281718 w 1103913"/>
              <a:gd name="connsiteY7" fmla="*/ 398846 h 498915"/>
              <a:gd name="connsiteX8" fmla="*/ 343581 w 1103913"/>
              <a:gd name="connsiteY8" fmla="*/ 382761 h 498915"/>
              <a:gd name="connsiteX9" fmla="*/ 411631 w 1103913"/>
              <a:gd name="connsiteY9" fmla="*/ 362654 h 498915"/>
              <a:gd name="connsiteX10" fmla="*/ 470401 w 1103913"/>
              <a:gd name="connsiteY10" fmla="*/ 346569 h 498915"/>
              <a:gd name="connsiteX11" fmla="*/ 515252 w 1103913"/>
              <a:gd name="connsiteY11" fmla="*/ 330484 h 498915"/>
              <a:gd name="connsiteX12" fmla="*/ 566289 w 1103913"/>
              <a:gd name="connsiteY12" fmla="*/ 312388 h 498915"/>
              <a:gd name="connsiteX13" fmla="*/ 608046 w 1103913"/>
              <a:gd name="connsiteY13" fmla="*/ 296303 h 498915"/>
              <a:gd name="connsiteX14" fmla="*/ 663723 w 1103913"/>
              <a:gd name="connsiteY14" fmla="*/ 278207 h 498915"/>
              <a:gd name="connsiteX15" fmla="*/ 719400 w 1103913"/>
              <a:gd name="connsiteY15" fmla="*/ 256090 h 498915"/>
              <a:gd name="connsiteX16" fmla="*/ 773531 w 1103913"/>
              <a:gd name="connsiteY16" fmla="*/ 229952 h 498915"/>
              <a:gd name="connsiteX17" fmla="*/ 816835 w 1103913"/>
              <a:gd name="connsiteY17" fmla="*/ 205824 h 498915"/>
              <a:gd name="connsiteX18" fmla="*/ 863232 w 1103913"/>
              <a:gd name="connsiteY18" fmla="*/ 183707 h 498915"/>
              <a:gd name="connsiteX19" fmla="*/ 925096 w 1103913"/>
              <a:gd name="connsiteY19" fmla="*/ 147515 h 498915"/>
              <a:gd name="connsiteX20" fmla="*/ 999332 w 1103913"/>
              <a:gd name="connsiteY20" fmla="*/ 93228 h 498915"/>
              <a:gd name="connsiteX21" fmla="*/ 1048822 w 1103913"/>
              <a:gd name="connsiteY21" fmla="*/ 53015 h 498915"/>
              <a:gd name="connsiteX22" fmla="*/ 1084394 w 1103913"/>
              <a:gd name="connsiteY22" fmla="*/ 20845 h 49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3913" h="498915">
                <a:moveTo>
                  <a:pt x="1103913" y="0"/>
                </a:moveTo>
                <a:lnTo>
                  <a:pt x="1103913" y="498915"/>
                </a:lnTo>
                <a:lnTo>
                  <a:pt x="0" y="498915"/>
                </a:lnTo>
                <a:lnTo>
                  <a:pt x="66743" y="463186"/>
                </a:lnTo>
                <a:lnTo>
                  <a:pt x="133246" y="439059"/>
                </a:lnTo>
                <a:lnTo>
                  <a:pt x="190469" y="424984"/>
                </a:lnTo>
                <a:lnTo>
                  <a:pt x="235320" y="412920"/>
                </a:lnTo>
                <a:lnTo>
                  <a:pt x="281718" y="398846"/>
                </a:lnTo>
                <a:lnTo>
                  <a:pt x="343581" y="382761"/>
                </a:lnTo>
                <a:lnTo>
                  <a:pt x="411631" y="362654"/>
                </a:lnTo>
                <a:lnTo>
                  <a:pt x="470401" y="346569"/>
                </a:lnTo>
                <a:lnTo>
                  <a:pt x="515252" y="330484"/>
                </a:lnTo>
                <a:lnTo>
                  <a:pt x="566289" y="312388"/>
                </a:lnTo>
                <a:lnTo>
                  <a:pt x="608046" y="296303"/>
                </a:lnTo>
                <a:lnTo>
                  <a:pt x="663723" y="278207"/>
                </a:lnTo>
                <a:lnTo>
                  <a:pt x="719400" y="256090"/>
                </a:lnTo>
                <a:lnTo>
                  <a:pt x="773531" y="229952"/>
                </a:lnTo>
                <a:lnTo>
                  <a:pt x="816835" y="205824"/>
                </a:lnTo>
                <a:lnTo>
                  <a:pt x="863232" y="183707"/>
                </a:lnTo>
                <a:lnTo>
                  <a:pt x="925096" y="147515"/>
                </a:lnTo>
                <a:lnTo>
                  <a:pt x="999332" y="93228"/>
                </a:lnTo>
                <a:lnTo>
                  <a:pt x="1048822" y="53015"/>
                </a:lnTo>
                <a:lnTo>
                  <a:pt x="1084394" y="20845"/>
                </a:lnTo>
                <a:close/>
              </a:path>
            </a:pathLst>
          </a:custGeom>
          <a:solidFill>
            <a:schemeClr val="accent5">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784AEB-75F6-EDFF-CF45-9AD4E72E5549}"/>
                  </a:ext>
                </a:extLst>
              </p:cNvPr>
              <p:cNvSpPr txBox="1"/>
              <p:nvPr/>
            </p:nvSpPr>
            <p:spPr>
              <a:xfrm>
                <a:off x="5634990" y="5691866"/>
                <a:ext cx="9726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0</m:t>
                          </m:r>
                        </m:sub>
                      </m:sSub>
                    </m:oMath>
                  </m:oMathPara>
                </a14:m>
                <a:endParaRPr lang="en-US" sz="2400" dirty="0"/>
              </a:p>
            </p:txBody>
          </p:sp>
        </mc:Choice>
        <mc:Fallback xmlns="">
          <p:sp>
            <p:nvSpPr>
              <p:cNvPr id="2" name="TextBox 1">
                <a:extLst>
                  <a:ext uri="{FF2B5EF4-FFF2-40B4-BE49-F238E27FC236}">
                    <a16:creationId xmlns:a16="http://schemas.microsoft.com/office/drawing/2014/main" id="{0A784AEB-75F6-EDFF-CF45-9AD4E72E5549}"/>
                  </a:ext>
                </a:extLst>
              </p:cNvPr>
              <p:cNvSpPr txBox="1">
                <a:spLocks noRot="1" noChangeAspect="1" noMove="1" noResize="1" noEditPoints="1" noAdjustHandles="1" noChangeArrowheads="1" noChangeShapeType="1" noTextEdit="1"/>
              </p:cNvSpPr>
              <p:nvPr/>
            </p:nvSpPr>
            <p:spPr>
              <a:xfrm>
                <a:off x="5634990" y="5691866"/>
                <a:ext cx="972638" cy="369332"/>
              </a:xfrm>
              <a:prstGeom prst="rect">
                <a:avLst/>
              </a:prstGeom>
              <a:blipFill>
                <a:blip r:embed="rId3"/>
                <a:stretch>
                  <a:fillRect l="-5128" r="-1282" b="-23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676036AF-D55F-68D4-57D8-1FD10805A6BE}"/>
              </a:ext>
            </a:extLst>
          </p:cNvPr>
          <p:cNvCxnSpPr>
            <a:cxnSpLocks/>
          </p:cNvCxnSpPr>
          <p:nvPr/>
        </p:nvCxnSpPr>
        <p:spPr>
          <a:xfrm>
            <a:off x="6121309" y="2554360"/>
            <a:ext cx="0" cy="29974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2F6C45-19EC-34FB-65C4-9CB448655EA9}"/>
                  </a:ext>
                </a:extLst>
              </p:cNvPr>
              <p:cNvSpPr txBox="1"/>
              <p:nvPr/>
            </p:nvSpPr>
            <p:spPr>
              <a:xfrm>
                <a:off x="4612001" y="3986755"/>
                <a:ext cx="278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𝛼</m:t>
                      </m:r>
                    </m:oMath>
                  </m:oMathPara>
                </a14:m>
                <a:endParaRPr lang="en-US" dirty="0">
                  <a:solidFill>
                    <a:schemeClr val="accent3"/>
                  </a:solidFill>
                </a:endParaRPr>
              </a:p>
            </p:txBody>
          </p:sp>
        </mc:Choice>
        <mc:Fallback xmlns="">
          <p:sp>
            <p:nvSpPr>
              <p:cNvPr id="9" name="TextBox 8">
                <a:extLst>
                  <a:ext uri="{FF2B5EF4-FFF2-40B4-BE49-F238E27FC236}">
                    <a16:creationId xmlns:a16="http://schemas.microsoft.com/office/drawing/2014/main" id="{F62F6C45-19EC-34FB-65C4-9CB448655EA9}"/>
                  </a:ext>
                </a:extLst>
              </p:cNvPr>
              <p:cNvSpPr txBox="1">
                <a:spLocks noRot="1" noChangeAspect="1" noMove="1" noResize="1" noEditPoints="1" noAdjustHandles="1" noChangeArrowheads="1" noChangeShapeType="1" noTextEdit="1"/>
              </p:cNvSpPr>
              <p:nvPr/>
            </p:nvSpPr>
            <p:spPr>
              <a:xfrm>
                <a:off x="4612001" y="3986755"/>
                <a:ext cx="278601" cy="369332"/>
              </a:xfrm>
              <a:prstGeom prst="rect">
                <a:avLst/>
              </a:prstGeom>
              <a:blipFill>
                <a:blip r:embed="rId4"/>
                <a:stretch>
                  <a:fillRect l="-13636" r="-9091"/>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52FE7331-61A6-17FF-4779-F34170D34B72}"/>
              </a:ext>
            </a:extLst>
          </p:cNvPr>
          <p:cNvCxnSpPr>
            <a:stCxn id="9" idx="2"/>
          </p:cNvCxnSpPr>
          <p:nvPr/>
        </p:nvCxnSpPr>
        <p:spPr>
          <a:xfrm>
            <a:off x="4751302" y="4356087"/>
            <a:ext cx="270224" cy="44451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9D0DC0-F7BA-E944-7668-6A55E53C5E0A}"/>
                  </a:ext>
                </a:extLst>
              </p:cNvPr>
              <p:cNvSpPr txBox="1"/>
              <p:nvPr/>
            </p:nvSpPr>
            <p:spPr>
              <a:xfrm>
                <a:off x="4779269" y="5691866"/>
                <a:ext cx="2142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oMath>
                  </m:oMathPara>
                </a14:m>
                <a:endParaRPr lang="en-US" sz="2400" dirty="0"/>
              </a:p>
            </p:txBody>
          </p:sp>
        </mc:Choice>
        <mc:Fallback xmlns="">
          <p:sp>
            <p:nvSpPr>
              <p:cNvPr id="11" name="TextBox 10">
                <a:extLst>
                  <a:ext uri="{FF2B5EF4-FFF2-40B4-BE49-F238E27FC236}">
                    <a16:creationId xmlns:a16="http://schemas.microsoft.com/office/drawing/2014/main" id="{859D0DC0-F7BA-E944-7668-6A55E53C5E0A}"/>
                  </a:ext>
                </a:extLst>
              </p:cNvPr>
              <p:cNvSpPr txBox="1">
                <a:spLocks noRot="1" noChangeAspect="1" noMove="1" noResize="1" noEditPoints="1" noAdjustHandles="1" noChangeArrowheads="1" noChangeShapeType="1" noTextEdit="1"/>
              </p:cNvSpPr>
              <p:nvPr/>
            </p:nvSpPr>
            <p:spPr>
              <a:xfrm>
                <a:off x="4779269" y="5691866"/>
                <a:ext cx="214289" cy="369332"/>
              </a:xfrm>
              <a:prstGeom prst="rect">
                <a:avLst/>
              </a:prstGeom>
              <a:blipFill>
                <a:blip r:embed="rId5"/>
                <a:stretch>
                  <a:fillRect l="-22222" r="-16667" b="-333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F054B250-9E9D-C04B-F2F3-A622153DA46F}"/>
              </a:ext>
            </a:extLst>
          </p:cNvPr>
          <p:cNvSpPr txBox="1"/>
          <p:nvPr/>
        </p:nvSpPr>
        <p:spPr>
          <a:xfrm>
            <a:off x="2876420" y="4261958"/>
            <a:ext cx="1075936" cy="461665"/>
          </a:xfrm>
          <a:prstGeom prst="rect">
            <a:avLst/>
          </a:prstGeom>
          <a:noFill/>
        </p:spPr>
        <p:txBody>
          <a:bodyPr wrap="none" rtlCol="0">
            <a:spAutoFit/>
          </a:bodyPr>
          <a:lstStyle/>
          <a:p>
            <a:r>
              <a:rPr lang="en-US" sz="2400" dirty="0">
                <a:solidFill>
                  <a:schemeClr val="accent5"/>
                </a:solidFill>
              </a:rPr>
              <a:t>P-value</a:t>
            </a:r>
          </a:p>
        </p:txBody>
      </p:sp>
      <p:cxnSp>
        <p:nvCxnSpPr>
          <p:cNvPr id="13" name="Straight Arrow Connector 12">
            <a:extLst>
              <a:ext uri="{FF2B5EF4-FFF2-40B4-BE49-F238E27FC236}">
                <a16:creationId xmlns:a16="http://schemas.microsoft.com/office/drawing/2014/main" id="{5D928821-B67D-DFDB-233D-AA45A8E68831}"/>
              </a:ext>
            </a:extLst>
          </p:cNvPr>
          <p:cNvCxnSpPr>
            <a:cxnSpLocks/>
          </p:cNvCxnSpPr>
          <p:nvPr/>
        </p:nvCxnSpPr>
        <p:spPr>
          <a:xfrm>
            <a:off x="3730613" y="4723623"/>
            <a:ext cx="405336" cy="57868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BA62201-24A2-29A4-254C-39C4312E39A5}"/>
                  </a:ext>
                </a:extLst>
              </p:cNvPr>
              <p:cNvSpPr txBox="1"/>
              <p:nvPr/>
            </p:nvSpPr>
            <p:spPr>
              <a:xfrm>
                <a:off x="581193" y="2621368"/>
                <a:ext cx="4268380" cy="1015663"/>
              </a:xfrm>
              <a:prstGeom prst="rect">
                <a:avLst/>
              </a:prstGeom>
              <a:noFill/>
            </p:spPr>
            <p:txBody>
              <a:bodyPr wrap="square">
                <a:spAutoFit/>
              </a:bodyPr>
              <a:lstStyle/>
              <a:p>
                <a:pPr lvl="1"/>
                <a:r>
                  <a:rPr lang="en-US" sz="2000" dirty="0"/>
                  <a:t>Reject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000" dirty="0"/>
                  <a:t> if p-value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𝛼</m:t>
                    </m:r>
                  </m:oMath>
                </a14:m>
                <a:r>
                  <a:rPr lang="en-US" sz="2000" dirty="0"/>
                  <a:t> </a:t>
                </a:r>
                <a:r>
                  <a:rPr lang="en-US" sz="2000" dirty="0">
                    <a:sym typeface="Wingdings" pitchFamily="2" charset="2"/>
                  </a:rPr>
                  <a:t> </a:t>
                </a:r>
                <a:r>
                  <a:rPr lang="en-US" sz="2000" dirty="0">
                    <a:solidFill>
                      <a:schemeClr val="accent2"/>
                    </a:solidFill>
                    <a:sym typeface="Wingdings" pitchFamily="2" charset="2"/>
                  </a:rPr>
                  <a:t>no longer believe the null hypothesis is true</a:t>
                </a:r>
              </a:p>
            </p:txBody>
          </p:sp>
        </mc:Choice>
        <mc:Fallback xmlns="">
          <p:sp>
            <p:nvSpPr>
              <p:cNvPr id="18" name="TextBox 17">
                <a:extLst>
                  <a:ext uri="{FF2B5EF4-FFF2-40B4-BE49-F238E27FC236}">
                    <a16:creationId xmlns:a16="http://schemas.microsoft.com/office/drawing/2014/main" id="{FBA62201-24A2-29A4-254C-39C4312E39A5}"/>
                  </a:ext>
                </a:extLst>
              </p:cNvPr>
              <p:cNvSpPr txBox="1">
                <a:spLocks noRot="1" noChangeAspect="1" noMove="1" noResize="1" noEditPoints="1" noAdjustHandles="1" noChangeArrowheads="1" noChangeShapeType="1" noTextEdit="1"/>
              </p:cNvSpPr>
              <p:nvPr/>
            </p:nvSpPr>
            <p:spPr>
              <a:xfrm>
                <a:off x="581193" y="2621368"/>
                <a:ext cx="4268380" cy="1015663"/>
              </a:xfrm>
              <a:prstGeom prst="rect">
                <a:avLst/>
              </a:prstGeom>
              <a:blipFill>
                <a:blip r:embed="rId6"/>
                <a:stretch>
                  <a:fillRect t="-2469" b="-9877"/>
                </a:stretch>
              </a:blipFill>
            </p:spPr>
            <p:txBody>
              <a:bodyPr/>
              <a:lstStyle/>
              <a:p>
                <a:r>
                  <a:rPr lang="en-US">
                    <a:noFill/>
                  </a:rPr>
                  <a:t> </a:t>
                </a:r>
              </a:p>
            </p:txBody>
          </p:sp>
        </mc:Fallback>
      </mc:AlternateContent>
      <p:sp>
        <p:nvSpPr>
          <p:cNvPr id="19" name="Left Brace 18">
            <a:extLst>
              <a:ext uri="{FF2B5EF4-FFF2-40B4-BE49-F238E27FC236}">
                <a16:creationId xmlns:a16="http://schemas.microsoft.com/office/drawing/2014/main" id="{6D1E8B98-2550-9552-B421-E0F2466AD5D1}"/>
              </a:ext>
            </a:extLst>
          </p:cNvPr>
          <p:cNvSpPr/>
          <p:nvPr/>
        </p:nvSpPr>
        <p:spPr>
          <a:xfrm rot="16200000">
            <a:off x="5319753" y="5694621"/>
            <a:ext cx="363361" cy="1189133"/>
          </a:xfrm>
          <a:prstGeom prst="leftBrace">
            <a:avLst>
              <a:gd name="adj1" fmla="val 3690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09C99A55-976E-107E-8989-AC219513AE12}"/>
              </a:ext>
            </a:extLst>
          </p:cNvPr>
          <p:cNvSpPr txBox="1"/>
          <p:nvPr/>
        </p:nvSpPr>
        <p:spPr>
          <a:xfrm>
            <a:off x="5021526" y="6470868"/>
            <a:ext cx="4120680" cy="369332"/>
          </a:xfrm>
          <a:prstGeom prst="rect">
            <a:avLst/>
          </a:prstGeom>
          <a:noFill/>
        </p:spPr>
        <p:txBody>
          <a:bodyPr wrap="none" rtlCol="0">
            <a:spAutoFit/>
          </a:bodyPr>
          <a:lstStyle/>
          <a:p>
            <a:r>
              <a:rPr lang="en-US" dirty="0">
                <a:solidFill>
                  <a:schemeClr val="accent2"/>
                </a:solidFill>
              </a:rPr>
              <a:t>Values are “far apart” according to p-value</a:t>
            </a:r>
          </a:p>
        </p:txBody>
      </p:sp>
    </p:spTree>
    <p:extLst>
      <p:ext uri="{BB962C8B-B14F-4D97-AF65-F5344CB8AC3E}">
        <p14:creationId xmlns:p14="http://schemas.microsoft.com/office/powerpoint/2010/main" val="3681764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77A06B91-E98C-7037-67F3-93B835BBDD95}"/>
                  </a:ext>
                </a:extLst>
              </p:cNvPr>
              <p:cNvSpPr>
                <a:spLocks noGrp="1"/>
              </p:cNvSpPr>
              <p:nvPr>
                <p:ph type="title"/>
              </p:nvPr>
            </p:nvSpPr>
            <p:spPr/>
            <p:txBody>
              <a:bodyPr/>
              <a:lstStyle/>
              <a:p>
                <a:r>
                  <a:rPr lang="en-US" dirty="0"/>
                  <a:t>Lower-Tailed Test with P-value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𝑎</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0</m:t>
                        </m:r>
                      </m:sub>
                    </m:sSub>
                  </m:oMath>
                </a14:m>
                <a:endParaRPr lang="en-US" dirty="0"/>
              </a:p>
            </p:txBody>
          </p:sp>
        </mc:Choice>
        <mc:Fallback xmlns="">
          <p:sp>
            <p:nvSpPr>
              <p:cNvPr id="3" name="Title 2">
                <a:extLst>
                  <a:ext uri="{FF2B5EF4-FFF2-40B4-BE49-F238E27FC236}">
                    <a16:creationId xmlns:a16="http://schemas.microsoft.com/office/drawing/2014/main" id="{77A06B91-E98C-7037-67F3-93B835BBDD95}"/>
                  </a:ext>
                </a:extLst>
              </p:cNvPr>
              <p:cNvSpPr>
                <a:spLocks noGrp="1" noRot="1" noChangeAspect="1" noMove="1" noResize="1" noEditPoints="1" noAdjustHandles="1" noChangeArrowheads="1" noChangeShapeType="1" noTextEdit="1"/>
              </p:cNvSpPr>
              <p:nvPr>
                <p:ph type="title"/>
              </p:nvPr>
            </p:nvSpPr>
            <p:spPr>
              <a:blipFill>
                <a:blip r:embed="rId2"/>
                <a:stretch>
                  <a:fillRect l="-1149" b="-17722"/>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99E0560A-DD51-68EB-5049-4B1DF3160B8F}"/>
              </a:ext>
            </a:extLst>
          </p:cNvPr>
          <p:cNvCxnSpPr/>
          <p:nvPr/>
        </p:nvCxnSpPr>
        <p:spPr>
          <a:xfrm>
            <a:off x="2838580" y="5551767"/>
            <a:ext cx="6477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17">
            <a:extLst>
              <a:ext uri="{FF2B5EF4-FFF2-40B4-BE49-F238E27FC236}">
                <a16:creationId xmlns:a16="http://schemas.microsoft.com/office/drawing/2014/main" id="{81CFB1D9-0A3F-AB39-89B9-F7B49A9D088B}"/>
              </a:ext>
            </a:extLst>
          </p:cNvPr>
          <p:cNvSpPr>
            <a:spLocks/>
          </p:cNvSpPr>
          <p:nvPr/>
        </p:nvSpPr>
        <p:spPr bwMode="auto">
          <a:xfrm>
            <a:off x="3790820" y="2554360"/>
            <a:ext cx="4610360" cy="300792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sp>
        <p:nvSpPr>
          <p:cNvPr id="8" name="Freeform 7">
            <a:extLst>
              <a:ext uri="{FF2B5EF4-FFF2-40B4-BE49-F238E27FC236}">
                <a16:creationId xmlns:a16="http://schemas.microsoft.com/office/drawing/2014/main" id="{AC4543A6-5015-48F3-EFBD-4BB8401B90EC}"/>
              </a:ext>
            </a:extLst>
          </p:cNvPr>
          <p:cNvSpPr/>
          <p:nvPr/>
        </p:nvSpPr>
        <p:spPr>
          <a:xfrm>
            <a:off x="3802953" y="4727544"/>
            <a:ext cx="1335577" cy="824223"/>
          </a:xfrm>
          <a:custGeom>
            <a:avLst/>
            <a:gdLst>
              <a:gd name="connsiteX0" fmla="*/ 1335577 w 1335577"/>
              <a:gd name="connsiteY0" fmla="*/ 0 h 824223"/>
              <a:gd name="connsiteX1" fmla="*/ 1335577 w 1335577"/>
              <a:gd name="connsiteY1" fmla="*/ 824223 h 824223"/>
              <a:gd name="connsiteX2" fmla="*/ 0 w 1335577"/>
              <a:gd name="connsiteY2" fmla="*/ 824223 h 824223"/>
              <a:gd name="connsiteX3" fmla="*/ 66743 w 1335577"/>
              <a:gd name="connsiteY3" fmla="*/ 788494 h 824223"/>
              <a:gd name="connsiteX4" fmla="*/ 133246 w 1335577"/>
              <a:gd name="connsiteY4" fmla="*/ 764367 h 824223"/>
              <a:gd name="connsiteX5" fmla="*/ 190469 w 1335577"/>
              <a:gd name="connsiteY5" fmla="*/ 750292 h 824223"/>
              <a:gd name="connsiteX6" fmla="*/ 235320 w 1335577"/>
              <a:gd name="connsiteY6" fmla="*/ 738228 h 824223"/>
              <a:gd name="connsiteX7" fmla="*/ 281718 w 1335577"/>
              <a:gd name="connsiteY7" fmla="*/ 724154 h 824223"/>
              <a:gd name="connsiteX8" fmla="*/ 343581 w 1335577"/>
              <a:gd name="connsiteY8" fmla="*/ 708069 h 824223"/>
              <a:gd name="connsiteX9" fmla="*/ 411631 w 1335577"/>
              <a:gd name="connsiteY9" fmla="*/ 687962 h 824223"/>
              <a:gd name="connsiteX10" fmla="*/ 470401 w 1335577"/>
              <a:gd name="connsiteY10" fmla="*/ 671877 h 824223"/>
              <a:gd name="connsiteX11" fmla="*/ 515252 w 1335577"/>
              <a:gd name="connsiteY11" fmla="*/ 655792 h 824223"/>
              <a:gd name="connsiteX12" fmla="*/ 566289 w 1335577"/>
              <a:gd name="connsiteY12" fmla="*/ 637696 h 824223"/>
              <a:gd name="connsiteX13" fmla="*/ 608046 w 1335577"/>
              <a:gd name="connsiteY13" fmla="*/ 621611 h 824223"/>
              <a:gd name="connsiteX14" fmla="*/ 663723 w 1335577"/>
              <a:gd name="connsiteY14" fmla="*/ 603515 h 824223"/>
              <a:gd name="connsiteX15" fmla="*/ 719400 w 1335577"/>
              <a:gd name="connsiteY15" fmla="*/ 581398 h 824223"/>
              <a:gd name="connsiteX16" fmla="*/ 773531 w 1335577"/>
              <a:gd name="connsiteY16" fmla="*/ 555260 h 824223"/>
              <a:gd name="connsiteX17" fmla="*/ 816835 w 1335577"/>
              <a:gd name="connsiteY17" fmla="*/ 531132 h 824223"/>
              <a:gd name="connsiteX18" fmla="*/ 863232 w 1335577"/>
              <a:gd name="connsiteY18" fmla="*/ 509015 h 824223"/>
              <a:gd name="connsiteX19" fmla="*/ 925096 w 1335577"/>
              <a:gd name="connsiteY19" fmla="*/ 472823 h 824223"/>
              <a:gd name="connsiteX20" fmla="*/ 999332 w 1335577"/>
              <a:gd name="connsiteY20" fmla="*/ 418536 h 824223"/>
              <a:gd name="connsiteX21" fmla="*/ 1048822 w 1335577"/>
              <a:gd name="connsiteY21" fmla="*/ 378323 h 824223"/>
              <a:gd name="connsiteX22" fmla="*/ 1084394 w 1335577"/>
              <a:gd name="connsiteY22" fmla="*/ 346153 h 824223"/>
              <a:gd name="connsiteX23" fmla="*/ 1127698 w 1335577"/>
              <a:gd name="connsiteY23" fmla="*/ 299908 h 824223"/>
              <a:gd name="connsiteX24" fmla="*/ 1164816 w 1335577"/>
              <a:gd name="connsiteY24" fmla="*/ 257684 h 824223"/>
              <a:gd name="connsiteX25" fmla="*/ 1195747 w 1335577"/>
              <a:gd name="connsiteY25" fmla="*/ 219482 h 824223"/>
              <a:gd name="connsiteX26" fmla="*/ 1240598 w 1335577"/>
              <a:gd name="connsiteY26" fmla="*/ 155142 h 824223"/>
              <a:gd name="connsiteX27" fmla="*/ 1280809 w 1335577"/>
              <a:gd name="connsiteY27" fmla="*/ 98844 h 824223"/>
              <a:gd name="connsiteX28" fmla="*/ 1314834 w 1335577"/>
              <a:gd name="connsiteY28" fmla="*/ 38524 h 82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5577" h="824223">
                <a:moveTo>
                  <a:pt x="1335577" y="0"/>
                </a:moveTo>
                <a:lnTo>
                  <a:pt x="1335577" y="824223"/>
                </a:lnTo>
                <a:lnTo>
                  <a:pt x="0" y="824223"/>
                </a:lnTo>
                <a:lnTo>
                  <a:pt x="66743" y="788494"/>
                </a:lnTo>
                <a:lnTo>
                  <a:pt x="133246" y="764367"/>
                </a:lnTo>
                <a:lnTo>
                  <a:pt x="190469" y="750292"/>
                </a:lnTo>
                <a:lnTo>
                  <a:pt x="235320" y="738228"/>
                </a:lnTo>
                <a:lnTo>
                  <a:pt x="281718" y="724154"/>
                </a:lnTo>
                <a:lnTo>
                  <a:pt x="343581" y="708069"/>
                </a:lnTo>
                <a:lnTo>
                  <a:pt x="411631" y="687962"/>
                </a:lnTo>
                <a:lnTo>
                  <a:pt x="470401" y="671877"/>
                </a:lnTo>
                <a:lnTo>
                  <a:pt x="515252" y="655792"/>
                </a:lnTo>
                <a:lnTo>
                  <a:pt x="566289" y="637696"/>
                </a:lnTo>
                <a:lnTo>
                  <a:pt x="608046" y="621611"/>
                </a:lnTo>
                <a:lnTo>
                  <a:pt x="663723" y="603515"/>
                </a:lnTo>
                <a:lnTo>
                  <a:pt x="719400" y="581398"/>
                </a:lnTo>
                <a:lnTo>
                  <a:pt x="773531" y="555260"/>
                </a:lnTo>
                <a:lnTo>
                  <a:pt x="816835" y="531132"/>
                </a:lnTo>
                <a:lnTo>
                  <a:pt x="863232" y="509015"/>
                </a:lnTo>
                <a:lnTo>
                  <a:pt x="925096" y="472823"/>
                </a:lnTo>
                <a:lnTo>
                  <a:pt x="999332" y="418536"/>
                </a:lnTo>
                <a:lnTo>
                  <a:pt x="1048822" y="378323"/>
                </a:lnTo>
                <a:lnTo>
                  <a:pt x="1084394" y="346153"/>
                </a:lnTo>
                <a:lnTo>
                  <a:pt x="1127698" y="299908"/>
                </a:lnTo>
                <a:lnTo>
                  <a:pt x="1164816" y="257684"/>
                </a:lnTo>
                <a:lnTo>
                  <a:pt x="1195747" y="219482"/>
                </a:lnTo>
                <a:lnTo>
                  <a:pt x="1240598" y="155142"/>
                </a:lnTo>
                <a:lnTo>
                  <a:pt x="1280809" y="98844"/>
                </a:lnTo>
                <a:lnTo>
                  <a:pt x="1314834" y="38524"/>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784AEB-75F6-EDFF-CF45-9AD4E72E5549}"/>
                  </a:ext>
                </a:extLst>
              </p:cNvPr>
              <p:cNvSpPr txBox="1"/>
              <p:nvPr/>
            </p:nvSpPr>
            <p:spPr>
              <a:xfrm>
                <a:off x="5634990" y="5691866"/>
                <a:ext cx="9726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0</m:t>
                          </m:r>
                        </m:sub>
                      </m:sSub>
                    </m:oMath>
                  </m:oMathPara>
                </a14:m>
                <a:endParaRPr lang="en-US" sz="2400" dirty="0"/>
              </a:p>
            </p:txBody>
          </p:sp>
        </mc:Choice>
        <mc:Fallback xmlns="">
          <p:sp>
            <p:nvSpPr>
              <p:cNvPr id="2" name="TextBox 1">
                <a:extLst>
                  <a:ext uri="{FF2B5EF4-FFF2-40B4-BE49-F238E27FC236}">
                    <a16:creationId xmlns:a16="http://schemas.microsoft.com/office/drawing/2014/main" id="{0A784AEB-75F6-EDFF-CF45-9AD4E72E5549}"/>
                  </a:ext>
                </a:extLst>
              </p:cNvPr>
              <p:cNvSpPr txBox="1">
                <a:spLocks noRot="1" noChangeAspect="1" noMove="1" noResize="1" noEditPoints="1" noAdjustHandles="1" noChangeArrowheads="1" noChangeShapeType="1" noTextEdit="1"/>
              </p:cNvSpPr>
              <p:nvPr/>
            </p:nvSpPr>
            <p:spPr>
              <a:xfrm>
                <a:off x="5634990" y="5691866"/>
                <a:ext cx="972638" cy="369332"/>
              </a:xfrm>
              <a:prstGeom prst="rect">
                <a:avLst/>
              </a:prstGeom>
              <a:blipFill>
                <a:blip r:embed="rId3"/>
                <a:stretch>
                  <a:fillRect l="-5128" r="-1282" b="-23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676036AF-D55F-68D4-57D8-1FD10805A6BE}"/>
              </a:ext>
            </a:extLst>
          </p:cNvPr>
          <p:cNvCxnSpPr>
            <a:cxnSpLocks/>
          </p:cNvCxnSpPr>
          <p:nvPr/>
        </p:nvCxnSpPr>
        <p:spPr>
          <a:xfrm>
            <a:off x="6121309" y="2554360"/>
            <a:ext cx="0" cy="29974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2F6C45-19EC-34FB-65C4-9CB448655EA9}"/>
                  </a:ext>
                </a:extLst>
              </p:cNvPr>
              <p:cNvSpPr txBox="1"/>
              <p:nvPr/>
            </p:nvSpPr>
            <p:spPr>
              <a:xfrm>
                <a:off x="4612001" y="3986755"/>
                <a:ext cx="278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𝛼</m:t>
                      </m:r>
                    </m:oMath>
                  </m:oMathPara>
                </a14:m>
                <a:endParaRPr lang="en-US" dirty="0">
                  <a:solidFill>
                    <a:schemeClr val="accent3"/>
                  </a:solidFill>
                </a:endParaRPr>
              </a:p>
            </p:txBody>
          </p:sp>
        </mc:Choice>
        <mc:Fallback xmlns="">
          <p:sp>
            <p:nvSpPr>
              <p:cNvPr id="9" name="TextBox 8">
                <a:extLst>
                  <a:ext uri="{FF2B5EF4-FFF2-40B4-BE49-F238E27FC236}">
                    <a16:creationId xmlns:a16="http://schemas.microsoft.com/office/drawing/2014/main" id="{F62F6C45-19EC-34FB-65C4-9CB448655EA9}"/>
                  </a:ext>
                </a:extLst>
              </p:cNvPr>
              <p:cNvSpPr txBox="1">
                <a:spLocks noRot="1" noChangeAspect="1" noMove="1" noResize="1" noEditPoints="1" noAdjustHandles="1" noChangeArrowheads="1" noChangeShapeType="1" noTextEdit="1"/>
              </p:cNvSpPr>
              <p:nvPr/>
            </p:nvSpPr>
            <p:spPr>
              <a:xfrm>
                <a:off x="4612001" y="3986755"/>
                <a:ext cx="278601" cy="369332"/>
              </a:xfrm>
              <a:prstGeom prst="rect">
                <a:avLst/>
              </a:prstGeom>
              <a:blipFill>
                <a:blip r:embed="rId4"/>
                <a:stretch>
                  <a:fillRect l="-13636" r="-9091"/>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52FE7331-61A6-17FF-4779-F34170D34B72}"/>
              </a:ext>
            </a:extLst>
          </p:cNvPr>
          <p:cNvCxnSpPr>
            <a:stCxn id="9" idx="2"/>
          </p:cNvCxnSpPr>
          <p:nvPr/>
        </p:nvCxnSpPr>
        <p:spPr>
          <a:xfrm>
            <a:off x="4751302" y="4356087"/>
            <a:ext cx="270224" cy="44451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9D0DC0-F7BA-E944-7668-6A55E53C5E0A}"/>
                  </a:ext>
                </a:extLst>
              </p:cNvPr>
              <p:cNvSpPr txBox="1"/>
              <p:nvPr/>
            </p:nvSpPr>
            <p:spPr>
              <a:xfrm>
                <a:off x="5259986" y="5691866"/>
                <a:ext cx="2142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oMath>
                  </m:oMathPara>
                </a14:m>
                <a:endParaRPr lang="en-US" sz="2400" dirty="0"/>
              </a:p>
            </p:txBody>
          </p:sp>
        </mc:Choice>
        <mc:Fallback xmlns="">
          <p:sp>
            <p:nvSpPr>
              <p:cNvPr id="11" name="TextBox 10">
                <a:extLst>
                  <a:ext uri="{FF2B5EF4-FFF2-40B4-BE49-F238E27FC236}">
                    <a16:creationId xmlns:a16="http://schemas.microsoft.com/office/drawing/2014/main" id="{859D0DC0-F7BA-E944-7668-6A55E53C5E0A}"/>
                  </a:ext>
                </a:extLst>
              </p:cNvPr>
              <p:cNvSpPr txBox="1">
                <a:spLocks noRot="1" noChangeAspect="1" noMove="1" noResize="1" noEditPoints="1" noAdjustHandles="1" noChangeArrowheads="1" noChangeShapeType="1" noTextEdit="1"/>
              </p:cNvSpPr>
              <p:nvPr/>
            </p:nvSpPr>
            <p:spPr>
              <a:xfrm>
                <a:off x="5259986" y="5691866"/>
                <a:ext cx="214289" cy="369332"/>
              </a:xfrm>
              <a:prstGeom prst="rect">
                <a:avLst/>
              </a:prstGeom>
              <a:blipFill>
                <a:blip r:embed="rId5"/>
                <a:stretch>
                  <a:fillRect l="-22222" r="-16667" b="-333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F054B250-9E9D-C04B-F2F3-A622153DA46F}"/>
              </a:ext>
            </a:extLst>
          </p:cNvPr>
          <p:cNvSpPr txBox="1"/>
          <p:nvPr/>
        </p:nvSpPr>
        <p:spPr>
          <a:xfrm>
            <a:off x="2876420" y="4261958"/>
            <a:ext cx="1075936" cy="461665"/>
          </a:xfrm>
          <a:prstGeom prst="rect">
            <a:avLst/>
          </a:prstGeom>
          <a:noFill/>
        </p:spPr>
        <p:txBody>
          <a:bodyPr wrap="none" rtlCol="0">
            <a:spAutoFit/>
          </a:bodyPr>
          <a:lstStyle/>
          <a:p>
            <a:r>
              <a:rPr lang="en-US" sz="2400" dirty="0">
                <a:solidFill>
                  <a:schemeClr val="accent5"/>
                </a:solidFill>
              </a:rPr>
              <a:t>P-value</a:t>
            </a:r>
          </a:p>
        </p:txBody>
      </p:sp>
      <p:cxnSp>
        <p:nvCxnSpPr>
          <p:cNvPr id="13" name="Straight Arrow Connector 12">
            <a:extLst>
              <a:ext uri="{FF2B5EF4-FFF2-40B4-BE49-F238E27FC236}">
                <a16:creationId xmlns:a16="http://schemas.microsoft.com/office/drawing/2014/main" id="{5D928821-B67D-DFDB-233D-AA45A8E68831}"/>
              </a:ext>
            </a:extLst>
          </p:cNvPr>
          <p:cNvCxnSpPr>
            <a:cxnSpLocks/>
          </p:cNvCxnSpPr>
          <p:nvPr/>
        </p:nvCxnSpPr>
        <p:spPr>
          <a:xfrm>
            <a:off x="3730613" y="4723623"/>
            <a:ext cx="405336" cy="57868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BA62201-24A2-29A4-254C-39C4312E39A5}"/>
                  </a:ext>
                </a:extLst>
              </p:cNvPr>
              <p:cNvSpPr txBox="1"/>
              <p:nvPr/>
            </p:nvSpPr>
            <p:spPr>
              <a:xfrm>
                <a:off x="581193" y="2621368"/>
                <a:ext cx="4268380" cy="1015663"/>
              </a:xfrm>
              <a:prstGeom prst="rect">
                <a:avLst/>
              </a:prstGeom>
              <a:noFill/>
            </p:spPr>
            <p:txBody>
              <a:bodyPr wrap="square">
                <a:spAutoFit/>
              </a:bodyPr>
              <a:lstStyle/>
              <a:p>
                <a:pPr lvl="1"/>
                <a:r>
                  <a:rPr lang="en-US" sz="2000" dirty="0">
                    <a:sym typeface="Wingdings" pitchFamily="2" charset="2"/>
                  </a:rPr>
                  <a:t>Do not reject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000" dirty="0"/>
                  <a:t> if p-value </a:t>
                </a:r>
                <a14:m>
                  <m:oMath xmlns:m="http://schemas.openxmlformats.org/officeDocument/2006/math">
                    <m:r>
                      <a:rPr lang="en-US" sz="2000" i="1">
                        <a:latin typeface="Cambria Math" panose="02040503050406030204" pitchFamily="18" charset="0"/>
                      </a:rPr>
                      <m:t>&gt;</m:t>
                    </m:r>
                    <m:r>
                      <a:rPr lang="en-US" sz="2000" i="1">
                        <a:latin typeface="Cambria Math" panose="02040503050406030204" pitchFamily="18" charset="0"/>
                      </a:rPr>
                      <m:t>𝛼</m:t>
                    </m:r>
                  </m:oMath>
                </a14:m>
                <a:r>
                  <a:rPr lang="en-US" sz="2000" dirty="0"/>
                  <a:t> </a:t>
                </a:r>
                <a:r>
                  <a:rPr lang="en-US" sz="2000" dirty="0">
                    <a:sym typeface="Wingdings" pitchFamily="2" charset="2"/>
                  </a:rPr>
                  <a:t> </a:t>
                </a:r>
                <a:r>
                  <a:rPr lang="en-US" sz="2000" dirty="0">
                    <a:solidFill>
                      <a:schemeClr val="accent2"/>
                    </a:solidFill>
                    <a:sym typeface="Wingdings" pitchFamily="2" charset="2"/>
                  </a:rPr>
                  <a:t>not enough evidence to say null hypothesis isn’t true</a:t>
                </a:r>
                <a:endParaRPr lang="en-US" sz="2000" dirty="0">
                  <a:solidFill>
                    <a:schemeClr val="accent2"/>
                  </a:solidFill>
                </a:endParaRPr>
              </a:p>
            </p:txBody>
          </p:sp>
        </mc:Choice>
        <mc:Fallback xmlns="">
          <p:sp>
            <p:nvSpPr>
              <p:cNvPr id="18" name="TextBox 17">
                <a:extLst>
                  <a:ext uri="{FF2B5EF4-FFF2-40B4-BE49-F238E27FC236}">
                    <a16:creationId xmlns:a16="http://schemas.microsoft.com/office/drawing/2014/main" id="{FBA62201-24A2-29A4-254C-39C4312E39A5}"/>
                  </a:ext>
                </a:extLst>
              </p:cNvPr>
              <p:cNvSpPr txBox="1">
                <a:spLocks noRot="1" noChangeAspect="1" noMove="1" noResize="1" noEditPoints="1" noAdjustHandles="1" noChangeArrowheads="1" noChangeShapeType="1" noTextEdit="1"/>
              </p:cNvSpPr>
              <p:nvPr/>
            </p:nvSpPr>
            <p:spPr>
              <a:xfrm>
                <a:off x="581193" y="2621368"/>
                <a:ext cx="4268380" cy="1015663"/>
              </a:xfrm>
              <a:prstGeom prst="rect">
                <a:avLst/>
              </a:prstGeom>
              <a:blipFill>
                <a:blip r:embed="rId6"/>
                <a:stretch>
                  <a:fillRect t="-2469" b="-9877"/>
                </a:stretch>
              </a:blipFill>
            </p:spPr>
            <p:txBody>
              <a:bodyPr/>
              <a:lstStyle/>
              <a:p>
                <a:r>
                  <a:rPr lang="en-US">
                    <a:noFill/>
                  </a:rPr>
                  <a:t> </a:t>
                </a:r>
              </a:p>
            </p:txBody>
          </p:sp>
        </mc:Fallback>
      </mc:AlternateContent>
      <p:sp>
        <p:nvSpPr>
          <p:cNvPr id="19" name="Left Brace 18">
            <a:extLst>
              <a:ext uri="{FF2B5EF4-FFF2-40B4-BE49-F238E27FC236}">
                <a16:creationId xmlns:a16="http://schemas.microsoft.com/office/drawing/2014/main" id="{6D1E8B98-2550-9552-B421-E0F2466AD5D1}"/>
              </a:ext>
            </a:extLst>
          </p:cNvPr>
          <p:cNvSpPr/>
          <p:nvPr/>
        </p:nvSpPr>
        <p:spPr>
          <a:xfrm rot="16200000">
            <a:off x="5549885" y="5924752"/>
            <a:ext cx="363361" cy="728869"/>
          </a:xfrm>
          <a:prstGeom prst="leftBrace">
            <a:avLst>
              <a:gd name="adj1" fmla="val 3690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09C99A55-976E-107E-8989-AC219513AE12}"/>
              </a:ext>
            </a:extLst>
          </p:cNvPr>
          <p:cNvSpPr txBox="1"/>
          <p:nvPr/>
        </p:nvSpPr>
        <p:spPr>
          <a:xfrm>
            <a:off x="5021526" y="6470868"/>
            <a:ext cx="4676152" cy="369332"/>
          </a:xfrm>
          <a:prstGeom prst="rect">
            <a:avLst/>
          </a:prstGeom>
          <a:noFill/>
        </p:spPr>
        <p:txBody>
          <a:bodyPr wrap="none" rtlCol="0">
            <a:spAutoFit/>
          </a:bodyPr>
          <a:lstStyle/>
          <a:p>
            <a:r>
              <a:rPr lang="en-US" dirty="0">
                <a:solidFill>
                  <a:schemeClr val="accent2"/>
                </a:solidFill>
              </a:rPr>
              <a:t>Values are “close together” according to p-value</a:t>
            </a:r>
          </a:p>
        </p:txBody>
      </p:sp>
      <p:sp>
        <p:nvSpPr>
          <p:cNvPr id="14" name="Freeform 13">
            <a:extLst>
              <a:ext uri="{FF2B5EF4-FFF2-40B4-BE49-F238E27FC236}">
                <a16:creationId xmlns:a16="http://schemas.microsoft.com/office/drawing/2014/main" id="{833AD97F-0D73-C4CC-BEBE-4C6C9C82FCE9}"/>
              </a:ext>
            </a:extLst>
          </p:cNvPr>
          <p:cNvSpPr/>
          <p:nvPr/>
        </p:nvSpPr>
        <p:spPr>
          <a:xfrm>
            <a:off x="3802953" y="4094922"/>
            <a:ext cx="1564178" cy="1456845"/>
          </a:xfrm>
          <a:custGeom>
            <a:avLst/>
            <a:gdLst>
              <a:gd name="connsiteX0" fmla="*/ 1563356 w 1564178"/>
              <a:gd name="connsiteY0" fmla="*/ 0 h 1456845"/>
              <a:gd name="connsiteX1" fmla="*/ 1564178 w 1564178"/>
              <a:gd name="connsiteY1" fmla="*/ 0 h 1456845"/>
              <a:gd name="connsiteX2" fmla="*/ 1564178 w 1564178"/>
              <a:gd name="connsiteY2" fmla="*/ 1456845 h 1456845"/>
              <a:gd name="connsiteX3" fmla="*/ 0 w 1564178"/>
              <a:gd name="connsiteY3" fmla="*/ 1456845 h 1456845"/>
              <a:gd name="connsiteX4" fmla="*/ 66743 w 1564178"/>
              <a:gd name="connsiteY4" fmla="*/ 1421116 h 1456845"/>
              <a:gd name="connsiteX5" fmla="*/ 133246 w 1564178"/>
              <a:gd name="connsiteY5" fmla="*/ 1396989 h 1456845"/>
              <a:gd name="connsiteX6" fmla="*/ 190469 w 1564178"/>
              <a:gd name="connsiteY6" fmla="*/ 1382914 h 1456845"/>
              <a:gd name="connsiteX7" fmla="*/ 235320 w 1564178"/>
              <a:gd name="connsiteY7" fmla="*/ 1370850 h 1456845"/>
              <a:gd name="connsiteX8" fmla="*/ 281718 w 1564178"/>
              <a:gd name="connsiteY8" fmla="*/ 1356776 h 1456845"/>
              <a:gd name="connsiteX9" fmla="*/ 343581 w 1564178"/>
              <a:gd name="connsiteY9" fmla="*/ 1340691 h 1456845"/>
              <a:gd name="connsiteX10" fmla="*/ 411631 w 1564178"/>
              <a:gd name="connsiteY10" fmla="*/ 1320584 h 1456845"/>
              <a:gd name="connsiteX11" fmla="*/ 470401 w 1564178"/>
              <a:gd name="connsiteY11" fmla="*/ 1304499 h 1456845"/>
              <a:gd name="connsiteX12" fmla="*/ 515252 w 1564178"/>
              <a:gd name="connsiteY12" fmla="*/ 1288414 h 1456845"/>
              <a:gd name="connsiteX13" fmla="*/ 566289 w 1564178"/>
              <a:gd name="connsiteY13" fmla="*/ 1270318 h 1456845"/>
              <a:gd name="connsiteX14" fmla="*/ 608046 w 1564178"/>
              <a:gd name="connsiteY14" fmla="*/ 1254233 h 1456845"/>
              <a:gd name="connsiteX15" fmla="*/ 663723 w 1564178"/>
              <a:gd name="connsiteY15" fmla="*/ 1236137 h 1456845"/>
              <a:gd name="connsiteX16" fmla="*/ 719400 w 1564178"/>
              <a:gd name="connsiteY16" fmla="*/ 1214020 h 1456845"/>
              <a:gd name="connsiteX17" fmla="*/ 773531 w 1564178"/>
              <a:gd name="connsiteY17" fmla="*/ 1187882 h 1456845"/>
              <a:gd name="connsiteX18" fmla="*/ 816835 w 1564178"/>
              <a:gd name="connsiteY18" fmla="*/ 1163754 h 1456845"/>
              <a:gd name="connsiteX19" fmla="*/ 863232 w 1564178"/>
              <a:gd name="connsiteY19" fmla="*/ 1141637 h 1456845"/>
              <a:gd name="connsiteX20" fmla="*/ 925096 w 1564178"/>
              <a:gd name="connsiteY20" fmla="*/ 1105445 h 1456845"/>
              <a:gd name="connsiteX21" fmla="*/ 999332 w 1564178"/>
              <a:gd name="connsiteY21" fmla="*/ 1051158 h 1456845"/>
              <a:gd name="connsiteX22" fmla="*/ 1048822 w 1564178"/>
              <a:gd name="connsiteY22" fmla="*/ 1010945 h 1456845"/>
              <a:gd name="connsiteX23" fmla="*/ 1084394 w 1564178"/>
              <a:gd name="connsiteY23" fmla="*/ 978775 h 1456845"/>
              <a:gd name="connsiteX24" fmla="*/ 1127698 w 1564178"/>
              <a:gd name="connsiteY24" fmla="*/ 932530 h 1456845"/>
              <a:gd name="connsiteX25" fmla="*/ 1164816 w 1564178"/>
              <a:gd name="connsiteY25" fmla="*/ 890306 h 1456845"/>
              <a:gd name="connsiteX26" fmla="*/ 1195747 w 1564178"/>
              <a:gd name="connsiteY26" fmla="*/ 852104 h 1456845"/>
              <a:gd name="connsiteX27" fmla="*/ 1240598 w 1564178"/>
              <a:gd name="connsiteY27" fmla="*/ 787764 h 1456845"/>
              <a:gd name="connsiteX28" fmla="*/ 1280809 w 1564178"/>
              <a:gd name="connsiteY28" fmla="*/ 731466 h 1456845"/>
              <a:gd name="connsiteX29" fmla="*/ 1314834 w 1564178"/>
              <a:gd name="connsiteY29" fmla="*/ 671146 h 1456845"/>
              <a:gd name="connsiteX30" fmla="*/ 1347312 w 1564178"/>
              <a:gd name="connsiteY30" fmla="*/ 610827 h 1456845"/>
              <a:gd name="connsiteX31" fmla="*/ 1376698 w 1564178"/>
              <a:gd name="connsiteY31" fmla="*/ 550508 h 1456845"/>
              <a:gd name="connsiteX32" fmla="*/ 1401443 w 1564178"/>
              <a:gd name="connsiteY32" fmla="*/ 486167 h 1456845"/>
              <a:gd name="connsiteX33" fmla="*/ 1426188 w 1564178"/>
              <a:gd name="connsiteY33" fmla="*/ 423837 h 1456845"/>
              <a:gd name="connsiteX34" fmla="*/ 1443201 w 1564178"/>
              <a:gd name="connsiteY34" fmla="*/ 375582 h 1456845"/>
              <a:gd name="connsiteX35" fmla="*/ 1458666 w 1564178"/>
              <a:gd name="connsiteY35" fmla="*/ 325316 h 1456845"/>
              <a:gd name="connsiteX36" fmla="*/ 1475679 w 1564178"/>
              <a:gd name="connsiteY36" fmla="*/ 277060 h 1456845"/>
              <a:gd name="connsiteX37" fmla="*/ 1491145 w 1564178"/>
              <a:gd name="connsiteY37" fmla="*/ 230815 h 1456845"/>
              <a:gd name="connsiteX38" fmla="*/ 1514343 w 1564178"/>
              <a:gd name="connsiteY38" fmla="*/ 160443 h 1456845"/>
              <a:gd name="connsiteX39" fmla="*/ 1537542 w 1564178"/>
              <a:gd name="connsiteY39" fmla="*/ 86049 h 1456845"/>
              <a:gd name="connsiteX40" fmla="*/ 1554554 w 1564178"/>
              <a:gd name="connsiteY40" fmla="*/ 29751 h 145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64178" h="1456845">
                <a:moveTo>
                  <a:pt x="1563356" y="0"/>
                </a:moveTo>
                <a:lnTo>
                  <a:pt x="1564178" y="0"/>
                </a:lnTo>
                <a:lnTo>
                  <a:pt x="1564178" y="1456845"/>
                </a:lnTo>
                <a:lnTo>
                  <a:pt x="0" y="1456845"/>
                </a:lnTo>
                <a:lnTo>
                  <a:pt x="66743" y="1421116"/>
                </a:lnTo>
                <a:lnTo>
                  <a:pt x="133246" y="1396989"/>
                </a:lnTo>
                <a:lnTo>
                  <a:pt x="190469" y="1382914"/>
                </a:lnTo>
                <a:lnTo>
                  <a:pt x="235320" y="1370850"/>
                </a:lnTo>
                <a:lnTo>
                  <a:pt x="281718" y="1356776"/>
                </a:lnTo>
                <a:lnTo>
                  <a:pt x="343581" y="1340691"/>
                </a:lnTo>
                <a:lnTo>
                  <a:pt x="411631" y="1320584"/>
                </a:lnTo>
                <a:lnTo>
                  <a:pt x="470401" y="1304499"/>
                </a:lnTo>
                <a:lnTo>
                  <a:pt x="515252" y="1288414"/>
                </a:lnTo>
                <a:lnTo>
                  <a:pt x="566289" y="1270318"/>
                </a:lnTo>
                <a:lnTo>
                  <a:pt x="608046" y="1254233"/>
                </a:lnTo>
                <a:lnTo>
                  <a:pt x="663723" y="1236137"/>
                </a:lnTo>
                <a:lnTo>
                  <a:pt x="719400" y="1214020"/>
                </a:lnTo>
                <a:lnTo>
                  <a:pt x="773531" y="1187882"/>
                </a:lnTo>
                <a:lnTo>
                  <a:pt x="816835" y="1163754"/>
                </a:lnTo>
                <a:lnTo>
                  <a:pt x="863232" y="1141637"/>
                </a:lnTo>
                <a:lnTo>
                  <a:pt x="925096" y="1105445"/>
                </a:lnTo>
                <a:lnTo>
                  <a:pt x="999332" y="1051158"/>
                </a:lnTo>
                <a:lnTo>
                  <a:pt x="1048822" y="1010945"/>
                </a:lnTo>
                <a:lnTo>
                  <a:pt x="1084394" y="978775"/>
                </a:lnTo>
                <a:lnTo>
                  <a:pt x="1127698" y="932530"/>
                </a:lnTo>
                <a:lnTo>
                  <a:pt x="1164816" y="890306"/>
                </a:lnTo>
                <a:lnTo>
                  <a:pt x="1195747" y="852104"/>
                </a:lnTo>
                <a:lnTo>
                  <a:pt x="1240598" y="787764"/>
                </a:lnTo>
                <a:lnTo>
                  <a:pt x="1280809" y="731466"/>
                </a:lnTo>
                <a:lnTo>
                  <a:pt x="1314834" y="671146"/>
                </a:lnTo>
                <a:lnTo>
                  <a:pt x="1347312" y="610827"/>
                </a:lnTo>
                <a:lnTo>
                  <a:pt x="1376698" y="550508"/>
                </a:lnTo>
                <a:lnTo>
                  <a:pt x="1401443" y="486167"/>
                </a:lnTo>
                <a:lnTo>
                  <a:pt x="1426188" y="423837"/>
                </a:lnTo>
                <a:lnTo>
                  <a:pt x="1443201" y="375582"/>
                </a:lnTo>
                <a:lnTo>
                  <a:pt x="1458666" y="325316"/>
                </a:lnTo>
                <a:lnTo>
                  <a:pt x="1475679" y="277060"/>
                </a:lnTo>
                <a:lnTo>
                  <a:pt x="1491145" y="230815"/>
                </a:lnTo>
                <a:lnTo>
                  <a:pt x="1514343" y="160443"/>
                </a:lnTo>
                <a:lnTo>
                  <a:pt x="1537542" y="86049"/>
                </a:lnTo>
                <a:lnTo>
                  <a:pt x="1554554" y="29751"/>
                </a:lnTo>
                <a:close/>
              </a:path>
            </a:pathLst>
          </a:custGeom>
          <a:solidFill>
            <a:schemeClr val="accent5">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07314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77A06B91-E98C-7037-67F3-93B835BBDD95}"/>
                  </a:ext>
                </a:extLst>
              </p:cNvPr>
              <p:cNvSpPr>
                <a:spLocks noGrp="1"/>
              </p:cNvSpPr>
              <p:nvPr>
                <p:ph type="title"/>
              </p:nvPr>
            </p:nvSpPr>
            <p:spPr/>
            <p:txBody>
              <a:bodyPr/>
              <a:lstStyle/>
              <a:p>
                <a:r>
                  <a:rPr lang="en-US" dirty="0"/>
                  <a:t>UPPer-Tailed Test with P-value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𝑎</m:t>
                        </m:r>
                      </m:sub>
                    </m:sSub>
                    <m:r>
                      <a:rPr lang="en-US" i="1">
                        <a:latin typeface="Cambria Math" panose="02040503050406030204" pitchFamily="18" charset="0"/>
                      </a:rPr>
                      <m:t>:</m:t>
                    </m:r>
                    <m:r>
                      <a:rPr lang="en-US" i="1">
                        <a:latin typeface="Cambria Math" panose="02040503050406030204" pitchFamily="18" charset="0"/>
                      </a:rPr>
                      <m:t>𝜇</m:t>
                    </m:r>
                    <m:r>
                      <a:rPr lang="en-US" b="0" i="1" smtClean="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0</m:t>
                        </m:r>
                      </m:sub>
                    </m:sSub>
                  </m:oMath>
                </a14:m>
                <a:endParaRPr lang="en-US" dirty="0"/>
              </a:p>
            </p:txBody>
          </p:sp>
        </mc:Choice>
        <mc:Fallback xmlns="">
          <p:sp>
            <p:nvSpPr>
              <p:cNvPr id="3" name="Title 2">
                <a:extLst>
                  <a:ext uri="{FF2B5EF4-FFF2-40B4-BE49-F238E27FC236}">
                    <a16:creationId xmlns:a16="http://schemas.microsoft.com/office/drawing/2014/main" id="{77A06B91-E98C-7037-67F3-93B835BBDD95}"/>
                  </a:ext>
                </a:extLst>
              </p:cNvPr>
              <p:cNvSpPr>
                <a:spLocks noGrp="1" noRot="1" noChangeAspect="1" noMove="1" noResize="1" noEditPoints="1" noAdjustHandles="1" noChangeArrowheads="1" noChangeShapeType="1" noTextEdit="1"/>
              </p:cNvSpPr>
              <p:nvPr>
                <p:ph type="title"/>
              </p:nvPr>
            </p:nvSpPr>
            <p:spPr>
              <a:blipFill>
                <a:blip r:embed="rId2"/>
                <a:stretch>
                  <a:fillRect l="-1149" b="-17722"/>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99E0560A-DD51-68EB-5049-4B1DF3160B8F}"/>
              </a:ext>
            </a:extLst>
          </p:cNvPr>
          <p:cNvCxnSpPr/>
          <p:nvPr/>
        </p:nvCxnSpPr>
        <p:spPr>
          <a:xfrm>
            <a:off x="2838580" y="5551767"/>
            <a:ext cx="6477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17">
            <a:extLst>
              <a:ext uri="{FF2B5EF4-FFF2-40B4-BE49-F238E27FC236}">
                <a16:creationId xmlns:a16="http://schemas.microsoft.com/office/drawing/2014/main" id="{81CFB1D9-0A3F-AB39-89B9-F7B49A9D088B}"/>
              </a:ext>
            </a:extLst>
          </p:cNvPr>
          <p:cNvSpPr>
            <a:spLocks/>
          </p:cNvSpPr>
          <p:nvPr/>
        </p:nvSpPr>
        <p:spPr bwMode="auto">
          <a:xfrm>
            <a:off x="3790820" y="2554360"/>
            <a:ext cx="4610360" cy="300792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784AEB-75F6-EDFF-CF45-9AD4E72E5549}"/>
                  </a:ext>
                </a:extLst>
              </p:cNvPr>
              <p:cNvSpPr txBox="1"/>
              <p:nvPr/>
            </p:nvSpPr>
            <p:spPr>
              <a:xfrm>
                <a:off x="5634990" y="5691866"/>
                <a:ext cx="9726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0</m:t>
                          </m:r>
                        </m:sub>
                      </m:sSub>
                    </m:oMath>
                  </m:oMathPara>
                </a14:m>
                <a:endParaRPr lang="en-US" sz="2400" dirty="0"/>
              </a:p>
            </p:txBody>
          </p:sp>
        </mc:Choice>
        <mc:Fallback xmlns="">
          <p:sp>
            <p:nvSpPr>
              <p:cNvPr id="2" name="TextBox 1">
                <a:extLst>
                  <a:ext uri="{FF2B5EF4-FFF2-40B4-BE49-F238E27FC236}">
                    <a16:creationId xmlns:a16="http://schemas.microsoft.com/office/drawing/2014/main" id="{0A784AEB-75F6-EDFF-CF45-9AD4E72E5549}"/>
                  </a:ext>
                </a:extLst>
              </p:cNvPr>
              <p:cNvSpPr txBox="1">
                <a:spLocks noRot="1" noChangeAspect="1" noMove="1" noResize="1" noEditPoints="1" noAdjustHandles="1" noChangeArrowheads="1" noChangeShapeType="1" noTextEdit="1"/>
              </p:cNvSpPr>
              <p:nvPr/>
            </p:nvSpPr>
            <p:spPr>
              <a:xfrm>
                <a:off x="5634990" y="5691866"/>
                <a:ext cx="972638" cy="369332"/>
              </a:xfrm>
              <a:prstGeom prst="rect">
                <a:avLst/>
              </a:prstGeom>
              <a:blipFill>
                <a:blip r:embed="rId3"/>
                <a:stretch>
                  <a:fillRect l="-5128" r="-1282" b="-23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676036AF-D55F-68D4-57D8-1FD10805A6BE}"/>
              </a:ext>
            </a:extLst>
          </p:cNvPr>
          <p:cNvCxnSpPr>
            <a:cxnSpLocks/>
          </p:cNvCxnSpPr>
          <p:nvPr/>
        </p:nvCxnSpPr>
        <p:spPr>
          <a:xfrm>
            <a:off x="6121309" y="2554360"/>
            <a:ext cx="0" cy="29974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2F6C45-19EC-34FB-65C4-9CB448655EA9}"/>
                  </a:ext>
                </a:extLst>
              </p:cNvPr>
              <p:cNvSpPr txBox="1"/>
              <p:nvPr/>
            </p:nvSpPr>
            <p:spPr>
              <a:xfrm>
                <a:off x="7773607" y="3912810"/>
                <a:ext cx="278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𝛼</m:t>
                      </m:r>
                    </m:oMath>
                  </m:oMathPara>
                </a14:m>
                <a:endParaRPr lang="en-US" dirty="0">
                  <a:solidFill>
                    <a:schemeClr val="accent3"/>
                  </a:solidFill>
                </a:endParaRPr>
              </a:p>
            </p:txBody>
          </p:sp>
        </mc:Choice>
        <mc:Fallback xmlns="">
          <p:sp>
            <p:nvSpPr>
              <p:cNvPr id="9" name="TextBox 8">
                <a:extLst>
                  <a:ext uri="{FF2B5EF4-FFF2-40B4-BE49-F238E27FC236}">
                    <a16:creationId xmlns:a16="http://schemas.microsoft.com/office/drawing/2014/main" id="{F62F6C45-19EC-34FB-65C4-9CB448655EA9}"/>
                  </a:ext>
                </a:extLst>
              </p:cNvPr>
              <p:cNvSpPr txBox="1">
                <a:spLocks noRot="1" noChangeAspect="1" noMove="1" noResize="1" noEditPoints="1" noAdjustHandles="1" noChangeArrowheads="1" noChangeShapeType="1" noTextEdit="1"/>
              </p:cNvSpPr>
              <p:nvPr/>
            </p:nvSpPr>
            <p:spPr>
              <a:xfrm>
                <a:off x="7773607" y="3912810"/>
                <a:ext cx="278601" cy="369332"/>
              </a:xfrm>
              <a:prstGeom prst="rect">
                <a:avLst/>
              </a:prstGeom>
              <a:blipFill>
                <a:blip r:embed="rId4"/>
                <a:stretch>
                  <a:fillRect l="-13043" r="-4348"/>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52FE7331-61A6-17FF-4779-F34170D34B72}"/>
              </a:ext>
            </a:extLst>
          </p:cNvPr>
          <p:cNvCxnSpPr>
            <a:cxnSpLocks/>
            <a:stCxn id="9" idx="2"/>
          </p:cNvCxnSpPr>
          <p:nvPr/>
        </p:nvCxnSpPr>
        <p:spPr>
          <a:xfrm flipH="1">
            <a:off x="7424635" y="4282142"/>
            <a:ext cx="488273" cy="51983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9D0DC0-F7BA-E944-7668-6A55E53C5E0A}"/>
                  </a:ext>
                </a:extLst>
              </p:cNvPr>
              <p:cNvSpPr txBox="1"/>
              <p:nvPr/>
            </p:nvSpPr>
            <p:spPr>
              <a:xfrm>
                <a:off x="7317490" y="5691866"/>
                <a:ext cx="2142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oMath>
                  </m:oMathPara>
                </a14:m>
                <a:endParaRPr lang="en-US" sz="2400" dirty="0"/>
              </a:p>
            </p:txBody>
          </p:sp>
        </mc:Choice>
        <mc:Fallback xmlns="">
          <p:sp>
            <p:nvSpPr>
              <p:cNvPr id="11" name="TextBox 10">
                <a:extLst>
                  <a:ext uri="{FF2B5EF4-FFF2-40B4-BE49-F238E27FC236}">
                    <a16:creationId xmlns:a16="http://schemas.microsoft.com/office/drawing/2014/main" id="{859D0DC0-F7BA-E944-7668-6A55E53C5E0A}"/>
                  </a:ext>
                </a:extLst>
              </p:cNvPr>
              <p:cNvSpPr txBox="1">
                <a:spLocks noRot="1" noChangeAspect="1" noMove="1" noResize="1" noEditPoints="1" noAdjustHandles="1" noChangeArrowheads="1" noChangeShapeType="1" noTextEdit="1"/>
              </p:cNvSpPr>
              <p:nvPr/>
            </p:nvSpPr>
            <p:spPr>
              <a:xfrm>
                <a:off x="7317490" y="5691866"/>
                <a:ext cx="214289" cy="369332"/>
              </a:xfrm>
              <a:prstGeom prst="rect">
                <a:avLst/>
              </a:prstGeom>
              <a:blipFill>
                <a:blip r:embed="rId5"/>
                <a:stretch>
                  <a:fillRect l="-22222" r="-16667" b="-333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F054B250-9E9D-C04B-F2F3-A622153DA46F}"/>
              </a:ext>
            </a:extLst>
          </p:cNvPr>
          <p:cNvSpPr txBox="1"/>
          <p:nvPr/>
        </p:nvSpPr>
        <p:spPr>
          <a:xfrm>
            <a:off x="8427934" y="4340311"/>
            <a:ext cx="1075936" cy="461665"/>
          </a:xfrm>
          <a:prstGeom prst="rect">
            <a:avLst/>
          </a:prstGeom>
          <a:noFill/>
        </p:spPr>
        <p:txBody>
          <a:bodyPr wrap="none" rtlCol="0">
            <a:spAutoFit/>
          </a:bodyPr>
          <a:lstStyle/>
          <a:p>
            <a:r>
              <a:rPr lang="en-US" sz="2400" dirty="0">
                <a:solidFill>
                  <a:schemeClr val="accent5"/>
                </a:solidFill>
              </a:rPr>
              <a:t>P-value</a:t>
            </a:r>
          </a:p>
        </p:txBody>
      </p:sp>
      <p:cxnSp>
        <p:nvCxnSpPr>
          <p:cNvPr id="13" name="Straight Arrow Connector 12">
            <a:extLst>
              <a:ext uri="{FF2B5EF4-FFF2-40B4-BE49-F238E27FC236}">
                <a16:creationId xmlns:a16="http://schemas.microsoft.com/office/drawing/2014/main" id="{5D928821-B67D-DFDB-233D-AA45A8E68831}"/>
              </a:ext>
            </a:extLst>
          </p:cNvPr>
          <p:cNvCxnSpPr>
            <a:cxnSpLocks/>
          </p:cNvCxnSpPr>
          <p:nvPr/>
        </p:nvCxnSpPr>
        <p:spPr>
          <a:xfrm flipH="1">
            <a:off x="8211889" y="4818206"/>
            <a:ext cx="551345" cy="52904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BA62201-24A2-29A4-254C-39C4312E39A5}"/>
                  </a:ext>
                </a:extLst>
              </p:cNvPr>
              <p:cNvSpPr txBox="1"/>
              <p:nvPr/>
            </p:nvSpPr>
            <p:spPr>
              <a:xfrm>
                <a:off x="581193" y="2621368"/>
                <a:ext cx="4268380" cy="1015663"/>
              </a:xfrm>
              <a:prstGeom prst="rect">
                <a:avLst/>
              </a:prstGeom>
              <a:noFill/>
            </p:spPr>
            <p:txBody>
              <a:bodyPr wrap="square">
                <a:spAutoFit/>
              </a:bodyPr>
              <a:lstStyle/>
              <a:p>
                <a:pPr lvl="1"/>
                <a:r>
                  <a:rPr lang="en-US" sz="2000" dirty="0"/>
                  <a:t>Reject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000" dirty="0"/>
                  <a:t> if p-value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𝛼</m:t>
                    </m:r>
                  </m:oMath>
                </a14:m>
                <a:r>
                  <a:rPr lang="en-US" sz="2000" dirty="0"/>
                  <a:t> </a:t>
                </a:r>
                <a:r>
                  <a:rPr lang="en-US" sz="2000" dirty="0">
                    <a:sym typeface="Wingdings" pitchFamily="2" charset="2"/>
                  </a:rPr>
                  <a:t> </a:t>
                </a:r>
                <a:r>
                  <a:rPr lang="en-US" sz="2000" dirty="0">
                    <a:solidFill>
                      <a:schemeClr val="accent2"/>
                    </a:solidFill>
                    <a:sym typeface="Wingdings" pitchFamily="2" charset="2"/>
                  </a:rPr>
                  <a:t>no longer believe the null hypothesis is true</a:t>
                </a:r>
              </a:p>
            </p:txBody>
          </p:sp>
        </mc:Choice>
        <mc:Fallback xmlns="">
          <p:sp>
            <p:nvSpPr>
              <p:cNvPr id="18" name="TextBox 17">
                <a:extLst>
                  <a:ext uri="{FF2B5EF4-FFF2-40B4-BE49-F238E27FC236}">
                    <a16:creationId xmlns:a16="http://schemas.microsoft.com/office/drawing/2014/main" id="{FBA62201-24A2-29A4-254C-39C4312E39A5}"/>
                  </a:ext>
                </a:extLst>
              </p:cNvPr>
              <p:cNvSpPr txBox="1">
                <a:spLocks noRot="1" noChangeAspect="1" noMove="1" noResize="1" noEditPoints="1" noAdjustHandles="1" noChangeArrowheads="1" noChangeShapeType="1" noTextEdit="1"/>
              </p:cNvSpPr>
              <p:nvPr/>
            </p:nvSpPr>
            <p:spPr>
              <a:xfrm>
                <a:off x="581193" y="2621368"/>
                <a:ext cx="4268380" cy="1015663"/>
              </a:xfrm>
              <a:prstGeom prst="rect">
                <a:avLst/>
              </a:prstGeom>
              <a:blipFill>
                <a:blip r:embed="rId6"/>
                <a:stretch>
                  <a:fillRect t="-2469" b="-9877"/>
                </a:stretch>
              </a:blipFill>
            </p:spPr>
            <p:txBody>
              <a:bodyPr/>
              <a:lstStyle/>
              <a:p>
                <a:r>
                  <a:rPr lang="en-US">
                    <a:noFill/>
                  </a:rPr>
                  <a:t> </a:t>
                </a:r>
              </a:p>
            </p:txBody>
          </p:sp>
        </mc:Fallback>
      </mc:AlternateContent>
      <p:sp>
        <p:nvSpPr>
          <p:cNvPr id="19" name="Left Brace 18">
            <a:extLst>
              <a:ext uri="{FF2B5EF4-FFF2-40B4-BE49-F238E27FC236}">
                <a16:creationId xmlns:a16="http://schemas.microsoft.com/office/drawing/2014/main" id="{6D1E8B98-2550-9552-B421-E0F2466AD5D1}"/>
              </a:ext>
            </a:extLst>
          </p:cNvPr>
          <p:cNvSpPr/>
          <p:nvPr/>
        </p:nvSpPr>
        <p:spPr>
          <a:xfrm rot="16200000">
            <a:off x="6569177" y="5615409"/>
            <a:ext cx="363361" cy="1347555"/>
          </a:xfrm>
          <a:prstGeom prst="leftBrace">
            <a:avLst>
              <a:gd name="adj1" fmla="val 3690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09C99A55-976E-107E-8989-AC219513AE12}"/>
              </a:ext>
            </a:extLst>
          </p:cNvPr>
          <p:cNvSpPr txBox="1"/>
          <p:nvPr/>
        </p:nvSpPr>
        <p:spPr>
          <a:xfrm>
            <a:off x="5021526" y="6470868"/>
            <a:ext cx="4120680" cy="369332"/>
          </a:xfrm>
          <a:prstGeom prst="rect">
            <a:avLst/>
          </a:prstGeom>
          <a:noFill/>
        </p:spPr>
        <p:txBody>
          <a:bodyPr wrap="none" rtlCol="0">
            <a:spAutoFit/>
          </a:bodyPr>
          <a:lstStyle/>
          <a:p>
            <a:r>
              <a:rPr lang="en-US" dirty="0">
                <a:solidFill>
                  <a:schemeClr val="accent2"/>
                </a:solidFill>
              </a:rPr>
              <a:t>Values are “far apart” according to p-value</a:t>
            </a:r>
          </a:p>
        </p:txBody>
      </p:sp>
      <p:sp>
        <p:nvSpPr>
          <p:cNvPr id="17" name="Freeform 16">
            <a:extLst>
              <a:ext uri="{FF2B5EF4-FFF2-40B4-BE49-F238E27FC236}">
                <a16:creationId xmlns:a16="http://schemas.microsoft.com/office/drawing/2014/main" id="{D5A94A66-9872-C500-A1D9-B067527F4830}"/>
              </a:ext>
            </a:extLst>
          </p:cNvPr>
          <p:cNvSpPr/>
          <p:nvPr/>
        </p:nvSpPr>
        <p:spPr>
          <a:xfrm>
            <a:off x="7176056" y="4842582"/>
            <a:ext cx="1203554" cy="709185"/>
          </a:xfrm>
          <a:custGeom>
            <a:avLst/>
            <a:gdLst>
              <a:gd name="connsiteX0" fmla="*/ 0 w 1203554"/>
              <a:gd name="connsiteY0" fmla="*/ 0 h 709185"/>
              <a:gd name="connsiteX1" fmla="*/ 37349 w 1203554"/>
              <a:gd name="connsiteY1" fmla="*/ 60210 h 709185"/>
              <a:gd name="connsiteX2" fmla="*/ 76014 w 1203554"/>
              <a:gd name="connsiteY2" fmla="*/ 120529 h 709185"/>
              <a:gd name="connsiteX3" fmla="*/ 110039 w 1203554"/>
              <a:gd name="connsiteY3" fmla="*/ 162753 h 709185"/>
              <a:gd name="connsiteX4" fmla="*/ 139424 w 1203554"/>
              <a:gd name="connsiteY4" fmla="*/ 198944 h 709185"/>
              <a:gd name="connsiteX5" fmla="*/ 179635 w 1203554"/>
              <a:gd name="connsiteY5" fmla="*/ 243179 h 709185"/>
              <a:gd name="connsiteX6" fmla="*/ 219846 w 1203554"/>
              <a:gd name="connsiteY6" fmla="*/ 281381 h 709185"/>
              <a:gd name="connsiteX7" fmla="*/ 261604 w 1203554"/>
              <a:gd name="connsiteY7" fmla="*/ 311540 h 709185"/>
              <a:gd name="connsiteX8" fmla="*/ 284802 w 1203554"/>
              <a:gd name="connsiteY8" fmla="*/ 329636 h 709185"/>
              <a:gd name="connsiteX9" fmla="*/ 286349 w 1203554"/>
              <a:gd name="connsiteY9" fmla="*/ 329636 h 709185"/>
              <a:gd name="connsiteX10" fmla="*/ 317281 w 1203554"/>
              <a:gd name="connsiteY10" fmla="*/ 353764 h 709185"/>
              <a:gd name="connsiteX11" fmla="*/ 391517 w 1203554"/>
              <a:gd name="connsiteY11" fmla="*/ 400009 h 709185"/>
              <a:gd name="connsiteX12" fmla="*/ 447194 w 1203554"/>
              <a:gd name="connsiteY12" fmla="*/ 430168 h 709185"/>
              <a:gd name="connsiteX13" fmla="*/ 513697 w 1203554"/>
              <a:gd name="connsiteY13" fmla="*/ 460328 h 709185"/>
              <a:gd name="connsiteX14" fmla="*/ 572467 w 1203554"/>
              <a:gd name="connsiteY14" fmla="*/ 486466 h 709185"/>
              <a:gd name="connsiteX15" fmla="*/ 634330 w 1203554"/>
              <a:gd name="connsiteY15" fmla="*/ 514615 h 709185"/>
              <a:gd name="connsiteX16" fmla="*/ 708566 w 1203554"/>
              <a:gd name="connsiteY16" fmla="*/ 546786 h 709185"/>
              <a:gd name="connsiteX17" fmla="*/ 790535 w 1203554"/>
              <a:gd name="connsiteY17" fmla="*/ 576945 h 709185"/>
              <a:gd name="connsiteX18" fmla="*/ 838479 w 1203554"/>
              <a:gd name="connsiteY18" fmla="*/ 593031 h 709185"/>
              <a:gd name="connsiteX19" fmla="*/ 923541 w 1203554"/>
              <a:gd name="connsiteY19" fmla="*/ 623190 h 709185"/>
              <a:gd name="connsiteX20" fmla="*/ 884876 w 1203554"/>
              <a:gd name="connsiteY20" fmla="*/ 609116 h 709185"/>
              <a:gd name="connsiteX21" fmla="*/ 959112 w 1203554"/>
              <a:gd name="connsiteY21" fmla="*/ 633243 h 709185"/>
              <a:gd name="connsiteX22" fmla="*/ 1020975 w 1203554"/>
              <a:gd name="connsiteY22" fmla="*/ 649329 h 709185"/>
              <a:gd name="connsiteX23" fmla="*/ 1073559 w 1203554"/>
              <a:gd name="connsiteY23" fmla="*/ 661392 h 709185"/>
              <a:gd name="connsiteX24" fmla="*/ 1150888 w 1203554"/>
              <a:gd name="connsiteY24" fmla="*/ 683510 h 709185"/>
              <a:gd name="connsiteX25" fmla="*/ 1203554 w 1203554"/>
              <a:gd name="connsiteY25" fmla="*/ 709185 h 709185"/>
              <a:gd name="connsiteX26" fmla="*/ 0 w 1203554"/>
              <a:gd name="connsiteY26" fmla="*/ 709185 h 7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3554" h="709185">
                <a:moveTo>
                  <a:pt x="0" y="0"/>
                </a:moveTo>
                <a:lnTo>
                  <a:pt x="37349" y="60210"/>
                </a:lnTo>
                <a:lnTo>
                  <a:pt x="76014" y="120529"/>
                </a:lnTo>
                <a:lnTo>
                  <a:pt x="110039" y="162753"/>
                </a:lnTo>
                <a:lnTo>
                  <a:pt x="139424" y="198944"/>
                </a:lnTo>
                <a:lnTo>
                  <a:pt x="179635" y="243179"/>
                </a:lnTo>
                <a:lnTo>
                  <a:pt x="219846" y="281381"/>
                </a:lnTo>
                <a:lnTo>
                  <a:pt x="261604" y="311540"/>
                </a:lnTo>
                <a:lnTo>
                  <a:pt x="284802" y="329636"/>
                </a:lnTo>
                <a:lnTo>
                  <a:pt x="286349" y="329636"/>
                </a:lnTo>
                <a:lnTo>
                  <a:pt x="317281" y="353764"/>
                </a:lnTo>
                <a:lnTo>
                  <a:pt x="391517" y="400009"/>
                </a:lnTo>
                <a:lnTo>
                  <a:pt x="447194" y="430168"/>
                </a:lnTo>
                <a:lnTo>
                  <a:pt x="513697" y="460328"/>
                </a:lnTo>
                <a:lnTo>
                  <a:pt x="572467" y="486466"/>
                </a:lnTo>
                <a:lnTo>
                  <a:pt x="634330" y="514615"/>
                </a:lnTo>
                <a:lnTo>
                  <a:pt x="708566" y="546786"/>
                </a:lnTo>
                <a:lnTo>
                  <a:pt x="790535" y="576945"/>
                </a:lnTo>
                <a:lnTo>
                  <a:pt x="838479" y="593031"/>
                </a:lnTo>
                <a:lnTo>
                  <a:pt x="923541" y="623190"/>
                </a:lnTo>
                <a:lnTo>
                  <a:pt x="884876" y="609116"/>
                </a:lnTo>
                <a:lnTo>
                  <a:pt x="959112" y="633243"/>
                </a:lnTo>
                <a:lnTo>
                  <a:pt x="1020975" y="649329"/>
                </a:lnTo>
                <a:lnTo>
                  <a:pt x="1073559" y="661392"/>
                </a:lnTo>
                <a:lnTo>
                  <a:pt x="1150888" y="683510"/>
                </a:lnTo>
                <a:lnTo>
                  <a:pt x="1203554" y="709185"/>
                </a:lnTo>
                <a:lnTo>
                  <a:pt x="0" y="709185"/>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967ABF2-ED93-2EE5-E273-4F7F3E998E46}"/>
              </a:ext>
            </a:extLst>
          </p:cNvPr>
          <p:cNvSpPr/>
          <p:nvPr/>
        </p:nvSpPr>
        <p:spPr>
          <a:xfrm>
            <a:off x="7424636" y="5144715"/>
            <a:ext cx="954975" cy="407052"/>
          </a:xfrm>
          <a:custGeom>
            <a:avLst/>
            <a:gdLst>
              <a:gd name="connsiteX0" fmla="*/ 0 w 954975"/>
              <a:gd name="connsiteY0" fmla="*/ 0 h 407052"/>
              <a:gd name="connsiteX1" fmla="*/ 13025 w 954975"/>
              <a:gd name="connsiteY1" fmla="*/ 9407 h 407052"/>
              <a:gd name="connsiteX2" fmla="*/ 36223 w 954975"/>
              <a:gd name="connsiteY2" fmla="*/ 27503 h 407052"/>
              <a:gd name="connsiteX3" fmla="*/ 37770 w 954975"/>
              <a:gd name="connsiteY3" fmla="*/ 27503 h 407052"/>
              <a:gd name="connsiteX4" fmla="*/ 68702 w 954975"/>
              <a:gd name="connsiteY4" fmla="*/ 51631 h 407052"/>
              <a:gd name="connsiteX5" fmla="*/ 142938 w 954975"/>
              <a:gd name="connsiteY5" fmla="*/ 97876 h 407052"/>
              <a:gd name="connsiteX6" fmla="*/ 198615 w 954975"/>
              <a:gd name="connsiteY6" fmla="*/ 128035 h 407052"/>
              <a:gd name="connsiteX7" fmla="*/ 265118 w 954975"/>
              <a:gd name="connsiteY7" fmla="*/ 158195 h 407052"/>
              <a:gd name="connsiteX8" fmla="*/ 323888 w 954975"/>
              <a:gd name="connsiteY8" fmla="*/ 184333 h 407052"/>
              <a:gd name="connsiteX9" fmla="*/ 385751 w 954975"/>
              <a:gd name="connsiteY9" fmla="*/ 212482 h 407052"/>
              <a:gd name="connsiteX10" fmla="*/ 459987 w 954975"/>
              <a:gd name="connsiteY10" fmla="*/ 244653 h 407052"/>
              <a:gd name="connsiteX11" fmla="*/ 541956 w 954975"/>
              <a:gd name="connsiteY11" fmla="*/ 274812 h 407052"/>
              <a:gd name="connsiteX12" fmla="*/ 589900 w 954975"/>
              <a:gd name="connsiteY12" fmla="*/ 290898 h 407052"/>
              <a:gd name="connsiteX13" fmla="*/ 674962 w 954975"/>
              <a:gd name="connsiteY13" fmla="*/ 321057 h 407052"/>
              <a:gd name="connsiteX14" fmla="*/ 636297 w 954975"/>
              <a:gd name="connsiteY14" fmla="*/ 306983 h 407052"/>
              <a:gd name="connsiteX15" fmla="*/ 710533 w 954975"/>
              <a:gd name="connsiteY15" fmla="*/ 331110 h 407052"/>
              <a:gd name="connsiteX16" fmla="*/ 772396 w 954975"/>
              <a:gd name="connsiteY16" fmla="*/ 347196 h 407052"/>
              <a:gd name="connsiteX17" fmla="*/ 824980 w 954975"/>
              <a:gd name="connsiteY17" fmla="*/ 359259 h 407052"/>
              <a:gd name="connsiteX18" fmla="*/ 902309 w 954975"/>
              <a:gd name="connsiteY18" fmla="*/ 381377 h 407052"/>
              <a:gd name="connsiteX19" fmla="*/ 954975 w 954975"/>
              <a:gd name="connsiteY19" fmla="*/ 407052 h 407052"/>
              <a:gd name="connsiteX20" fmla="*/ 0 w 954975"/>
              <a:gd name="connsiteY20" fmla="*/ 407052 h 4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4975" h="407052">
                <a:moveTo>
                  <a:pt x="0" y="0"/>
                </a:moveTo>
                <a:lnTo>
                  <a:pt x="13025" y="9407"/>
                </a:lnTo>
                <a:lnTo>
                  <a:pt x="36223" y="27503"/>
                </a:lnTo>
                <a:lnTo>
                  <a:pt x="37770" y="27503"/>
                </a:lnTo>
                <a:lnTo>
                  <a:pt x="68702" y="51631"/>
                </a:lnTo>
                <a:lnTo>
                  <a:pt x="142938" y="97876"/>
                </a:lnTo>
                <a:lnTo>
                  <a:pt x="198615" y="128035"/>
                </a:lnTo>
                <a:lnTo>
                  <a:pt x="265118" y="158195"/>
                </a:lnTo>
                <a:lnTo>
                  <a:pt x="323888" y="184333"/>
                </a:lnTo>
                <a:lnTo>
                  <a:pt x="385751" y="212482"/>
                </a:lnTo>
                <a:lnTo>
                  <a:pt x="459987" y="244653"/>
                </a:lnTo>
                <a:lnTo>
                  <a:pt x="541956" y="274812"/>
                </a:lnTo>
                <a:lnTo>
                  <a:pt x="589900" y="290898"/>
                </a:lnTo>
                <a:lnTo>
                  <a:pt x="674962" y="321057"/>
                </a:lnTo>
                <a:lnTo>
                  <a:pt x="636297" y="306983"/>
                </a:lnTo>
                <a:lnTo>
                  <a:pt x="710533" y="331110"/>
                </a:lnTo>
                <a:lnTo>
                  <a:pt x="772396" y="347196"/>
                </a:lnTo>
                <a:lnTo>
                  <a:pt x="824980" y="359259"/>
                </a:lnTo>
                <a:lnTo>
                  <a:pt x="902309" y="381377"/>
                </a:lnTo>
                <a:lnTo>
                  <a:pt x="954975" y="407052"/>
                </a:lnTo>
                <a:lnTo>
                  <a:pt x="0" y="407052"/>
                </a:lnTo>
                <a:close/>
              </a:path>
            </a:pathLst>
          </a:custGeom>
          <a:solidFill>
            <a:schemeClr val="accent5">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51735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77A06B91-E98C-7037-67F3-93B835BBDD95}"/>
                  </a:ext>
                </a:extLst>
              </p:cNvPr>
              <p:cNvSpPr>
                <a:spLocks noGrp="1"/>
              </p:cNvSpPr>
              <p:nvPr>
                <p:ph type="title"/>
              </p:nvPr>
            </p:nvSpPr>
            <p:spPr/>
            <p:txBody>
              <a:bodyPr/>
              <a:lstStyle/>
              <a:p>
                <a:r>
                  <a:rPr lang="en-US" dirty="0"/>
                  <a:t>TWO-Tailed Test with P-value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𝑎</m:t>
                        </m:r>
                      </m:sub>
                    </m:sSub>
                    <m:r>
                      <a:rPr lang="en-US" i="1">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0</m:t>
                        </m:r>
                      </m:sub>
                    </m:sSub>
                  </m:oMath>
                </a14:m>
                <a:endParaRPr lang="en-US" dirty="0"/>
              </a:p>
            </p:txBody>
          </p:sp>
        </mc:Choice>
        <mc:Fallback xmlns="">
          <p:sp>
            <p:nvSpPr>
              <p:cNvPr id="3" name="Title 2">
                <a:extLst>
                  <a:ext uri="{FF2B5EF4-FFF2-40B4-BE49-F238E27FC236}">
                    <a16:creationId xmlns:a16="http://schemas.microsoft.com/office/drawing/2014/main" id="{77A06B91-E98C-7037-67F3-93B835BBDD95}"/>
                  </a:ext>
                </a:extLst>
              </p:cNvPr>
              <p:cNvSpPr>
                <a:spLocks noGrp="1" noRot="1" noChangeAspect="1" noMove="1" noResize="1" noEditPoints="1" noAdjustHandles="1" noChangeArrowheads="1" noChangeShapeType="1" noTextEdit="1"/>
              </p:cNvSpPr>
              <p:nvPr>
                <p:ph type="title"/>
              </p:nvPr>
            </p:nvSpPr>
            <p:spPr>
              <a:blipFill>
                <a:blip r:embed="rId2"/>
                <a:stretch>
                  <a:fillRect l="-1149" b="-17722"/>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99E0560A-DD51-68EB-5049-4B1DF3160B8F}"/>
              </a:ext>
            </a:extLst>
          </p:cNvPr>
          <p:cNvCxnSpPr/>
          <p:nvPr/>
        </p:nvCxnSpPr>
        <p:spPr>
          <a:xfrm>
            <a:off x="2838580" y="5551767"/>
            <a:ext cx="6477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784AEB-75F6-EDFF-CF45-9AD4E72E5549}"/>
                  </a:ext>
                </a:extLst>
              </p:cNvPr>
              <p:cNvSpPr txBox="1"/>
              <p:nvPr/>
            </p:nvSpPr>
            <p:spPr>
              <a:xfrm>
                <a:off x="5634990" y="5691866"/>
                <a:ext cx="9726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0</m:t>
                          </m:r>
                        </m:sub>
                      </m:sSub>
                    </m:oMath>
                  </m:oMathPara>
                </a14:m>
                <a:endParaRPr lang="en-US" sz="2400" dirty="0"/>
              </a:p>
            </p:txBody>
          </p:sp>
        </mc:Choice>
        <mc:Fallback xmlns="">
          <p:sp>
            <p:nvSpPr>
              <p:cNvPr id="2" name="TextBox 1">
                <a:extLst>
                  <a:ext uri="{FF2B5EF4-FFF2-40B4-BE49-F238E27FC236}">
                    <a16:creationId xmlns:a16="http://schemas.microsoft.com/office/drawing/2014/main" id="{0A784AEB-75F6-EDFF-CF45-9AD4E72E5549}"/>
                  </a:ext>
                </a:extLst>
              </p:cNvPr>
              <p:cNvSpPr txBox="1">
                <a:spLocks noRot="1" noChangeAspect="1" noMove="1" noResize="1" noEditPoints="1" noAdjustHandles="1" noChangeArrowheads="1" noChangeShapeType="1" noTextEdit="1"/>
              </p:cNvSpPr>
              <p:nvPr/>
            </p:nvSpPr>
            <p:spPr>
              <a:xfrm>
                <a:off x="5634990" y="5691866"/>
                <a:ext cx="972638" cy="369332"/>
              </a:xfrm>
              <a:prstGeom prst="rect">
                <a:avLst/>
              </a:prstGeom>
              <a:blipFill>
                <a:blip r:embed="rId3"/>
                <a:stretch>
                  <a:fillRect l="-5128" r="-1282" b="-2333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676036AF-D55F-68D4-57D8-1FD10805A6BE}"/>
              </a:ext>
            </a:extLst>
          </p:cNvPr>
          <p:cNvCxnSpPr>
            <a:cxnSpLocks/>
          </p:cNvCxnSpPr>
          <p:nvPr/>
        </p:nvCxnSpPr>
        <p:spPr>
          <a:xfrm>
            <a:off x="6121309" y="2554360"/>
            <a:ext cx="0" cy="29974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2F6C45-19EC-34FB-65C4-9CB448655EA9}"/>
                  </a:ext>
                </a:extLst>
              </p:cNvPr>
              <p:cNvSpPr txBox="1"/>
              <p:nvPr/>
            </p:nvSpPr>
            <p:spPr>
              <a:xfrm>
                <a:off x="7966484" y="4244086"/>
                <a:ext cx="599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𝛼</m:t>
                      </m:r>
                      <m:r>
                        <a:rPr lang="en-US" sz="2400" b="0" i="1" smtClean="0">
                          <a:solidFill>
                            <a:schemeClr val="accent3"/>
                          </a:solidFill>
                          <a:latin typeface="Cambria Math" panose="02040503050406030204" pitchFamily="18" charset="0"/>
                        </a:rPr>
                        <m:t>/2</m:t>
                      </m:r>
                    </m:oMath>
                  </m:oMathPara>
                </a14:m>
                <a:endParaRPr lang="en-US" dirty="0">
                  <a:solidFill>
                    <a:schemeClr val="accent3"/>
                  </a:solidFill>
                </a:endParaRPr>
              </a:p>
            </p:txBody>
          </p:sp>
        </mc:Choice>
        <mc:Fallback xmlns="">
          <p:sp>
            <p:nvSpPr>
              <p:cNvPr id="9" name="TextBox 8">
                <a:extLst>
                  <a:ext uri="{FF2B5EF4-FFF2-40B4-BE49-F238E27FC236}">
                    <a16:creationId xmlns:a16="http://schemas.microsoft.com/office/drawing/2014/main" id="{F62F6C45-19EC-34FB-65C4-9CB448655EA9}"/>
                  </a:ext>
                </a:extLst>
              </p:cNvPr>
              <p:cNvSpPr txBox="1">
                <a:spLocks noRot="1" noChangeAspect="1" noMove="1" noResize="1" noEditPoints="1" noAdjustHandles="1" noChangeArrowheads="1" noChangeShapeType="1" noTextEdit="1"/>
              </p:cNvSpPr>
              <p:nvPr/>
            </p:nvSpPr>
            <p:spPr>
              <a:xfrm>
                <a:off x="7966484" y="4244086"/>
                <a:ext cx="599203" cy="369332"/>
              </a:xfrm>
              <a:prstGeom prst="rect">
                <a:avLst/>
              </a:prstGeom>
              <a:blipFill>
                <a:blip r:embed="rId4"/>
                <a:stretch>
                  <a:fillRect l="-6250" r="-10417" b="-3333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52FE7331-61A6-17FF-4779-F34170D34B72}"/>
              </a:ext>
            </a:extLst>
          </p:cNvPr>
          <p:cNvCxnSpPr>
            <a:cxnSpLocks/>
          </p:cNvCxnSpPr>
          <p:nvPr/>
        </p:nvCxnSpPr>
        <p:spPr>
          <a:xfrm flipH="1">
            <a:off x="7617512" y="4665758"/>
            <a:ext cx="437217" cy="46749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9D0DC0-F7BA-E944-7668-6A55E53C5E0A}"/>
                  </a:ext>
                </a:extLst>
              </p:cNvPr>
              <p:cNvSpPr txBox="1"/>
              <p:nvPr/>
            </p:nvSpPr>
            <p:spPr>
              <a:xfrm>
                <a:off x="4332770" y="5691866"/>
                <a:ext cx="4435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𝑡</m:t>
                      </m:r>
                    </m:oMath>
                  </m:oMathPara>
                </a14:m>
                <a:endParaRPr lang="en-US" sz="2400" dirty="0"/>
              </a:p>
            </p:txBody>
          </p:sp>
        </mc:Choice>
        <mc:Fallback xmlns="">
          <p:sp>
            <p:nvSpPr>
              <p:cNvPr id="11" name="TextBox 10">
                <a:extLst>
                  <a:ext uri="{FF2B5EF4-FFF2-40B4-BE49-F238E27FC236}">
                    <a16:creationId xmlns:a16="http://schemas.microsoft.com/office/drawing/2014/main" id="{859D0DC0-F7BA-E944-7668-6A55E53C5E0A}"/>
                  </a:ext>
                </a:extLst>
              </p:cNvPr>
              <p:cNvSpPr txBox="1">
                <a:spLocks noRot="1" noChangeAspect="1" noMove="1" noResize="1" noEditPoints="1" noAdjustHandles="1" noChangeArrowheads="1" noChangeShapeType="1" noTextEdit="1"/>
              </p:cNvSpPr>
              <p:nvPr/>
            </p:nvSpPr>
            <p:spPr>
              <a:xfrm>
                <a:off x="4332770" y="5691866"/>
                <a:ext cx="443519" cy="369332"/>
              </a:xfrm>
              <a:prstGeom prst="rect">
                <a:avLst/>
              </a:prstGeom>
              <a:blipFill>
                <a:blip r:embed="rId5"/>
                <a:stretch>
                  <a:fillRect l="-2778" r="-8333"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BA62201-24A2-29A4-254C-39C4312E39A5}"/>
                  </a:ext>
                </a:extLst>
              </p:cNvPr>
              <p:cNvSpPr txBox="1"/>
              <p:nvPr/>
            </p:nvSpPr>
            <p:spPr>
              <a:xfrm>
                <a:off x="581193" y="2621368"/>
                <a:ext cx="4268380" cy="1015663"/>
              </a:xfrm>
              <a:prstGeom prst="rect">
                <a:avLst/>
              </a:prstGeom>
              <a:noFill/>
            </p:spPr>
            <p:txBody>
              <a:bodyPr wrap="square">
                <a:spAutoFit/>
              </a:bodyPr>
              <a:lstStyle/>
              <a:p>
                <a:pPr lvl="1"/>
                <a:r>
                  <a:rPr lang="en-US" sz="2000" dirty="0"/>
                  <a:t>Reject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000" dirty="0"/>
                  <a:t> if p-value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𝛼</m:t>
                    </m:r>
                  </m:oMath>
                </a14:m>
                <a:r>
                  <a:rPr lang="en-US" sz="2000" dirty="0"/>
                  <a:t> </a:t>
                </a:r>
                <a:r>
                  <a:rPr lang="en-US" sz="2000" dirty="0">
                    <a:sym typeface="Wingdings" pitchFamily="2" charset="2"/>
                  </a:rPr>
                  <a:t> </a:t>
                </a:r>
                <a:r>
                  <a:rPr lang="en-US" sz="2000" dirty="0">
                    <a:solidFill>
                      <a:schemeClr val="accent2"/>
                    </a:solidFill>
                    <a:sym typeface="Wingdings" pitchFamily="2" charset="2"/>
                  </a:rPr>
                  <a:t>no longer believe the null hypothesis is true</a:t>
                </a:r>
              </a:p>
            </p:txBody>
          </p:sp>
        </mc:Choice>
        <mc:Fallback xmlns="">
          <p:sp>
            <p:nvSpPr>
              <p:cNvPr id="18" name="TextBox 17">
                <a:extLst>
                  <a:ext uri="{FF2B5EF4-FFF2-40B4-BE49-F238E27FC236}">
                    <a16:creationId xmlns:a16="http://schemas.microsoft.com/office/drawing/2014/main" id="{FBA62201-24A2-29A4-254C-39C4312E39A5}"/>
                  </a:ext>
                </a:extLst>
              </p:cNvPr>
              <p:cNvSpPr txBox="1">
                <a:spLocks noRot="1" noChangeAspect="1" noMove="1" noResize="1" noEditPoints="1" noAdjustHandles="1" noChangeArrowheads="1" noChangeShapeType="1" noTextEdit="1"/>
              </p:cNvSpPr>
              <p:nvPr/>
            </p:nvSpPr>
            <p:spPr>
              <a:xfrm>
                <a:off x="581193" y="2621368"/>
                <a:ext cx="4268380" cy="1015663"/>
              </a:xfrm>
              <a:prstGeom prst="rect">
                <a:avLst/>
              </a:prstGeom>
              <a:blipFill>
                <a:blip r:embed="rId6"/>
                <a:stretch>
                  <a:fillRect t="-2469" b="-9877"/>
                </a:stretch>
              </a:blipFill>
            </p:spPr>
            <p:txBody>
              <a:bodyPr/>
              <a:lstStyle/>
              <a:p>
                <a:r>
                  <a:rPr lang="en-US">
                    <a:noFill/>
                  </a:rPr>
                  <a:t> </a:t>
                </a:r>
              </a:p>
            </p:txBody>
          </p:sp>
        </mc:Fallback>
      </mc:AlternateContent>
      <p:sp>
        <p:nvSpPr>
          <p:cNvPr id="19" name="Left Brace 18">
            <a:extLst>
              <a:ext uri="{FF2B5EF4-FFF2-40B4-BE49-F238E27FC236}">
                <a16:creationId xmlns:a16="http://schemas.microsoft.com/office/drawing/2014/main" id="{6D1E8B98-2550-9552-B421-E0F2466AD5D1}"/>
              </a:ext>
            </a:extLst>
          </p:cNvPr>
          <p:cNvSpPr/>
          <p:nvPr/>
        </p:nvSpPr>
        <p:spPr>
          <a:xfrm rot="16200000">
            <a:off x="5143585" y="5518452"/>
            <a:ext cx="363361" cy="1541470"/>
          </a:xfrm>
          <a:prstGeom prst="leftBrace">
            <a:avLst>
              <a:gd name="adj1" fmla="val 3690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09C99A55-976E-107E-8989-AC219513AE12}"/>
              </a:ext>
            </a:extLst>
          </p:cNvPr>
          <p:cNvSpPr txBox="1"/>
          <p:nvPr/>
        </p:nvSpPr>
        <p:spPr>
          <a:xfrm>
            <a:off x="5021526" y="6470868"/>
            <a:ext cx="4120680" cy="369332"/>
          </a:xfrm>
          <a:prstGeom prst="rect">
            <a:avLst/>
          </a:prstGeom>
          <a:noFill/>
        </p:spPr>
        <p:txBody>
          <a:bodyPr wrap="none" rtlCol="0">
            <a:spAutoFit/>
          </a:bodyPr>
          <a:lstStyle/>
          <a:p>
            <a:r>
              <a:rPr lang="en-US" dirty="0">
                <a:solidFill>
                  <a:schemeClr val="accent2"/>
                </a:solidFill>
              </a:rPr>
              <a:t>Values are “far apart” according to p-value</a:t>
            </a:r>
          </a:p>
        </p:txBody>
      </p:sp>
      <p:sp>
        <p:nvSpPr>
          <p:cNvPr id="23" name="Freeform 22">
            <a:extLst>
              <a:ext uri="{FF2B5EF4-FFF2-40B4-BE49-F238E27FC236}">
                <a16:creationId xmlns:a16="http://schemas.microsoft.com/office/drawing/2014/main" id="{13EB3280-ED91-8003-8A84-B2FCD4734E8B}"/>
              </a:ext>
            </a:extLst>
          </p:cNvPr>
          <p:cNvSpPr/>
          <p:nvPr/>
        </p:nvSpPr>
        <p:spPr>
          <a:xfrm>
            <a:off x="7424635" y="5144715"/>
            <a:ext cx="954975" cy="407052"/>
          </a:xfrm>
          <a:custGeom>
            <a:avLst/>
            <a:gdLst>
              <a:gd name="connsiteX0" fmla="*/ 0 w 954975"/>
              <a:gd name="connsiteY0" fmla="*/ 0 h 407052"/>
              <a:gd name="connsiteX1" fmla="*/ 13025 w 954975"/>
              <a:gd name="connsiteY1" fmla="*/ 9407 h 407052"/>
              <a:gd name="connsiteX2" fmla="*/ 36223 w 954975"/>
              <a:gd name="connsiteY2" fmla="*/ 27503 h 407052"/>
              <a:gd name="connsiteX3" fmla="*/ 37770 w 954975"/>
              <a:gd name="connsiteY3" fmla="*/ 27503 h 407052"/>
              <a:gd name="connsiteX4" fmla="*/ 68702 w 954975"/>
              <a:gd name="connsiteY4" fmla="*/ 51631 h 407052"/>
              <a:gd name="connsiteX5" fmla="*/ 142938 w 954975"/>
              <a:gd name="connsiteY5" fmla="*/ 97876 h 407052"/>
              <a:gd name="connsiteX6" fmla="*/ 198615 w 954975"/>
              <a:gd name="connsiteY6" fmla="*/ 128035 h 407052"/>
              <a:gd name="connsiteX7" fmla="*/ 265118 w 954975"/>
              <a:gd name="connsiteY7" fmla="*/ 158195 h 407052"/>
              <a:gd name="connsiteX8" fmla="*/ 323888 w 954975"/>
              <a:gd name="connsiteY8" fmla="*/ 184333 h 407052"/>
              <a:gd name="connsiteX9" fmla="*/ 385751 w 954975"/>
              <a:gd name="connsiteY9" fmla="*/ 212482 h 407052"/>
              <a:gd name="connsiteX10" fmla="*/ 459987 w 954975"/>
              <a:gd name="connsiteY10" fmla="*/ 244653 h 407052"/>
              <a:gd name="connsiteX11" fmla="*/ 541956 w 954975"/>
              <a:gd name="connsiteY11" fmla="*/ 274812 h 407052"/>
              <a:gd name="connsiteX12" fmla="*/ 589900 w 954975"/>
              <a:gd name="connsiteY12" fmla="*/ 290898 h 407052"/>
              <a:gd name="connsiteX13" fmla="*/ 674962 w 954975"/>
              <a:gd name="connsiteY13" fmla="*/ 321057 h 407052"/>
              <a:gd name="connsiteX14" fmla="*/ 636297 w 954975"/>
              <a:gd name="connsiteY14" fmla="*/ 306983 h 407052"/>
              <a:gd name="connsiteX15" fmla="*/ 710533 w 954975"/>
              <a:gd name="connsiteY15" fmla="*/ 331110 h 407052"/>
              <a:gd name="connsiteX16" fmla="*/ 772396 w 954975"/>
              <a:gd name="connsiteY16" fmla="*/ 347196 h 407052"/>
              <a:gd name="connsiteX17" fmla="*/ 824980 w 954975"/>
              <a:gd name="connsiteY17" fmla="*/ 359259 h 407052"/>
              <a:gd name="connsiteX18" fmla="*/ 902309 w 954975"/>
              <a:gd name="connsiteY18" fmla="*/ 381377 h 407052"/>
              <a:gd name="connsiteX19" fmla="*/ 954975 w 954975"/>
              <a:gd name="connsiteY19" fmla="*/ 407052 h 407052"/>
              <a:gd name="connsiteX20" fmla="*/ 0 w 954975"/>
              <a:gd name="connsiteY20" fmla="*/ 407052 h 4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4975" h="407052">
                <a:moveTo>
                  <a:pt x="0" y="0"/>
                </a:moveTo>
                <a:lnTo>
                  <a:pt x="13025" y="9407"/>
                </a:lnTo>
                <a:lnTo>
                  <a:pt x="36223" y="27503"/>
                </a:lnTo>
                <a:lnTo>
                  <a:pt x="37770" y="27503"/>
                </a:lnTo>
                <a:lnTo>
                  <a:pt x="68702" y="51631"/>
                </a:lnTo>
                <a:lnTo>
                  <a:pt x="142938" y="97876"/>
                </a:lnTo>
                <a:lnTo>
                  <a:pt x="198615" y="128035"/>
                </a:lnTo>
                <a:lnTo>
                  <a:pt x="265118" y="158195"/>
                </a:lnTo>
                <a:lnTo>
                  <a:pt x="323888" y="184333"/>
                </a:lnTo>
                <a:lnTo>
                  <a:pt x="385751" y="212482"/>
                </a:lnTo>
                <a:lnTo>
                  <a:pt x="459987" y="244653"/>
                </a:lnTo>
                <a:lnTo>
                  <a:pt x="541956" y="274812"/>
                </a:lnTo>
                <a:lnTo>
                  <a:pt x="589900" y="290898"/>
                </a:lnTo>
                <a:lnTo>
                  <a:pt x="674962" y="321057"/>
                </a:lnTo>
                <a:lnTo>
                  <a:pt x="636297" y="306983"/>
                </a:lnTo>
                <a:lnTo>
                  <a:pt x="710533" y="331110"/>
                </a:lnTo>
                <a:lnTo>
                  <a:pt x="772396" y="347196"/>
                </a:lnTo>
                <a:lnTo>
                  <a:pt x="824980" y="359259"/>
                </a:lnTo>
                <a:lnTo>
                  <a:pt x="902309" y="381377"/>
                </a:lnTo>
                <a:lnTo>
                  <a:pt x="954975" y="407052"/>
                </a:lnTo>
                <a:lnTo>
                  <a:pt x="0" y="407052"/>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B54745AA-B77D-7C2A-5282-99D67A990E74}"/>
              </a:ext>
            </a:extLst>
          </p:cNvPr>
          <p:cNvSpPr/>
          <p:nvPr/>
        </p:nvSpPr>
        <p:spPr>
          <a:xfrm>
            <a:off x="3802953" y="5162911"/>
            <a:ext cx="976316" cy="388856"/>
          </a:xfrm>
          <a:custGeom>
            <a:avLst/>
            <a:gdLst>
              <a:gd name="connsiteX0" fmla="*/ 976316 w 976316"/>
              <a:gd name="connsiteY0" fmla="*/ 0 h 388856"/>
              <a:gd name="connsiteX1" fmla="*/ 976316 w 976316"/>
              <a:gd name="connsiteY1" fmla="*/ 388856 h 388856"/>
              <a:gd name="connsiteX2" fmla="*/ 0 w 976316"/>
              <a:gd name="connsiteY2" fmla="*/ 388856 h 388856"/>
              <a:gd name="connsiteX3" fmla="*/ 66743 w 976316"/>
              <a:gd name="connsiteY3" fmla="*/ 353127 h 388856"/>
              <a:gd name="connsiteX4" fmla="*/ 133246 w 976316"/>
              <a:gd name="connsiteY4" fmla="*/ 329000 h 388856"/>
              <a:gd name="connsiteX5" fmla="*/ 190469 w 976316"/>
              <a:gd name="connsiteY5" fmla="*/ 314925 h 388856"/>
              <a:gd name="connsiteX6" fmla="*/ 235320 w 976316"/>
              <a:gd name="connsiteY6" fmla="*/ 302861 h 388856"/>
              <a:gd name="connsiteX7" fmla="*/ 281718 w 976316"/>
              <a:gd name="connsiteY7" fmla="*/ 288787 h 388856"/>
              <a:gd name="connsiteX8" fmla="*/ 343581 w 976316"/>
              <a:gd name="connsiteY8" fmla="*/ 272702 h 388856"/>
              <a:gd name="connsiteX9" fmla="*/ 411631 w 976316"/>
              <a:gd name="connsiteY9" fmla="*/ 252595 h 388856"/>
              <a:gd name="connsiteX10" fmla="*/ 470401 w 976316"/>
              <a:gd name="connsiteY10" fmla="*/ 236510 h 388856"/>
              <a:gd name="connsiteX11" fmla="*/ 515252 w 976316"/>
              <a:gd name="connsiteY11" fmla="*/ 220425 h 388856"/>
              <a:gd name="connsiteX12" fmla="*/ 566289 w 976316"/>
              <a:gd name="connsiteY12" fmla="*/ 202329 h 388856"/>
              <a:gd name="connsiteX13" fmla="*/ 608046 w 976316"/>
              <a:gd name="connsiteY13" fmla="*/ 186244 h 388856"/>
              <a:gd name="connsiteX14" fmla="*/ 663723 w 976316"/>
              <a:gd name="connsiteY14" fmla="*/ 168148 h 388856"/>
              <a:gd name="connsiteX15" fmla="*/ 719400 w 976316"/>
              <a:gd name="connsiteY15" fmla="*/ 146031 h 388856"/>
              <a:gd name="connsiteX16" fmla="*/ 773531 w 976316"/>
              <a:gd name="connsiteY16" fmla="*/ 119893 h 388856"/>
              <a:gd name="connsiteX17" fmla="*/ 816835 w 976316"/>
              <a:gd name="connsiteY17" fmla="*/ 95765 h 388856"/>
              <a:gd name="connsiteX18" fmla="*/ 863232 w 976316"/>
              <a:gd name="connsiteY18" fmla="*/ 73648 h 388856"/>
              <a:gd name="connsiteX19" fmla="*/ 925096 w 976316"/>
              <a:gd name="connsiteY19" fmla="*/ 37456 h 38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6316" h="388856">
                <a:moveTo>
                  <a:pt x="976316" y="0"/>
                </a:moveTo>
                <a:lnTo>
                  <a:pt x="976316" y="388856"/>
                </a:lnTo>
                <a:lnTo>
                  <a:pt x="0" y="388856"/>
                </a:lnTo>
                <a:lnTo>
                  <a:pt x="66743" y="353127"/>
                </a:lnTo>
                <a:lnTo>
                  <a:pt x="133246" y="329000"/>
                </a:lnTo>
                <a:lnTo>
                  <a:pt x="190469" y="314925"/>
                </a:lnTo>
                <a:lnTo>
                  <a:pt x="235320" y="302861"/>
                </a:lnTo>
                <a:lnTo>
                  <a:pt x="281718" y="288787"/>
                </a:lnTo>
                <a:lnTo>
                  <a:pt x="343581" y="272702"/>
                </a:lnTo>
                <a:lnTo>
                  <a:pt x="411631" y="252595"/>
                </a:lnTo>
                <a:lnTo>
                  <a:pt x="470401" y="236510"/>
                </a:lnTo>
                <a:lnTo>
                  <a:pt x="515252" y="220425"/>
                </a:lnTo>
                <a:lnTo>
                  <a:pt x="566289" y="202329"/>
                </a:lnTo>
                <a:lnTo>
                  <a:pt x="608046" y="186244"/>
                </a:lnTo>
                <a:lnTo>
                  <a:pt x="663723" y="168148"/>
                </a:lnTo>
                <a:lnTo>
                  <a:pt x="719400" y="146031"/>
                </a:lnTo>
                <a:lnTo>
                  <a:pt x="773531" y="119893"/>
                </a:lnTo>
                <a:lnTo>
                  <a:pt x="816835" y="95765"/>
                </a:lnTo>
                <a:lnTo>
                  <a:pt x="863232" y="73648"/>
                </a:lnTo>
                <a:lnTo>
                  <a:pt x="925096" y="37456"/>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BC2772-CB21-56F4-6D6C-1A6127310EB7}"/>
              </a:ext>
            </a:extLst>
          </p:cNvPr>
          <p:cNvSpPr txBox="1"/>
          <p:nvPr/>
        </p:nvSpPr>
        <p:spPr>
          <a:xfrm>
            <a:off x="2309745" y="4261958"/>
            <a:ext cx="1316386" cy="461665"/>
          </a:xfrm>
          <a:prstGeom prst="rect">
            <a:avLst/>
          </a:prstGeom>
          <a:noFill/>
        </p:spPr>
        <p:txBody>
          <a:bodyPr wrap="none" rtlCol="0">
            <a:spAutoFit/>
          </a:bodyPr>
          <a:lstStyle/>
          <a:p>
            <a:r>
              <a:rPr lang="en-US" sz="2400" dirty="0">
                <a:solidFill>
                  <a:schemeClr val="accent5"/>
                </a:solidFill>
              </a:rPr>
              <a:t>P-value/2</a:t>
            </a:r>
          </a:p>
        </p:txBody>
      </p:sp>
      <p:cxnSp>
        <p:nvCxnSpPr>
          <p:cNvPr id="29" name="Straight Arrow Connector 28">
            <a:extLst>
              <a:ext uri="{FF2B5EF4-FFF2-40B4-BE49-F238E27FC236}">
                <a16:creationId xmlns:a16="http://schemas.microsoft.com/office/drawing/2014/main" id="{31E66B62-CFC3-EB0E-244D-159CC572056B}"/>
              </a:ext>
            </a:extLst>
          </p:cNvPr>
          <p:cNvCxnSpPr>
            <a:cxnSpLocks/>
          </p:cNvCxnSpPr>
          <p:nvPr/>
        </p:nvCxnSpPr>
        <p:spPr>
          <a:xfrm>
            <a:off x="3483347" y="4723623"/>
            <a:ext cx="405336" cy="57868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A8C1FB1-AFE5-6474-55B6-3B997CFDEF62}"/>
                  </a:ext>
                </a:extLst>
              </p:cNvPr>
              <p:cNvSpPr txBox="1"/>
              <p:nvPr/>
            </p:nvSpPr>
            <p:spPr>
              <a:xfrm>
                <a:off x="3955327" y="4171077"/>
                <a:ext cx="5992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𝛼</m:t>
                      </m:r>
                      <m:r>
                        <a:rPr lang="en-US" sz="2400" b="0" i="1" smtClean="0">
                          <a:solidFill>
                            <a:schemeClr val="accent3"/>
                          </a:solidFill>
                          <a:latin typeface="Cambria Math" panose="02040503050406030204" pitchFamily="18" charset="0"/>
                        </a:rPr>
                        <m:t>/2</m:t>
                      </m:r>
                    </m:oMath>
                  </m:oMathPara>
                </a14:m>
                <a:endParaRPr lang="en-US" dirty="0">
                  <a:solidFill>
                    <a:schemeClr val="accent3"/>
                  </a:solidFill>
                </a:endParaRPr>
              </a:p>
            </p:txBody>
          </p:sp>
        </mc:Choice>
        <mc:Fallback xmlns="">
          <p:sp>
            <p:nvSpPr>
              <p:cNvPr id="31" name="TextBox 30">
                <a:extLst>
                  <a:ext uri="{FF2B5EF4-FFF2-40B4-BE49-F238E27FC236}">
                    <a16:creationId xmlns:a16="http://schemas.microsoft.com/office/drawing/2014/main" id="{5A8C1FB1-AFE5-6474-55B6-3B997CFDEF62}"/>
                  </a:ext>
                </a:extLst>
              </p:cNvPr>
              <p:cNvSpPr txBox="1">
                <a:spLocks noRot="1" noChangeAspect="1" noMove="1" noResize="1" noEditPoints="1" noAdjustHandles="1" noChangeArrowheads="1" noChangeShapeType="1" noTextEdit="1"/>
              </p:cNvSpPr>
              <p:nvPr/>
            </p:nvSpPr>
            <p:spPr>
              <a:xfrm>
                <a:off x="3955327" y="4171077"/>
                <a:ext cx="599203" cy="369332"/>
              </a:xfrm>
              <a:prstGeom prst="rect">
                <a:avLst/>
              </a:prstGeom>
              <a:blipFill>
                <a:blip r:embed="rId7"/>
                <a:stretch>
                  <a:fillRect l="-4167" r="-10417" b="-33333"/>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ECB70517-82FD-6738-570B-1F19638864F7}"/>
              </a:ext>
            </a:extLst>
          </p:cNvPr>
          <p:cNvCxnSpPr>
            <a:cxnSpLocks/>
          </p:cNvCxnSpPr>
          <p:nvPr/>
        </p:nvCxnSpPr>
        <p:spPr>
          <a:xfrm>
            <a:off x="4271263" y="4632667"/>
            <a:ext cx="283267" cy="512048"/>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8" name="Freeform 37">
            <a:extLst>
              <a:ext uri="{FF2B5EF4-FFF2-40B4-BE49-F238E27FC236}">
                <a16:creationId xmlns:a16="http://schemas.microsoft.com/office/drawing/2014/main" id="{D673A35D-02D9-B0C5-DC45-D2384A573FE0}"/>
              </a:ext>
            </a:extLst>
          </p:cNvPr>
          <p:cNvSpPr/>
          <p:nvPr/>
        </p:nvSpPr>
        <p:spPr>
          <a:xfrm>
            <a:off x="3802953" y="5293405"/>
            <a:ext cx="751577" cy="258362"/>
          </a:xfrm>
          <a:custGeom>
            <a:avLst/>
            <a:gdLst>
              <a:gd name="connsiteX0" fmla="*/ 751577 w 751577"/>
              <a:gd name="connsiteY0" fmla="*/ 0 h 258362"/>
              <a:gd name="connsiteX1" fmla="*/ 751577 w 751577"/>
              <a:gd name="connsiteY1" fmla="*/ 258362 h 258362"/>
              <a:gd name="connsiteX2" fmla="*/ 0 w 751577"/>
              <a:gd name="connsiteY2" fmla="*/ 258362 h 258362"/>
              <a:gd name="connsiteX3" fmla="*/ 66743 w 751577"/>
              <a:gd name="connsiteY3" fmla="*/ 222633 h 258362"/>
              <a:gd name="connsiteX4" fmla="*/ 133246 w 751577"/>
              <a:gd name="connsiteY4" fmla="*/ 198506 h 258362"/>
              <a:gd name="connsiteX5" fmla="*/ 190469 w 751577"/>
              <a:gd name="connsiteY5" fmla="*/ 184431 h 258362"/>
              <a:gd name="connsiteX6" fmla="*/ 235320 w 751577"/>
              <a:gd name="connsiteY6" fmla="*/ 172367 h 258362"/>
              <a:gd name="connsiteX7" fmla="*/ 281718 w 751577"/>
              <a:gd name="connsiteY7" fmla="*/ 158293 h 258362"/>
              <a:gd name="connsiteX8" fmla="*/ 343581 w 751577"/>
              <a:gd name="connsiteY8" fmla="*/ 142208 h 258362"/>
              <a:gd name="connsiteX9" fmla="*/ 411631 w 751577"/>
              <a:gd name="connsiteY9" fmla="*/ 122101 h 258362"/>
              <a:gd name="connsiteX10" fmla="*/ 470401 w 751577"/>
              <a:gd name="connsiteY10" fmla="*/ 106016 h 258362"/>
              <a:gd name="connsiteX11" fmla="*/ 515252 w 751577"/>
              <a:gd name="connsiteY11" fmla="*/ 89931 h 258362"/>
              <a:gd name="connsiteX12" fmla="*/ 566289 w 751577"/>
              <a:gd name="connsiteY12" fmla="*/ 71835 h 258362"/>
              <a:gd name="connsiteX13" fmla="*/ 608046 w 751577"/>
              <a:gd name="connsiteY13" fmla="*/ 55750 h 258362"/>
              <a:gd name="connsiteX14" fmla="*/ 663723 w 751577"/>
              <a:gd name="connsiteY14" fmla="*/ 37654 h 258362"/>
              <a:gd name="connsiteX15" fmla="*/ 719400 w 751577"/>
              <a:gd name="connsiteY15" fmla="*/ 15537 h 2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577" h="258362">
                <a:moveTo>
                  <a:pt x="751577" y="0"/>
                </a:moveTo>
                <a:lnTo>
                  <a:pt x="751577" y="258362"/>
                </a:lnTo>
                <a:lnTo>
                  <a:pt x="0" y="258362"/>
                </a:lnTo>
                <a:lnTo>
                  <a:pt x="66743" y="222633"/>
                </a:lnTo>
                <a:lnTo>
                  <a:pt x="133246" y="198506"/>
                </a:lnTo>
                <a:lnTo>
                  <a:pt x="190469" y="184431"/>
                </a:lnTo>
                <a:lnTo>
                  <a:pt x="235320" y="172367"/>
                </a:lnTo>
                <a:lnTo>
                  <a:pt x="281718" y="158293"/>
                </a:lnTo>
                <a:lnTo>
                  <a:pt x="343581" y="142208"/>
                </a:lnTo>
                <a:lnTo>
                  <a:pt x="411631" y="122101"/>
                </a:lnTo>
                <a:lnTo>
                  <a:pt x="470401" y="106016"/>
                </a:lnTo>
                <a:lnTo>
                  <a:pt x="515252" y="89931"/>
                </a:lnTo>
                <a:lnTo>
                  <a:pt x="566289" y="71835"/>
                </a:lnTo>
                <a:lnTo>
                  <a:pt x="608046" y="55750"/>
                </a:lnTo>
                <a:lnTo>
                  <a:pt x="663723" y="37654"/>
                </a:lnTo>
                <a:lnTo>
                  <a:pt x="719400" y="15537"/>
                </a:lnTo>
                <a:close/>
              </a:path>
            </a:pathLst>
          </a:custGeom>
          <a:solidFill>
            <a:schemeClr val="accent5">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88EA3ADF-A7D0-CAAE-1388-1227EEE898E8}"/>
              </a:ext>
            </a:extLst>
          </p:cNvPr>
          <p:cNvSpPr/>
          <p:nvPr/>
        </p:nvSpPr>
        <p:spPr>
          <a:xfrm>
            <a:off x="7603434" y="5262017"/>
            <a:ext cx="776176" cy="289750"/>
          </a:xfrm>
          <a:custGeom>
            <a:avLst/>
            <a:gdLst>
              <a:gd name="connsiteX0" fmla="*/ 0 w 776176"/>
              <a:gd name="connsiteY0" fmla="*/ 0 h 289750"/>
              <a:gd name="connsiteX1" fmla="*/ 19816 w 776176"/>
              <a:gd name="connsiteY1" fmla="*/ 10733 h 289750"/>
              <a:gd name="connsiteX2" fmla="*/ 86319 w 776176"/>
              <a:gd name="connsiteY2" fmla="*/ 40893 h 289750"/>
              <a:gd name="connsiteX3" fmla="*/ 145089 w 776176"/>
              <a:gd name="connsiteY3" fmla="*/ 67031 h 289750"/>
              <a:gd name="connsiteX4" fmla="*/ 206952 w 776176"/>
              <a:gd name="connsiteY4" fmla="*/ 95180 h 289750"/>
              <a:gd name="connsiteX5" fmla="*/ 281188 w 776176"/>
              <a:gd name="connsiteY5" fmla="*/ 127351 h 289750"/>
              <a:gd name="connsiteX6" fmla="*/ 363157 w 776176"/>
              <a:gd name="connsiteY6" fmla="*/ 157510 h 289750"/>
              <a:gd name="connsiteX7" fmla="*/ 411101 w 776176"/>
              <a:gd name="connsiteY7" fmla="*/ 173596 h 289750"/>
              <a:gd name="connsiteX8" fmla="*/ 496163 w 776176"/>
              <a:gd name="connsiteY8" fmla="*/ 203755 h 289750"/>
              <a:gd name="connsiteX9" fmla="*/ 457498 w 776176"/>
              <a:gd name="connsiteY9" fmla="*/ 189681 h 289750"/>
              <a:gd name="connsiteX10" fmla="*/ 531734 w 776176"/>
              <a:gd name="connsiteY10" fmla="*/ 213808 h 289750"/>
              <a:gd name="connsiteX11" fmla="*/ 593597 w 776176"/>
              <a:gd name="connsiteY11" fmla="*/ 229894 h 289750"/>
              <a:gd name="connsiteX12" fmla="*/ 646181 w 776176"/>
              <a:gd name="connsiteY12" fmla="*/ 241957 h 289750"/>
              <a:gd name="connsiteX13" fmla="*/ 723510 w 776176"/>
              <a:gd name="connsiteY13" fmla="*/ 264075 h 289750"/>
              <a:gd name="connsiteX14" fmla="*/ 776176 w 776176"/>
              <a:gd name="connsiteY14" fmla="*/ 289750 h 289750"/>
              <a:gd name="connsiteX15" fmla="*/ 0 w 776176"/>
              <a:gd name="connsiteY15" fmla="*/ 289750 h 28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6176" h="289750">
                <a:moveTo>
                  <a:pt x="0" y="0"/>
                </a:moveTo>
                <a:lnTo>
                  <a:pt x="19816" y="10733"/>
                </a:lnTo>
                <a:lnTo>
                  <a:pt x="86319" y="40893"/>
                </a:lnTo>
                <a:lnTo>
                  <a:pt x="145089" y="67031"/>
                </a:lnTo>
                <a:lnTo>
                  <a:pt x="206952" y="95180"/>
                </a:lnTo>
                <a:lnTo>
                  <a:pt x="281188" y="127351"/>
                </a:lnTo>
                <a:lnTo>
                  <a:pt x="363157" y="157510"/>
                </a:lnTo>
                <a:lnTo>
                  <a:pt x="411101" y="173596"/>
                </a:lnTo>
                <a:lnTo>
                  <a:pt x="496163" y="203755"/>
                </a:lnTo>
                <a:lnTo>
                  <a:pt x="457498" y="189681"/>
                </a:lnTo>
                <a:lnTo>
                  <a:pt x="531734" y="213808"/>
                </a:lnTo>
                <a:lnTo>
                  <a:pt x="593597" y="229894"/>
                </a:lnTo>
                <a:lnTo>
                  <a:pt x="646181" y="241957"/>
                </a:lnTo>
                <a:lnTo>
                  <a:pt x="723510" y="264075"/>
                </a:lnTo>
                <a:lnTo>
                  <a:pt x="776176" y="289750"/>
                </a:lnTo>
                <a:lnTo>
                  <a:pt x="0" y="289750"/>
                </a:lnTo>
                <a:close/>
              </a:path>
            </a:pathLst>
          </a:custGeom>
          <a:solidFill>
            <a:schemeClr val="accent5">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TextBox 41">
            <a:extLst>
              <a:ext uri="{FF2B5EF4-FFF2-40B4-BE49-F238E27FC236}">
                <a16:creationId xmlns:a16="http://schemas.microsoft.com/office/drawing/2014/main" id="{70813831-276F-043F-320C-EFB34FFC2637}"/>
              </a:ext>
            </a:extLst>
          </p:cNvPr>
          <p:cNvSpPr txBox="1"/>
          <p:nvPr/>
        </p:nvSpPr>
        <p:spPr>
          <a:xfrm>
            <a:off x="9142206" y="4375499"/>
            <a:ext cx="1316386" cy="461665"/>
          </a:xfrm>
          <a:prstGeom prst="rect">
            <a:avLst/>
          </a:prstGeom>
          <a:noFill/>
        </p:spPr>
        <p:txBody>
          <a:bodyPr wrap="none" rtlCol="0">
            <a:spAutoFit/>
          </a:bodyPr>
          <a:lstStyle/>
          <a:p>
            <a:r>
              <a:rPr lang="en-US" sz="2400" dirty="0">
                <a:solidFill>
                  <a:schemeClr val="accent5"/>
                </a:solidFill>
              </a:rPr>
              <a:t>P-value/2</a:t>
            </a:r>
          </a:p>
        </p:txBody>
      </p:sp>
      <p:cxnSp>
        <p:nvCxnSpPr>
          <p:cNvPr id="43" name="Straight Arrow Connector 42">
            <a:extLst>
              <a:ext uri="{FF2B5EF4-FFF2-40B4-BE49-F238E27FC236}">
                <a16:creationId xmlns:a16="http://schemas.microsoft.com/office/drawing/2014/main" id="{FF75B34A-D307-EC6E-A95F-020128D2DD77}"/>
              </a:ext>
            </a:extLst>
          </p:cNvPr>
          <p:cNvCxnSpPr>
            <a:cxnSpLocks/>
          </p:cNvCxnSpPr>
          <p:nvPr/>
        </p:nvCxnSpPr>
        <p:spPr>
          <a:xfrm flipH="1">
            <a:off x="8265279" y="4837164"/>
            <a:ext cx="1050301" cy="57450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6" name="Freeform 17">
            <a:extLst>
              <a:ext uri="{FF2B5EF4-FFF2-40B4-BE49-F238E27FC236}">
                <a16:creationId xmlns:a16="http://schemas.microsoft.com/office/drawing/2014/main" id="{7CEA389C-39D2-4F11-2942-A5BFC8212695}"/>
              </a:ext>
            </a:extLst>
          </p:cNvPr>
          <p:cNvSpPr>
            <a:spLocks/>
          </p:cNvSpPr>
          <p:nvPr/>
        </p:nvSpPr>
        <p:spPr bwMode="auto">
          <a:xfrm>
            <a:off x="3790820" y="2554360"/>
            <a:ext cx="4610360" cy="300792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076493B-6FD3-5D32-3608-9FCC0B168166}"/>
                  </a:ext>
                </a:extLst>
              </p:cNvPr>
              <p:cNvSpPr txBox="1"/>
              <p:nvPr/>
            </p:nvSpPr>
            <p:spPr>
              <a:xfrm>
                <a:off x="7496289" y="5691866"/>
                <a:ext cx="2142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oMath>
                  </m:oMathPara>
                </a14:m>
                <a:endParaRPr lang="en-US" sz="2400" dirty="0"/>
              </a:p>
            </p:txBody>
          </p:sp>
        </mc:Choice>
        <mc:Fallback xmlns="">
          <p:sp>
            <p:nvSpPr>
              <p:cNvPr id="48" name="TextBox 47">
                <a:extLst>
                  <a:ext uri="{FF2B5EF4-FFF2-40B4-BE49-F238E27FC236}">
                    <a16:creationId xmlns:a16="http://schemas.microsoft.com/office/drawing/2014/main" id="{9076493B-6FD3-5D32-3608-9FCC0B168166}"/>
                  </a:ext>
                </a:extLst>
              </p:cNvPr>
              <p:cNvSpPr txBox="1">
                <a:spLocks noRot="1" noChangeAspect="1" noMove="1" noResize="1" noEditPoints="1" noAdjustHandles="1" noChangeArrowheads="1" noChangeShapeType="1" noTextEdit="1"/>
              </p:cNvSpPr>
              <p:nvPr/>
            </p:nvSpPr>
            <p:spPr>
              <a:xfrm>
                <a:off x="7496289" y="5691866"/>
                <a:ext cx="214289" cy="369332"/>
              </a:xfrm>
              <a:prstGeom prst="rect">
                <a:avLst/>
              </a:prstGeom>
              <a:blipFill>
                <a:blip r:embed="rId8"/>
                <a:stretch>
                  <a:fillRect l="-22222" r="-16667" b="-3333"/>
                </a:stretch>
              </a:blipFill>
            </p:spPr>
            <p:txBody>
              <a:bodyPr/>
              <a:lstStyle/>
              <a:p>
                <a:r>
                  <a:rPr lang="en-US">
                    <a:noFill/>
                  </a:rPr>
                  <a:t> </a:t>
                </a:r>
              </a:p>
            </p:txBody>
          </p:sp>
        </mc:Fallback>
      </mc:AlternateContent>
      <p:sp>
        <p:nvSpPr>
          <p:cNvPr id="49" name="Left Brace 48">
            <a:extLst>
              <a:ext uri="{FF2B5EF4-FFF2-40B4-BE49-F238E27FC236}">
                <a16:creationId xmlns:a16="http://schemas.microsoft.com/office/drawing/2014/main" id="{CCA22B7A-82EC-A739-69EA-3B02078CE128}"/>
              </a:ext>
            </a:extLst>
          </p:cNvPr>
          <p:cNvSpPr/>
          <p:nvPr/>
        </p:nvSpPr>
        <p:spPr>
          <a:xfrm rot="16200000">
            <a:off x="6675595" y="5527912"/>
            <a:ext cx="363361" cy="1522549"/>
          </a:xfrm>
          <a:prstGeom prst="leftBrace">
            <a:avLst>
              <a:gd name="adj1" fmla="val 3690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830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1112744758"/>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endParaRPr lang="en-US" dirty="0"/>
                    </a:p>
                  </a:txBody>
                  <a:tcPr anchor="ctr"/>
                </a:tc>
                <a:extLst>
                  <a:ext uri="{0D108BD9-81ED-4DB2-BD59-A6C34878D82A}">
                    <a16:rowId xmlns:a16="http://schemas.microsoft.com/office/drawing/2014/main" val="10002"/>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3"/>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4"/>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79116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a:xfrm>
            <a:off x="581192" y="2180496"/>
            <a:ext cx="11029615" cy="4677504"/>
          </a:xfrm>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a:p>
            <a:endParaRPr lang="en-US" dirty="0"/>
          </a:p>
          <a:p>
            <a:endParaRPr lang="en-US" dirty="0"/>
          </a:p>
          <a:p>
            <a:endParaRPr lang="en-US" dirty="0"/>
          </a:p>
          <a:p>
            <a:r>
              <a:rPr lang="en-US" dirty="0"/>
              <a:t>No longer believe the coin is fair </a:t>
            </a:r>
            <a:r>
              <a:rPr lang="en-US" dirty="0">
                <a:solidFill>
                  <a:schemeClr val="accent2"/>
                </a:solidFill>
              </a:rPr>
              <a:t>– but could it be?</a:t>
            </a:r>
          </a:p>
          <a:p>
            <a:endParaRPr lang="en-US" dirty="0"/>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901859483"/>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0.25</a:t>
                      </a:r>
                    </a:p>
                  </a:txBody>
                  <a:tcPr anchor="ctr"/>
                </a:tc>
                <a:extLst>
                  <a:ext uri="{0D108BD9-81ED-4DB2-BD59-A6C34878D82A}">
                    <a16:rowId xmlns:a16="http://schemas.microsoft.com/office/drawing/2014/main" val="10002"/>
                  </a:ext>
                </a:extLst>
              </a:tr>
              <a:tr h="370840">
                <a:tc>
                  <a:txBody>
                    <a:bodyPr/>
                    <a:lstStyle/>
                    <a:p>
                      <a:pPr algn="ctr"/>
                      <a:r>
                        <a:rPr lang="en-US" dirty="0"/>
                        <a:t>3</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0.125</a:t>
                      </a:r>
                    </a:p>
                  </a:txBody>
                  <a:tcPr anchor="ctr"/>
                </a:tc>
                <a:extLst>
                  <a:ext uri="{0D108BD9-81ED-4DB2-BD59-A6C34878D82A}">
                    <a16:rowId xmlns:a16="http://schemas.microsoft.com/office/drawing/2014/main" val="10003"/>
                  </a:ext>
                </a:extLst>
              </a:tr>
              <a:tr h="370840">
                <a:tc>
                  <a:txBody>
                    <a:bodyPr/>
                    <a:lstStyle/>
                    <a:p>
                      <a:pPr algn="ctr"/>
                      <a:r>
                        <a:rPr lang="en-US" dirty="0"/>
                        <a:t>4</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0.0625</a:t>
                      </a:r>
                    </a:p>
                  </a:txBody>
                  <a:tcPr anchor="ctr"/>
                </a:tc>
                <a:extLst>
                  <a:ext uri="{0D108BD9-81ED-4DB2-BD59-A6C34878D82A}">
                    <a16:rowId xmlns:a16="http://schemas.microsoft.com/office/drawing/2014/main" val="10004"/>
                  </a:ext>
                </a:extLst>
              </a:tr>
              <a:tr h="370840">
                <a:tc>
                  <a:txBody>
                    <a:bodyPr/>
                    <a:lstStyle/>
                    <a:p>
                      <a:pPr algn="ctr"/>
                      <a:r>
                        <a:rPr lang="en-US" dirty="0"/>
                        <a:t>5</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accent2"/>
                          </a:solidFill>
                        </a:rPr>
                        <a:t>0.03125</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7806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a:xfrm>
            <a:off x="581192" y="2180496"/>
            <a:ext cx="11029615" cy="4677504"/>
          </a:xfrm>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a:p>
            <a:endParaRPr lang="en-US" dirty="0"/>
          </a:p>
          <a:p>
            <a:endParaRPr lang="en-US" dirty="0"/>
          </a:p>
          <a:p>
            <a:endParaRPr lang="en-US" dirty="0"/>
          </a:p>
          <a:p>
            <a:r>
              <a:rPr lang="en-US" dirty="0"/>
              <a:t>No longer believe the coin is fair </a:t>
            </a:r>
            <a:r>
              <a:rPr lang="en-US" dirty="0">
                <a:solidFill>
                  <a:schemeClr val="accent2"/>
                </a:solidFill>
              </a:rPr>
              <a:t>– but could it be?   </a:t>
            </a:r>
            <a:r>
              <a:rPr lang="en-US" b="1" dirty="0">
                <a:solidFill>
                  <a:schemeClr val="accent2"/>
                </a:solidFill>
              </a:rPr>
              <a:t>YES!</a:t>
            </a:r>
            <a:endParaRPr lang="en-US" dirty="0">
              <a:solidFill>
                <a:schemeClr val="accent2"/>
              </a:solidFill>
            </a:endParaRPr>
          </a:p>
          <a:p>
            <a:endParaRPr lang="en-US" dirty="0"/>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0.25</a:t>
                      </a:r>
                    </a:p>
                  </a:txBody>
                  <a:tcPr anchor="ctr"/>
                </a:tc>
                <a:extLst>
                  <a:ext uri="{0D108BD9-81ED-4DB2-BD59-A6C34878D82A}">
                    <a16:rowId xmlns:a16="http://schemas.microsoft.com/office/drawing/2014/main" val="10002"/>
                  </a:ext>
                </a:extLst>
              </a:tr>
              <a:tr h="370840">
                <a:tc>
                  <a:txBody>
                    <a:bodyPr/>
                    <a:lstStyle/>
                    <a:p>
                      <a:pPr algn="ctr"/>
                      <a:r>
                        <a:rPr lang="en-US" dirty="0"/>
                        <a:t>3</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0.125</a:t>
                      </a:r>
                    </a:p>
                  </a:txBody>
                  <a:tcPr anchor="ctr"/>
                </a:tc>
                <a:extLst>
                  <a:ext uri="{0D108BD9-81ED-4DB2-BD59-A6C34878D82A}">
                    <a16:rowId xmlns:a16="http://schemas.microsoft.com/office/drawing/2014/main" val="10003"/>
                  </a:ext>
                </a:extLst>
              </a:tr>
              <a:tr h="370840">
                <a:tc>
                  <a:txBody>
                    <a:bodyPr/>
                    <a:lstStyle/>
                    <a:p>
                      <a:pPr algn="ctr"/>
                      <a:r>
                        <a:rPr lang="en-US" dirty="0"/>
                        <a:t>4</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0.0625</a:t>
                      </a:r>
                    </a:p>
                  </a:txBody>
                  <a:tcPr anchor="ctr"/>
                </a:tc>
                <a:extLst>
                  <a:ext uri="{0D108BD9-81ED-4DB2-BD59-A6C34878D82A}">
                    <a16:rowId xmlns:a16="http://schemas.microsoft.com/office/drawing/2014/main" val="10004"/>
                  </a:ext>
                </a:extLst>
              </a:tr>
              <a:tr h="370840">
                <a:tc>
                  <a:txBody>
                    <a:bodyPr/>
                    <a:lstStyle/>
                    <a:p>
                      <a:pPr algn="ctr"/>
                      <a:r>
                        <a:rPr lang="en-US" dirty="0"/>
                        <a:t>5</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accent2"/>
                          </a:solidFill>
                        </a:rPr>
                        <a:t>0.03125</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39052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B66428-A7AE-194F-5CCC-869A3350001F}"/>
              </a:ext>
            </a:extLst>
          </p:cNvPr>
          <p:cNvSpPr>
            <a:spLocks noGrp="1"/>
          </p:cNvSpPr>
          <p:nvPr>
            <p:ph idx="1"/>
          </p:nvPr>
        </p:nvSpPr>
        <p:spPr/>
        <p:txBody>
          <a:bodyPr/>
          <a:lstStyle/>
          <a:p>
            <a:r>
              <a:rPr lang="en-US" dirty="0"/>
              <a:t>Defines the unlikely values of the sample statistic </a:t>
            </a:r>
            <a:r>
              <a:rPr lang="en-US" b="1" dirty="0"/>
              <a:t>if the null hypothesis is true</a:t>
            </a:r>
            <a:r>
              <a:rPr lang="en-US" dirty="0"/>
              <a:t>.</a:t>
            </a:r>
          </a:p>
          <a:p>
            <a:r>
              <a:rPr lang="en-US" dirty="0"/>
              <a:t>This area is typically called the </a:t>
            </a:r>
            <a:r>
              <a:rPr lang="en-US" b="1" dirty="0"/>
              <a:t>rejection region</a:t>
            </a:r>
            <a:r>
              <a:rPr lang="en-US" dirty="0"/>
              <a:t> of the sampling distribution.</a:t>
            </a:r>
          </a:p>
          <a:p>
            <a:r>
              <a:rPr lang="en-US" dirty="0"/>
              <a:t>Selected before the hypothesis test is even run!</a:t>
            </a:r>
          </a:p>
          <a:p>
            <a:r>
              <a:rPr lang="en-US" dirty="0"/>
              <a:t>Typical values are 0.01, 0.05, 0.10.</a:t>
            </a:r>
          </a:p>
          <a:p>
            <a:endParaRPr lang="en-US" dirty="0"/>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62FECECD-7E3E-3804-C88F-4E15B81223B7}"/>
                  </a:ext>
                </a:extLst>
              </p:cNvPr>
              <p:cNvSpPr>
                <a:spLocks noGrp="1"/>
              </p:cNvSpPr>
              <p:nvPr>
                <p:ph type="title"/>
              </p:nvPr>
            </p:nvSpPr>
            <p:spPr/>
            <p:txBody>
              <a:bodyPr/>
              <a:lstStyle/>
              <a:p>
                <a:r>
                  <a:rPr lang="en-US" dirty="0"/>
                  <a:t>Significance Level, </a:t>
                </a:r>
                <a14:m>
                  <m:oMath xmlns:m="http://schemas.openxmlformats.org/officeDocument/2006/math">
                    <m:r>
                      <a:rPr lang="en-US" i="1">
                        <a:latin typeface="Cambria Math" panose="02040503050406030204" pitchFamily="18" charset="0"/>
                      </a:rPr>
                      <m:t>𝛼</m:t>
                    </m:r>
                  </m:oMath>
                </a14:m>
                <a:endParaRPr lang="en-US" dirty="0"/>
              </a:p>
            </p:txBody>
          </p:sp>
        </mc:Choice>
        <mc:Fallback xmlns="">
          <p:sp>
            <p:nvSpPr>
              <p:cNvPr id="3" name="Title 2">
                <a:extLst>
                  <a:ext uri="{FF2B5EF4-FFF2-40B4-BE49-F238E27FC236}">
                    <a16:creationId xmlns:a16="http://schemas.microsoft.com/office/drawing/2014/main" id="{62FECECD-7E3E-3804-C88F-4E15B81223B7}"/>
                  </a:ext>
                </a:extLst>
              </p:cNvPr>
              <p:cNvSpPr>
                <a:spLocks noGrp="1" noRot="1" noChangeAspect="1" noMove="1" noResize="1" noEditPoints="1" noAdjustHandles="1" noChangeArrowheads="1" noChangeShapeType="1" noTextEdit="1"/>
              </p:cNvSpPr>
              <p:nvPr>
                <p:ph type="title"/>
              </p:nvPr>
            </p:nvSpPr>
            <p:spPr>
              <a:blipFill>
                <a:blip r:embed="rId2"/>
                <a:stretch>
                  <a:fillRect l="-1149" b="-17722"/>
                </a:stretch>
              </a:blipFill>
            </p:spPr>
            <p:txBody>
              <a:bodyPr/>
              <a:lstStyle/>
              <a:p>
                <a:r>
                  <a:rPr lang="en-US">
                    <a:noFill/>
                  </a:rPr>
                  <a:t> </a:t>
                </a:r>
              </a:p>
            </p:txBody>
          </p:sp>
        </mc:Fallback>
      </mc:AlternateContent>
    </p:spTree>
    <p:extLst>
      <p:ext uri="{BB962C8B-B14F-4D97-AF65-F5344CB8AC3E}">
        <p14:creationId xmlns:p14="http://schemas.microsoft.com/office/powerpoint/2010/main" val="3553822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585A7E-7FB8-E9B0-9CDE-BEC1C4E7510D}"/>
              </a:ext>
            </a:extLst>
          </p:cNvPr>
          <p:cNvSpPr>
            <a:spLocks noGrp="1"/>
          </p:cNvSpPr>
          <p:nvPr>
            <p:ph idx="1"/>
          </p:nvPr>
        </p:nvSpPr>
        <p:spPr/>
        <p:txBody>
          <a:bodyPr/>
          <a:lstStyle/>
          <a:p>
            <a:r>
              <a:rPr lang="en-US" dirty="0"/>
              <a:t>The p-value is the probability we got our sample, or a sample more extreme, under the null hypothesis.</a:t>
            </a:r>
          </a:p>
          <a:p>
            <a:r>
              <a:rPr lang="en-US" dirty="0"/>
              <a:t>If the p-value is low, this implies that the sample we obtained from the population is extremely rare IF we assume that the null hypothesis is true.</a:t>
            </a:r>
          </a:p>
          <a:p>
            <a:r>
              <a:rPr lang="en-US" dirty="0"/>
              <a:t>The significance level defines the unlikely values of the sample statistic if the null hypothesis is true.</a:t>
            </a:r>
          </a:p>
          <a:p>
            <a:endParaRPr lang="en-US" dirty="0"/>
          </a:p>
          <a:p>
            <a:endParaRPr lang="en-US" dirty="0"/>
          </a:p>
        </p:txBody>
      </p:sp>
      <p:sp>
        <p:nvSpPr>
          <p:cNvPr id="3" name="Title 2">
            <a:extLst>
              <a:ext uri="{FF2B5EF4-FFF2-40B4-BE49-F238E27FC236}">
                <a16:creationId xmlns:a16="http://schemas.microsoft.com/office/drawing/2014/main" id="{42B93021-2C6F-DBF9-9FCE-6B1BD003E062}"/>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49178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4DC-FC55-B055-7DDE-AEAD84DB499C}"/>
              </a:ext>
            </a:extLst>
          </p:cNvPr>
          <p:cNvSpPr>
            <a:spLocks noGrp="1"/>
          </p:cNvSpPr>
          <p:nvPr>
            <p:ph type="title"/>
          </p:nvPr>
        </p:nvSpPr>
        <p:spPr/>
        <p:txBody>
          <a:bodyPr/>
          <a:lstStyle/>
          <a:p>
            <a:r>
              <a:rPr lang="en-US" dirty="0"/>
              <a:t>Hypothesis Test for Means</a:t>
            </a:r>
          </a:p>
        </p:txBody>
      </p:sp>
      <p:sp>
        <p:nvSpPr>
          <p:cNvPr id="3" name="Text Placeholder 2">
            <a:extLst>
              <a:ext uri="{FF2B5EF4-FFF2-40B4-BE49-F238E27FC236}">
                <a16:creationId xmlns:a16="http://schemas.microsoft.com/office/drawing/2014/main" id="{9C133364-BE36-41FD-C36B-A0016FFB9F65}"/>
              </a:ext>
            </a:extLst>
          </p:cNvPr>
          <p:cNvSpPr>
            <a:spLocks noGrp="1"/>
          </p:cNvSpPr>
          <p:nvPr>
            <p:ph type="body" idx="1"/>
          </p:nvPr>
        </p:nvSpPr>
        <p:spPr/>
        <p:txBody>
          <a:bodyPr/>
          <a:lstStyle/>
          <a:p>
            <a:r>
              <a:rPr lang="en-US" dirty="0"/>
              <a:t>Testing Hypotheses with Data</a:t>
            </a:r>
          </a:p>
        </p:txBody>
      </p:sp>
    </p:spTree>
    <p:extLst>
      <p:ext uri="{BB962C8B-B14F-4D97-AF65-F5344CB8AC3E}">
        <p14:creationId xmlns:p14="http://schemas.microsoft.com/office/powerpoint/2010/main" val="1450112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p:txBody>
          <a:bodyPr/>
          <a:lstStyle/>
          <a:p>
            <a:r>
              <a:rPr lang="en-US" dirty="0"/>
              <a:t>You believe the average daily number of total users is 4,000, but you want to know if there is more than that so you can decide on orders for future bikes to be added. </a:t>
            </a:r>
          </a:p>
          <a:p>
            <a:r>
              <a:rPr lang="en-US" dirty="0"/>
              <a:t>You collect a sample of 731 days with an average daily number of total users at 4,504 with a standard deviation of 1,937.</a:t>
            </a:r>
          </a:p>
          <a:p>
            <a:r>
              <a:rPr lang="en-US" dirty="0"/>
              <a:t>With a significance level of 0.05, conduct a hypothesis test on this claim.</a:t>
            </a:r>
          </a:p>
          <a:p>
            <a:endParaRPr lang="en-US" dirty="0"/>
          </a:p>
        </p:txBody>
      </p:sp>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p:spTree>
    <p:extLst>
      <p:ext uri="{BB962C8B-B14F-4D97-AF65-F5344CB8AC3E}">
        <p14:creationId xmlns:p14="http://schemas.microsoft.com/office/powerpoint/2010/main" val="3412332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p:txBody>
              <a:bodyPr/>
              <a:lstStyle/>
              <a:p>
                <a:pPr marL="457200" indent="-45720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≤4,000</m:t>
                    </m:r>
                  </m:oMath>
                </a14:m>
                <a:br>
                  <a:rPr lang="en-US" b="0" dirty="0"/>
                </a:b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&gt;4,000</m:t>
                    </m:r>
                  </m:oMath>
                </a14:m>
                <a:endParaRPr lang="en-US" b="0"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D15763E1-B3AC-6632-4F17-540C5EED7B2D}"/>
                  </a:ext>
                </a:extLst>
              </p:cNvPr>
              <p:cNvSpPr>
                <a:spLocks noGrp="1" noRot="1" noChangeAspect="1" noMove="1" noResize="1" noEditPoints="1" noAdjustHandles="1" noChangeArrowheads="1" noChangeShapeType="1" noTextEdit="1"/>
              </p:cNvSpPr>
              <p:nvPr>
                <p:ph idx="1"/>
              </p:nvPr>
            </p:nvSpPr>
            <p:spPr>
              <a:blipFill>
                <a:blip r:embed="rId2"/>
                <a:stretch>
                  <a:fillRect l="-690" t="-34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p:spTree>
    <p:extLst>
      <p:ext uri="{BB962C8B-B14F-4D97-AF65-F5344CB8AC3E}">
        <p14:creationId xmlns:p14="http://schemas.microsoft.com/office/powerpoint/2010/main" val="3163275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p:txBody>
              <a:bodyPr/>
              <a:lstStyle/>
              <a:p>
                <a:pPr marL="457200" indent="-45720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≤4,000</m:t>
                    </m:r>
                  </m:oMath>
                </a14:m>
                <a:br>
                  <a:rPr lang="en-US" b="0" dirty="0"/>
                </a:b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&gt;4,000</m:t>
                    </m:r>
                  </m:oMath>
                </a14:m>
                <a:endParaRPr lang="en-US" b="0" dirty="0"/>
              </a:p>
              <a:p>
                <a:pPr marL="457200" indent="-457200">
                  <a:buFont typeface="+mj-lt"/>
                  <a:buAutoNum type="arabicPeriod"/>
                </a:pPr>
                <a:r>
                  <a:rPr lang="en-US" dirty="0"/>
                  <a:t>Sample data: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=4,504</m:t>
                    </m:r>
                  </m:oMath>
                </a14:m>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=1,937</m:t>
                    </m:r>
                  </m:oMath>
                </a14:m>
                <a:r>
                  <a:rPr lang="en-US" b="0"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=731</m:t>
                    </m:r>
                  </m:oMath>
                </a14:m>
                <a:endParaRPr lang="en-US" b="0" dirty="0"/>
              </a:p>
            </p:txBody>
          </p:sp>
        </mc:Choice>
        <mc:Fallback xmlns="">
          <p:sp>
            <p:nvSpPr>
              <p:cNvPr id="2" name="Content Placeholder 1">
                <a:extLst>
                  <a:ext uri="{FF2B5EF4-FFF2-40B4-BE49-F238E27FC236}">
                    <a16:creationId xmlns:a16="http://schemas.microsoft.com/office/drawing/2014/main" id="{D15763E1-B3AC-6632-4F17-540C5EED7B2D}"/>
                  </a:ext>
                </a:extLst>
              </p:cNvPr>
              <p:cNvSpPr>
                <a:spLocks noGrp="1" noRot="1" noChangeAspect="1" noMove="1" noResize="1" noEditPoints="1" noAdjustHandles="1" noChangeArrowheads="1" noChangeShapeType="1" noTextEdit="1"/>
              </p:cNvSpPr>
              <p:nvPr>
                <p:ph idx="1"/>
              </p:nvPr>
            </p:nvSpPr>
            <p:spPr>
              <a:blipFill>
                <a:blip r:embed="rId2"/>
                <a:stretch>
                  <a:fillRect l="-690" t="-34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2CBFF4-47DB-6908-ADA2-B857A586F54F}"/>
                  </a:ext>
                </a:extLst>
              </p:cNvPr>
              <p:cNvSpPr txBox="1"/>
              <p:nvPr/>
            </p:nvSpPr>
            <p:spPr>
              <a:xfrm>
                <a:off x="2640980" y="3760304"/>
                <a:ext cx="4552978" cy="1104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𝑡</m:t>
                      </m:r>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acc>
                            <m:accPr>
                              <m:chr m:val="̅"/>
                              <m:ctrlPr>
                                <a:rPr lang="en-US" sz="2400" b="0" i="1" smtClean="0">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𝑥</m:t>
                              </m:r>
                            </m:e>
                          </m:acc>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𝜇</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𝑠</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𝑛</m:t>
                                      </m:r>
                                    </m:e>
                                  </m:rad>
                                </m:den>
                              </m:f>
                            </m:e>
                          </m:d>
                        </m:den>
                      </m:f>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4,504−4,000</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1,937</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731</m:t>
                                      </m:r>
                                    </m:e>
                                  </m:rad>
                                </m:den>
                              </m:f>
                            </m:e>
                          </m:d>
                        </m:den>
                      </m:f>
                      <m:r>
                        <a:rPr lang="en-US" sz="2400" b="0" i="1" smtClean="0">
                          <a:solidFill>
                            <a:schemeClr val="tx2"/>
                          </a:solidFill>
                          <a:latin typeface="Cambria Math" panose="02040503050406030204" pitchFamily="18" charset="0"/>
                        </a:rPr>
                        <m:t>=7.03</m:t>
                      </m:r>
                    </m:oMath>
                  </m:oMathPara>
                </a14:m>
                <a:endParaRPr lang="en-US" sz="2400" dirty="0">
                  <a:solidFill>
                    <a:schemeClr val="tx2"/>
                  </a:solidFill>
                </a:endParaRPr>
              </a:p>
            </p:txBody>
          </p:sp>
        </mc:Choice>
        <mc:Fallback xmlns="">
          <p:sp>
            <p:nvSpPr>
              <p:cNvPr id="4" name="TextBox 3">
                <a:extLst>
                  <a:ext uri="{FF2B5EF4-FFF2-40B4-BE49-F238E27FC236}">
                    <a16:creationId xmlns:a16="http://schemas.microsoft.com/office/drawing/2014/main" id="{5D2CBFF4-47DB-6908-ADA2-B857A586F54F}"/>
                  </a:ext>
                </a:extLst>
              </p:cNvPr>
              <p:cNvSpPr txBox="1">
                <a:spLocks noRot="1" noChangeAspect="1" noMove="1" noResize="1" noEditPoints="1" noAdjustHandles="1" noChangeArrowheads="1" noChangeShapeType="1" noTextEdit="1"/>
              </p:cNvSpPr>
              <p:nvPr/>
            </p:nvSpPr>
            <p:spPr>
              <a:xfrm>
                <a:off x="2640980" y="3760304"/>
                <a:ext cx="4552978" cy="1104470"/>
              </a:xfrm>
              <a:prstGeom prst="rect">
                <a:avLst/>
              </a:prstGeom>
              <a:blipFill>
                <a:blip r:embed="rId3"/>
                <a:stretch>
                  <a:fillRect l="-556" t="-2273" r="-833" b="-4545"/>
                </a:stretch>
              </a:blipFill>
            </p:spPr>
            <p:txBody>
              <a:bodyPr/>
              <a:lstStyle/>
              <a:p>
                <a:r>
                  <a:rPr lang="en-US">
                    <a:noFill/>
                  </a:rPr>
                  <a:t> </a:t>
                </a:r>
              </a:p>
            </p:txBody>
          </p:sp>
        </mc:Fallback>
      </mc:AlternateContent>
    </p:spTree>
    <p:extLst>
      <p:ext uri="{BB962C8B-B14F-4D97-AF65-F5344CB8AC3E}">
        <p14:creationId xmlns:p14="http://schemas.microsoft.com/office/powerpoint/2010/main" val="925011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p:txBody>
              <a:bodyPr/>
              <a:lstStyle/>
              <a:p>
                <a:pPr marL="457200" indent="-45720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≤4,000</m:t>
                    </m:r>
                  </m:oMath>
                </a14:m>
                <a:br>
                  <a:rPr lang="en-US" b="0" dirty="0"/>
                </a:b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&gt;4,000</m:t>
                    </m:r>
                  </m:oMath>
                </a14:m>
                <a:endParaRPr lang="en-US" b="0" dirty="0"/>
              </a:p>
              <a:p>
                <a:pPr marL="457200" indent="-457200">
                  <a:buFont typeface="+mj-lt"/>
                  <a:buAutoNum type="arabicPeriod"/>
                </a:pPr>
                <a:r>
                  <a:rPr lang="en-US" dirty="0"/>
                  <a:t>Sample data: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=4,504</m:t>
                    </m:r>
                  </m:oMath>
                </a14:m>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=1,937</m:t>
                    </m:r>
                  </m:oMath>
                </a14:m>
                <a:r>
                  <a:rPr lang="en-US" b="0"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=731</m:t>
                    </m:r>
                  </m:oMath>
                </a14:m>
                <a:endParaRPr lang="en-US" b="0" dirty="0"/>
              </a:p>
              <a:p>
                <a:pPr marL="457200" indent="-457200">
                  <a:buFont typeface="+mj-lt"/>
                  <a:buAutoNum type="arabicPeriod"/>
                </a:pPr>
                <a:endParaRPr lang="en-US" b="0" dirty="0"/>
              </a:p>
              <a:p>
                <a:pPr marL="457200" indent="-457200">
                  <a:buFont typeface="+mj-lt"/>
                  <a:buAutoNum type="arabicPeriod"/>
                </a:pPr>
                <a:endParaRPr lang="en-US" dirty="0"/>
              </a:p>
              <a:p>
                <a:pPr marL="457200" indent="-457200">
                  <a:buFont typeface="+mj-lt"/>
                  <a:buAutoNum type="arabicPeriod"/>
                </a:pPr>
                <a:endParaRPr lang="en-US" b="0" dirty="0"/>
              </a:p>
              <a:p>
                <a:pPr marL="457200" indent="-457200">
                  <a:buFont typeface="+mj-lt"/>
                  <a:buAutoNum type="arabicPeriod"/>
                </a:pPr>
                <a:r>
                  <a:rPr lang="en-US" dirty="0"/>
                  <a:t>P-value</a:t>
                </a:r>
                <a:endParaRPr lang="en-US" b="0" dirty="0"/>
              </a:p>
            </p:txBody>
          </p:sp>
        </mc:Choice>
        <mc:Fallback xmlns="">
          <p:sp>
            <p:nvSpPr>
              <p:cNvPr id="2" name="Content Placeholder 1">
                <a:extLst>
                  <a:ext uri="{FF2B5EF4-FFF2-40B4-BE49-F238E27FC236}">
                    <a16:creationId xmlns:a16="http://schemas.microsoft.com/office/drawing/2014/main" id="{D15763E1-B3AC-6632-4F17-540C5EED7B2D}"/>
                  </a:ext>
                </a:extLst>
              </p:cNvPr>
              <p:cNvSpPr>
                <a:spLocks noGrp="1" noRot="1" noChangeAspect="1" noMove="1" noResize="1" noEditPoints="1" noAdjustHandles="1" noChangeArrowheads="1" noChangeShapeType="1" noTextEdit="1"/>
              </p:cNvSpPr>
              <p:nvPr>
                <p:ph idx="1"/>
              </p:nvPr>
            </p:nvSpPr>
            <p:spPr>
              <a:blipFill>
                <a:blip r:embed="rId2"/>
                <a:stretch>
                  <a:fillRect l="-690" t="-34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2CBFF4-47DB-6908-ADA2-B857A586F54F}"/>
                  </a:ext>
                </a:extLst>
              </p:cNvPr>
              <p:cNvSpPr txBox="1"/>
              <p:nvPr/>
            </p:nvSpPr>
            <p:spPr>
              <a:xfrm>
                <a:off x="2640980" y="3760304"/>
                <a:ext cx="4552978" cy="1104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𝑡</m:t>
                      </m:r>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acc>
                            <m:accPr>
                              <m:chr m:val="̅"/>
                              <m:ctrlPr>
                                <a:rPr lang="en-US" sz="2400" b="0" i="1" smtClean="0">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𝑥</m:t>
                              </m:r>
                            </m:e>
                          </m:acc>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𝜇</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𝑠</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𝑛</m:t>
                                      </m:r>
                                    </m:e>
                                  </m:rad>
                                </m:den>
                              </m:f>
                            </m:e>
                          </m:d>
                        </m:den>
                      </m:f>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4,504−4,000</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1,937</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731</m:t>
                                      </m:r>
                                    </m:e>
                                  </m:rad>
                                </m:den>
                              </m:f>
                            </m:e>
                          </m:d>
                        </m:den>
                      </m:f>
                      <m:r>
                        <a:rPr lang="en-US" sz="2400" b="0" i="1" smtClean="0">
                          <a:solidFill>
                            <a:schemeClr val="tx2"/>
                          </a:solidFill>
                          <a:latin typeface="Cambria Math" panose="02040503050406030204" pitchFamily="18" charset="0"/>
                        </a:rPr>
                        <m:t>=7.03</m:t>
                      </m:r>
                    </m:oMath>
                  </m:oMathPara>
                </a14:m>
                <a:endParaRPr lang="en-US" sz="2400" dirty="0">
                  <a:solidFill>
                    <a:schemeClr val="tx2"/>
                  </a:solidFill>
                </a:endParaRPr>
              </a:p>
            </p:txBody>
          </p:sp>
        </mc:Choice>
        <mc:Fallback xmlns="">
          <p:sp>
            <p:nvSpPr>
              <p:cNvPr id="4" name="TextBox 3">
                <a:extLst>
                  <a:ext uri="{FF2B5EF4-FFF2-40B4-BE49-F238E27FC236}">
                    <a16:creationId xmlns:a16="http://schemas.microsoft.com/office/drawing/2014/main" id="{5D2CBFF4-47DB-6908-ADA2-B857A586F54F}"/>
                  </a:ext>
                </a:extLst>
              </p:cNvPr>
              <p:cNvSpPr txBox="1">
                <a:spLocks noRot="1" noChangeAspect="1" noMove="1" noResize="1" noEditPoints="1" noAdjustHandles="1" noChangeArrowheads="1" noChangeShapeType="1" noTextEdit="1"/>
              </p:cNvSpPr>
              <p:nvPr/>
            </p:nvSpPr>
            <p:spPr>
              <a:xfrm>
                <a:off x="2640980" y="3760304"/>
                <a:ext cx="4552978" cy="1104470"/>
              </a:xfrm>
              <a:prstGeom prst="rect">
                <a:avLst/>
              </a:prstGeom>
              <a:blipFill>
                <a:blip r:embed="rId3"/>
                <a:stretch>
                  <a:fillRect l="-556" t="-2273" r="-833" b="-4545"/>
                </a:stretch>
              </a:blipFill>
            </p:spPr>
            <p:txBody>
              <a:bodyPr/>
              <a:lstStyle/>
              <a:p>
                <a:r>
                  <a:rPr lang="en-US">
                    <a:noFill/>
                  </a:rPr>
                  <a:t> </a:t>
                </a:r>
              </a:p>
            </p:txBody>
          </p:sp>
        </mc:Fallback>
      </mc:AlternateContent>
    </p:spTree>
    <p:extLst>
      <p:ext uri="{BB962C8B-B14F-4D97-AF65-F5344CB8AC3E}">
        <p14:creationId xmlns:p14="http://schemas.microsoft.com/office/powerpoint/2010/main" val="1171326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10BA-FF10-14AF-C1B4-9BE964417A79}"/>
              </a:ext>
            </a:extLst>
          </p:cNvPr>
          <p:cNvSpPr>
            <a:spLocks noGrp="1"/>
          </p:cNvSpPr>
          <p:nvPr>
            <p:ph type="title"/>
          </p:nvPr>
        </p:nvSpPr>
        <p:spPr/>
        <p:txBody>
          <a:bodyPr/>
          <a:lstStyle/>
          <a:p>
            <a:r>
              <a:rPr lang="en-US" dirty="0"/>
              <a:t>Finding P-value</a:t>
            </a:r>
          </a:p>
        </p:txBody>
      </p:sp>
      <p:graphicFrame>
        <p:nvGraphicFramePr>
          <p:cNvPr id="3" name="Table 2">
            <a:extLst>
              <a:ext uri="{FF2B5EF4-FFF2-40B4-BE49-F238E27FC236}">
                <a16:creationId xmlns:a16="http://schemas.microsoft.com/office/drawing/2014/main" id="{B99C5741-0A48-1BF5-2403-F9A865AF3F06}"/>
              </a:ext>
            </a:extLst>
          </p:cNvPr>
          <p:cNvGraphicFramePr>
            <a:graphicFrameLocks noGrp="1"/>
          </p:cNvGraphicFramePr>
          <p:nvPr>
            <p:extLst>
              <p:ext uri="{D42A27DB-BD31-4B8C-83A1-F6EECF244321}">
                <p14:modId xmlns:p14="http://schemas.microsoft.com/office/powerpoint/2010/main" val="4190056056"/>
              </p:ext>
            </p:extLst>
          </p:nvPr>
        </p:nvGraphicFramePr>
        <p:xfrm>
          <a:off x="1747300" y="2252302"/>
          <a:ext cx="8686804" cy="3876040"/>
        </p:xfrm>
        <a:graphic>
          <a:graphicData uri="http://schemas.openxmlformats.org/drawingml/2006/table">
            <a:tbl>
              <a:tblPr firstRow="1" firstCol="1" bandRow="1">
                <a:tableStyleId>{5C22544A-7EE6-4342-B048-85BDC9FD1C3A}</a:tableStyleId>
              </a:tblPr>
              <a:tblGrid>
                <a:gridCol w="838204">
                  <a:extLst>
                    <a:ext uri="{9D8B030D-6E8A-4147-A177-3AD203B41FA5}">
                      <a16:colId xmlns:a16="http://schemas.microsoft.com/office/drawing/2014/main" val="20000"/>
                    </a:ext>
                  </a:extLst>
                </a:gridCol>
                <a:gridCol w="784860">
                  <a:extLst>
                    <a:ext uri="{9D8B030D-6E8A-4147-A177-3AD203B41FA5}">
                      <a16:colId xmlns:a16="http://schemas.microsoft.com/office/drawing/2014/main" val="20001"/>
                    </a:ext>
                  </a:extLst>
                </a:gridCol>
                <a:gridCol w="784860">
                  <a:extLst>
                    <a:ext uri="{9D8B030D-6E8A-4147-A177-3AD203B41FA5}">
                      <a16:colId xmlns:a16="http://schemas.microsoft.com/office/drawing/2014/main" val="20002"/>
                    </a:ext>
                  </a:extLst>
                </a:gridCol>
                <a:gridCol w="784860">
                  <a:extLst>
                    <a:ext uri="{9D8B030D-6E8A-4147-A177-3AD203B41FA5}">
                      <a16:colId xmlns:a16="http://schemas.microsoft.com/office/drawing/2014/main" val="20003"/>
                    </a:ext>
                  </a:extLst>
                </a:gridCol>
                <a:gridCol w="784860">
                  <a:extLst>
                    <a:ext uri="{9D8B030D-6E8A-4147-A177-3AD203B41FA5}">
                      <a16:colId xmlns:a16="http://schemas.microsoft.com/office/drawing/2014/main" val="20004"/>
                    </a:ext>
                  </a:extLst>
                </a:gridCol>
                <a:gridCol w="784860">
                  <a:extLst>
                    <a:ext uri="{9D8B030D-6E8A-4147-A177-3AD203B41FA5}">
                      <a16:colId xmlns:a16="http://schemas.microsoft.com/office/drawing/2014/main" val="20005"/>
                    </a:ext>
                  </a:extLst>
                </a:gridCol>
                <a:gridCol w="784860">
                  <a:extLst>
                    <a:ext uri="{9D8B030D-6E8A-4147-A177-3AD203B41FA5}">
                      <a16:colId xmlns:a16="http://schemas.microsoft.com/office/drawing/2014/main" val="20006"/>
                    </a:ext>
                  </a:extLst>
                </a:gridCol>
                <a:gridCol w="784860">
                  <a:extLst>
                    <a:ext uri="{9D8B030D-6E8A-4147-A177-3AD203B41FA5}">
                      <a16:colId xmlns:a16="http://schemas.microsoft.com/office/drawing/2014/main" val="20007"/>
                    </a:ext>
                  </a:extLst>
                </a:gridCol>
                <a:gridCol w="784860">
                  <a:extLst>
                    <a:ext uri="{9D8B030D-6E8A-4147-A177-3AD203B41FA5}">
                      <a16:colId xmlns:a16="http://schemas.microsoft.com/office/drawing/2014/main" val="20008"/>
                    </a:ext>
                  </a:extLst>
                </a:gridCol>
                <a:gridCol w="784860">
                  <a:extLst>
                    <a:ext uri="{9D8B030D-6E8A-4147-A177-3AD203B41FA5}">
                      <a16:colId xmlns:a16="http://schemas.microsoft.com/office/drawing/2014/main" val="20009"/>
                    </a:ext>
                  </a:extLst>
                </a:gridCol>
                <a:gridCol w="784860">
                  <a:extLst>
                    <a:ext uri="{9D8B030D-6E8A-4147-A177-3AD203B41FA5}">
                      <a16:colId xmlns:a16="http://schemas.microsoft.com/office/drawing/2014/main" val="20010"/>
                    </a:ext>
                  </a:extLst>
                </a:gridCol>
              </a:tblGrid>
              <a:tr h="370840">
                <a:tc>
                  <a:txBody>
                    <a:bodyPr/>
                    <a:lstStyle/>
                    <a:p>
                      <a:pPr algn="ctr"/>
                      <a:r>
                        <a:rPr lang="en-US" i="1" dirty="0"/>
                        <a:t>One-Tail</a:t>
                      </a:r>
                    </a:p>
                  </a:txBody>
                  <a:tcPr anchor="ctr"/>
                </a:tc>
                <a:tc>
                  <a:txBody>
                    <a:bodyPr/>
                    <a:lstStyle/>
                    <a:p>
                      <a:pPr algn="ctr"/>
                      <a:r>
                        <a:rPr lang="en-US" dirty="0"/>
                        <a:t>0.25</a:t>
                      </a:r>
                    </a:p>
                  </a:txBody>
                  <a:tcPr anchor="ctr"/>
                </a:tc>
                <a:tc>
                  <a:txBody>
                    <a:bodyPr/>
                    <a:lstStyle/>
                    <a:p>
                      <a:pPr algn="ctr"/>
                      <a:r>
                        <a:rPr lang="en-US" dirty="0"/>
                        <a:t>0.20</a:t>
                      </a:r>
                    </a:p>
                  </a:txBody>
                  <a:tcPr anchor="ctr"/>
                </a:tc>
                <a:tc>
                  <a:txBody>
                    <a:bodyPr/>
                    <a:lstStyle/>
                    <a:p>
                      <a:pPr algn="ctr"/>
                      <a:r>
                        <a:rPr lang="en-US" dirty="0"/>
                        <a:t>0.15</a:t>
                      </a:r>
                    </a:p>
                  </a:txBody>
                  <a:tcPr anchor="ctr"/>
                </a:tc>
                <a:tc>
                  <a:txBody>
                    <a:bodyPr/>
                    <a:lstStyle/>
                    <a:p>
                      <a:pPr algn="ctr"/>
                      <a:r>
                        <a:rPr lang="en-US" dirty="0"/>
                        <a:t>0.10</a:t>
                      </a:r>
                    </a:p>
                  </a:txBody>
                  <a:tcPr anchor="ctr"/>
                </a:tc>
                <a:tc>
                  <a:txBody>
                    <a:bodyPr/>
                    <a:lstStyle/>
                    <a:p>
                      <a:pPr algn="ctr"/>
                      <a:r>
                        <a:rPr lang="en-US" dirty="0"/>
                        <a:t>0.05</a:t>
                      </a:r>
                    </a:p>
                  </a:txBody>
                  <a:tcPr anchor="ctr"/>
                </a:tc>
                <a:tc>
                  <a:txBody>
                    <a:bodyPr/>
                    <a:lstStyle/>
                    <a:p>
                      <a:pPr algn="ctr"/>
                      <a:r>
                        <a:rPr lang="en-US" dirty="0"/>
                        <a:t>0.025</a:t>
                      </a:r>
                    </a:p>
                  </a:txBody>
                  <a:tcPr anchor="ctr"/>
                </a:tc>
                <a:tc>
                  <a:txBody>
                    <a:bodyPr/>
                    <a:lstStyle/>
                    <a:p>
                      <a:pPr algn="ctr"/>
                      <a:r>
                        <a:rPr lang="en-US" dirty="0"/>
                        <a:t>0.01</a:t>
                      </a:r>
                    </a:p>
                  </a:txBody>
                  <a:tcPr anchor="ctr"/>
                </a:tc>
                <a:tc>
                  <a:txBody>
                    <a:bodyPr/>
                    <a:lstStyle/>
                    <a:p>
                      <a:pPr algn="ctr"/>
                      <a:r>
                        <a:rPr lang="en-US" dirty="0"/>
                        <a:t>0.005</a:t>
                      </a:r>
                    </a:p>
                  </a:txBody>
                  <a:tcPr anchor="ctr"/>
                </a:tc>
                <a:tc>
                  <a:txBody>
                    <a:bodyPr/>
                    <a:lstStyle/>
                    <a:p>
                      <a:pPr algn="ctr"/>
                      <a:r>
                        <a:rPr lang="en-US" dirty="0"/>
                        <a:t>0.001</a:t>
                      </a:r>
                    </a:p>
                  </a:txBody>
                  <a:tcPr anchor="ctr"/>
                </a:tc>
                <a:tc>
                  <a:txBody>
                    <a:bodyPr/>
                    <a:lstStyle/>
                    <a:p>
                      <a:pPr algn="ctr"/>
                      <a:r>
                        <a:rPr lang="en-US" dirty="0"/>
                        <a:t>.0005</a:t>
                      </a:r>
                    </a:p>
                  </a:txBody>
                  <a:tcPr anchor="ctr"/>
                </a:tc>
                <a:extLst>
                  <a:ext uri="{0D108BD9-81ED-4DB2-BD59-A6C34878D82A}">
                    <a16:rowId xmlns:a16="http://schemas.microsoft.com/office/drawing/2014/main" val="10000"/>
                  </a:ext>
                </a:extLst>
              </a:tr>
              <a:tr h="370840">
                <a:tc>
                  <a:txBody>
                    <a:bodyPr/>
                    <a:lstStyle/>
                    <a:p>
                      <a:pPr algn="ctr"/>
                      <a:r>
                        <a:rPr lang="en-US" i="1" dirty="0"/>
                        <a:t>Two-Tail</a:t>
                      </a:r>
                    </a:p>
                  </a:txBody>
                  <a:tcPr anchor="ctr">
                    <a:solidFill>
                      <a:schemeClr val="accent1"/>
                    </a:solidFill>
                  </a:tcPr>
                </a:tc>
                <a:tc>
                  <a:txBody>
                    <a:bodyPr/>
                    <a:lstStyle/>
                    <a:p>
                      <a:pPr algn="ctr"/>
                      <a:r>
                        <a:rPr lang="en-US" b="1" dirty="0">
                          <a:solidFill>
                            <a:schemeClr val="bg1"/>
                          </a:solidFill>
                        </a:rPr>
                        <a:t>0.50</a:t>
                      </a:r>
                    </a:p>
                  </a:txBody>
                  <a:tcPr anchor="ctr">
                    <a:solidFill>
                      <a:schemeClr val="accent1"/>
                    </a:solidFill>
                  </a:tcPr>
                </a:tc>
                <a:tc>
                  <a:txBody>
                    <a:bodyPr/>
                    <a:lstStyle/>
                    <a:p>
                      <a:pPr algn="ctr"/>
                      <a:r>
                        <a:rPr lang="en-US" b="1" dirty="0">
                          <a:solidFill>
                            <a:schemeClr val="bg1"/>
                          </a:solidFill>
                        </a:rPr>
                        <a:t>0.40</a:t>
                      </a:r>
                    </a:p>
                  </a:txBody>
                  <a:tcPr anchor="ctr">
                    <a:solidFill>
                      <a:schemeClr val="accent1"/>
                    </a:solidFill>
                  </a:tcPr>
                </a:tc>
                <a:tc>
                  <a:txBody>
                    <a:bodyPr/>
                    <a:lstStyle/>
                    <a:p>
                      <a:pPr algn="ctr"/>
                      <a:r>
                        <a:rPr lang="en-US" b="1" dirty="0">
                          <a:solidFill>
                            <a:schemeClr val="bg1"/>
                          </a:solidFill>
                        </a:rPr>
                        <a:t>0.30</a:t>
                      </a:r>
                    </a:p>
                  </a:txBody>
                  <a:tcPr anchor="ctr">
                    <a:solidFill>
                      <a:schemeClr val="accent1"/>
                    </a:solidFill>
                  </a:tcPr>
                </a:tc>
                <a:tc>
                  <a:txBody>
                    <a:bodyPr/>
                    <a:lstStyle/>
                    <a:p>
                      <a:pPr algn="ctr"/>
                      <a:r>
                        <a:rPr lang="en-US" b="1" dirty="0">
                          <a:solidFill>
                            <a:schemeClr val="bg1"/>
                          </a:solidFill>
                        </a:rPr>
                        <a:t>0.20</a:t>
                      </a:r>
                    </a:p>
                  </a:txBody>
                  <a:tcPr anchor="ctr">
                    <a:solidFill>
                      <a:schemeClr val="accent1"/>
                    </a:solidFill>
                  </a:tcPr>
                </a:tc>
                <a:tc>
                  <a:txBody>
                    <a:bodyPr/>
                    <a:lstStyle/>
                    <a:p>
                      <a:pPr algn="ctr"/>
                      <a:r>
                        <a:rPr lang="en-US" b="1" dirty="0">
                          <a:solidFill>
                            <a:schemeClr val="bg1"/>
                          </a:solidFill>
                        </a:rPr>
                        <a:t>0.10</a:t>
                      </a:r>
                    </a:p>
                  </a:txBody>
                  <a:tcPr anchor="ctr">
                    <a:solidFill>
                      <a:schemeClr val="accent1"/>
                    </a:solidFill>
                  </a:tcPr>
                </a:tc>
                <a:tc>
                  <a:txBody>
                    <a:bodyPr/>
                    <a:lstStyle/>
                    <a:p>
                      <a:pPr algn="ctr"/>
                      <a:r>
                        <a:rPr lang="en-US" b="1" dirty="0">
                          <a:solidFill>
                            <a:schemeClr val="bg1"/>
                          </a:solidFill>
                        </a:rPr>
                        <a:t>0.05</a:t>
                      </a:r>
                    </a:p>
                  </a:txBody>
                  <a:tcPr anchor="ctr">
                    <a:solidFill>
                      <a:schemeClr val="accent1"/>
                    </a:solidFill>
                  </a:tcPr>
                </a:tc>
                <a:tc>
                  <a:txBody>
                    <a:bodyPr/>
                    <a:lstStyle/>
                    <a:p>
                      <a:pPr algn="ctr"/>
                      <a:r>
                        <a:rPr lang="en-US" b="1" dirty="0">
                          <a:solidFill>
                            <a:schemeClr val="bg1"/>
                          </a:solidFill>
                        </a:rPr>
                        <a:t>0.02</a:t>
                      </a:r>
                    </a:p>
                  </a:txBody>
                  <a:tcPr anchor="ctr">
                    <a:solidFill>
                      <a:schemeClr val="accent1"/>
                    </a:solidFill>
                  </a:tcPr>
                </a:tc>
                <a:tc>
                  <a:txBody>
                    <a:bodyPr/>
                    <a:lstStyle/>
                    <a:p>
                      <a:pPr algn="ctr"/>
                      <a:r>
                        <a:rPr lang="en-US" b="1" dirty="0">
                          <a:solidFill>
                            <a:schemeClr val="bg1"/>
                          </a:solidFill>
                        </a:rPr>
                        <a:t>0.01</a:t>
                      </a:r>
                    </a:p>
                  </a:txBody>
                  <a:tcPr anchor="ctr">
                    <a:solidFill>
                      <a:schemeClr val="accent1"/>
                    </a:solidFill>
                  </a:tcPr>
                </a:tc>
                <a:tc>
                  <a:txBody>
                    <a:bodyPr/>
                    <a:lstStyle/>
                    <a:p>
                      <a:pPr algn="ctr"/>
                      <a:r>
                        <a:rPr lang="en-US" b="1" dirty="0">
                          <a:solidFill>
                            <a:schemeClr val="bg1"/>
                          </a:solidFill>
                        </a:rPr>
                        <a:t>0.002</a:t>
                      </a:r>
                    </a:p>
                  </a:txBody>
                  <a:tcPr anchor="ctr">
                    <a:solidFill>
                      <a:schemeClr val="accent1"/>
                    </a:solidFill>
                  </a:tcPr>
                </a:tc>
                <a:tc>
                  <a:txBody>
                    <a:bodyPr/>
                    <a:lstStyle/>
                    <a:p>
                      <a:pPr algn="ctr"/>
                      <a:r>
                        <a:rPr lang="en-US" b="1">
                          <a:solidFill>
                            <a:schemeClr val="bg1"/>
                          </a:solidFill>
                        </a:rPr>
                        <a:t>0.001</a:t>
                      </a:r>
                      <a:endParaRPr lang="en-US" b="1" dirty="0">
                        <a:solidFill>
                          <a:schemeClr val="bg1"/>
                        </a:solidFill>
                      </a:endParaRPr>
                    </a:p>
                  </a:txBody>
                  <a:tcPr anchor="ctr">
                    <a:solidFill>
                      <a:schemeClr val="accent1"/>
                    </a:solidFill>
                  </a:tcPr>
                </a:tc>
                <a:extLst>
                  <a:ext uri="{0D108BD9-81ED-4DB2-BD59-A6C34878D82A}">
                    <a16:rowId xmlns:a16="http://schemas.microsoft.com/office/drawing/2014/main" val="10001"/>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2"/>
                  </a:ext>
                </a:extLst>
              </a:tr>
              <a:tr h="370840">
                <a:tc>
                  <a:txBody>
                    <a:bodyPr/>
                    <a:lstStyle/>
                    <a:p>
                      <a:pPr algn="ctr"/>
                      <a:r>
                        <a:rPr lang="en-US" dirty="0"/>
                        <a:t>90</a:t>
                      </a:r>
                    </a:p>
                  </a:txBody>
                  <a:tcPr anchor="ctr"/>
                </a:tc>
                <a:tc>
                  <a:txBody>
                    <a:bodyPr/>
                    <a:lstStyle/>
                    <a:p>
                      <a:pPr algn="ctr"/>
                      <a:r>
                        <a:rPr lang="en-US" dirty="0"/>
                        <a:t>0.677</a:t>
                      </a:r>
                    </a:p>
                  </a:txBody>
                  <a:tcPr anchor="ctr"/>
                </a:tc>
                <a:tc>
                  <a:txBody>
                    <a:bodyPr/>
                    <a:lstStyle/>
                    <a:p>
                      <a:pPr algn="ctr"/>
                      <a:r>
                        <a:rPr lang="en-US" dirty="0"/>
                        <a:t>0.846</a:t>
                      </a:r>
                    </a:p>
                  </a:txBody>
                  <a:tcPr anchor="ctr"/>
                </a:tc>
                <a:tc>
                  <a:txBody>
                    <a:bodyPr/>
                    <a:lstStyle/>
                    <a:p>
                      <a:pPr algn="ctr"/>
                      <a:r>
                        <a:rPr lang="en-US" dirty="0"/>
                        <a:t>1.042</a:t>
                      </a:r>
                    </a:p>
                  </a:txBody>
                  <a:tcPr anchor="ctr"/>
                </a:tc>
                <a:tc>
                  <a:txBody>
                    <a:bodyPr/>
                    <a:lstStyle/>
                    <a:p>
                      <a:pPr algn="ctr"/>
                      <a:r>
                        <a:rPr lang="en-US" dirty="0"/>
                        <a:t>1.291</a:t>
                      </a:r>
                    </a:p>
                  </a:txBody>
                  <a:tcPr anchor="ctr"/>
                </a:tc>
                <a:tc>
                  <a:txBody>
                    <a:bodyPr/>
                    <a:lstStyle/>
                    <a:p>
                      <a:pPr algn="ctr"/>
                      <a:r>
                        <a:rPr lang="en-US" dirty="0"/>
                        <a:t>1.662</a:t>
                      </a:r>
                    </a:p>
                  </a:txBody>
                  <a:tcPr anchor="ctr"/>
                </a:tc>
                <a:tc>
                  <a:txBody>
                    <a:bodyPr/>
                    <a:lstStyle/>
                    <a:p>
                      <a:pPr algn="ctr"/>
                      <a:r>
                        <a:rPr lang="en-US" dirty="0"/>
                        <a:t>1.987</a:t>
                      </a:r>
                    </a:p>
                  </a:txBody>
                  <a:tcPr anchor="ctr"/>
                </a:tc>
                <a:tc>
                  <a:txBody>
                    <a:bodyPr/>
                    <a:lstStyle/>
                    <a:p>
                      <a:pPr algn="ctr"/>
                      <a:r>
                        <a:rPr lang="en-US" dirty="0"/>
                        <a:t>2.368</a:t>
                      </a:r>
                    </a:p>
                  </a:txBody>
                  <a:tcPr anchor="ctr"/>
                </a:tc>
                <a:tc>
                  <a:txBody>
                    <a:bodyPr/>
                    <a:lstStyle/>
                    <a:p>
                      <a:pPr algn="ctr"/>
                      <a:r>
                        <a:rPr lang="en-US" dirty="0"/>
                        <a:t>2.632</a:t>
                      </a:r>
                    </a:p>
                  </a:txBody>
                  <a:tcPr anchor="ctr"/>
                </a:tc>
                <a:tc>
                  <a:txBody>
                    <a:bodyPr/>
                    <a:lstStyle/>
                    <a:p>
                      <a:pPr algn="ctr"/>
                      <a:r>
                        <a:rPr lang="en-US" dirty="0"/>
                        <a:t>3.183</a:t>
                      </a:r>
                    </a:p>
                  </a:txBody>
                  <a:tcPr anchor="ctr"/>
                </a:tc>
                <a:tc>
                  <a:txBody>
                    <a:bodyPr/>
                    <a:lstStyle/>
                    <a:p>
                      <a:pPr algn="ctr"/>
                      <a:r>
                        <a:rPr lang="en-US" dirty="0"/>
                        <a:t>3.402</a:t>
                      </a:r>
                    </a:p>
                  </a:txBody>
                  <a:tcPr anchor="ctr"/>
                </a:tc>
                <a:extLst>
                  <a:ext uri="{0D108BD9-81ED-4DB2-BD59-A6C34878D82A}">
                    <a16:rowId xmlns:a16="http://schemas.microsoft.com/office/drawing/2014/main" val="10003"/>
                  </a:ext>
                </a:extLst>
              </a:tr>
              <a:tr h="370840">
                <a:tc>
                  <a:txBody>
                    <a:bodyPr/>
                    <a:lstStyle/>
                    <a:p>
                      <a:pPr algn="ctr"/>
                      <a:r>
                        <a:rPr lang="en-US" dirty="0"/>
                        <a:t>100</a:t>
                      </a:r>
                    </a:p>
                  </a:txBody>
                  <a:tcPr anchor="ctr"/>
                </a:tc>
                <a:tc>
                  <a:txBody>
                    <a:bodyPr/>
                    <a:lstStyle/>
                    <a:p>
                      <a:pPr algn="ctr"/>
                      <a:r>
                        <a:rPr lang="en-US" dirty="0"/>
                        <a:t>0.677</a:t>
                      </a:r>
                    </a:p>
                  </a:txBody>
                  <a:tcPr anchor="ctr"/>
                </a:tc>
                <a:tc>
                  <a:txBody>
                    <a:bodyPr/>
                    <a:lstStyle/>
                    <a:p>
                      <a:pPr algn="ctr"/>
                      <a:r>
                        <a:rPr lang="en-US" dirty="0"/>
                        <a:t>0.845</a:t>
                      </a:r>
                    </a:p>
                  </a:txBody>
                  <a:tcPr anchor="ctr"/>
                </a:tc>
                <a:tc>
                  <a:txBody>
                    <a:bodyPr/>
                    <a:lstStyle/>
                    <a:p>
                      <a:pPr algn="ctr"/>
                      <a:r>
                        <a:rPr lang="en-US" dirty="0"/>
                        <a:t>1.042</a:t>
                      </a:r>
                    </a:p>
                  </a:txBody>
                  <a:tcPr anchor="ctr"/>
                </a:tc>
                <a:tc>
                  <a:txBody>
                    <a:bodyPr/>
                    <a:lstStyle/>
                    <a:p>
                      <a:pPr algn="ctr"/>
                      <a:r>
                        <a:rPr lang="en-US" dirty="0"/>
                        <a:t>1.290</a:t>
                      </a:r>
                    </a:p>
                  </a:txBody>
                  <a:tcPr anchor="ctr"/>
                </a:tc>
                <a:tc>
                  <a:txBody>
                    <a:bodyPr/>
                    <a:lstStyle/>
                    <a:p>
                      <a:pPr algn="ctr"/>
                      <a:r>
                        <a:rPr lang="en-US" dirty="0"/>
                        <a:t>1.660</a:t>
                      </a:r>
                    </a:p>
                  </a:txBody>
                  <a:tcPr anchor="ctr"/>
                </a:tc>
                <a:tc>
                  <a:txBody>
                    <a:bodyPr/>
                    <a:lstStyle/>
                    <a:p>
                      <a:pPr algn="ctr"/>
                      <a:r>
                        <a:rPr lang="en-US" dirty="0"/>
                        <a:t>1.984</a:t>
                      </a:r>
                    </a:p>
                  </a:txBody>
                  <a:tcPr anchor="ctr"/>
                </a:tc>
                <a:tc>
                  <a:txBody>
                    <a:bodyPr/>
                    <a:lstStyle/>
                    <a:p>
                      <a:pPr algn="ctr"/>
                      <a:r>
                        <a:rPr lang="en-US" dirty="0"/>
                        <a:t>2.364</a:t>
                      </a:r>
                    </a:p>
                  </a:txBody>
                  <a:tcPr anchor="ctr"/>
                </a:tc>
                <a:tc>
                  <a:txBody>
                    <a:bodyPr/>
                    <a:lstStyle/>
                    <a:p>
                      <a:pPr algn="ctr"/>
                      <a:r>
                        <a:rPr lang="en-US" dirty="0"/>
                        <a:t>2.626</a:t>
                      </a:r>
                    </a:p>
                  </a:txBody>
                  <a:tcPr anchor="ctr"/>
                </a:tc>
                <a:tc>
                  <a:txBody>
                    <a:bodyPr/>
                    <a:lstStyle/>
                    <a:p>
                      <a:pPr algn="ctr"/>
                      <a:r>
                        <a:rPr lang="en-US" dirty="0"/>
                        <a:t>3.174</a:t>
                      </a:r>
                    </a:p>
                  </a:txBody>
                  <a:tcPr anchor="ctr"/>
                </a:tc>
                <a:tc>
                  <a:txBody>
                    <a:bodyPr/>
                    <a:lstStyle/>
                    <a:p>
                      <a:pPr algn="ctr"/>
                      <a:r>
                        <a:rPr lang="en-US" dirty="0"/>
                        <a:t>3.390</a:t>
                      </a:r>
                    </a:p>
                  </a:txBody>
                  <a:tcPr anchor="ctr"/>
                </a:tc>
                <a:extLst>
                  <a:ext uri="{0D108BD9-81ED-4DB2-BD59-A6C34878D82A}">
                    <a16:rowId xmlns:a16="http://schemas.microsoft.com/office/drawing/2014/main" val="10004"/>
                  </a:ext>
                </a:extLst>
              </a:tr>
              <a:tr h="370840">
                <a:tc>
                  <a:txBody>
                    <a:bodyPr/>
                    <a:lstStyle/>
                    <a:p>
                      <a:pPr algn="ctr"/>
                      <a:r>
                        <a:rPr lang="en-US" dirty="0"/>
                        <a:t>250</a:t>
                      </a:r>
                    </a:p>
                  </a:txBody>
                  <a:tcPr anchor="ctr"/>
                </a:tc>
                <a:tc>
                  <a:txBody>
                    <a:bodyPr/>
                    <a:lstStyle/>
                    <a:p>
                      <a:pPr algn="ctr"/>
                      <a:r>
                        <a:rPr lang="en-US" dirty="0"/>
                        <a:t>0.675</a:t>
                      </a:r>
                    </a:p>
                  </a:txBody>
                  <a:tcPr anchor="ctr"/>
                </a:tc>
                <a:tc>
                  <a:txBody>
                    <a:bodyPr/>
                    <a:lstStyle/>
                    <a:p>
                      <a:pPr algn="ctr"/>
                      <a:r>
                        <a:rPr lang="en-US" dirty="0"/>
                        <a:t>0.843</a:t>
                      </a:r>
                    </a:p>
                  </a:txBody>
                  <a:tcPr anchor="ctr"/>
                </a:tc>
                <a:tc>
                  <a:txBody>
                    <a:bodyPr/>
                    <a:lstStyle/>
                    <a:p>
                      <a:pPr algn="ctr"/>
                      <a:r>
                        <a:rPr lang="en-US" dirty="0"/>
                        <a:t>1.039</a:t>
                      </a:r>
                    </a:p>
                  </a:txBody>
                  <a:tcPr anchor="ctr"/>
                </a:tc>
                <a:tc>
                  <a:txBody>
                    <a:bodyPr/>
                    <a:lstStyle/>
                    <a:p>
                      <a:pPr algn="ctr"/>
                      <a:r>
                        <a:rPr lang="en-US" dirty="0"/>
                        <a:t>1.285</a:t>
                      </a:r>
                    </a:p>
                  </a:txBody>
                  <a:tcPr anchor="ctr"/>
                </a:tc>
                <a:tc>
                  <a:txBody>
                    <a:bodyPr/>
                    <a:lstStyle/>
                    <a:p>
                      <a:pPr algn="ctr"/>
                      <a:r>
                        <a:rPr lang="en-US" dirty="0"/>
                        <a:t>1.651</a:t>
                      </a:r>
                    </a:p>
                  </a:txBody>
                  <a:tcPr anchor="ctr"/>
                </a:tc>
                <a:tc>
                  <a:txBody>
                    <a:bodyPr/>
                    <a:lstStyle/>
                    <a:p>
                      <a:pPr algn="ctr"/>
                      <a:r>
                        <a:rPr lang="en-US" dirty="0"/>
                        <a:t>1.969</a:t>
                      </a:r>
                    </a:p>
                  </a:txBody>
                  <a:tcPr anchor="ctr"/>
                </a:tc>
                <a:tc>
                  <a:txBody>
                    <a:bodyPr/>
                    <a:lstStyle/>
                    <a:p>
                      <a:pPr algn="ctr"/>
                      <a:r>
                        <a:rPr lang="en-US" dirty="0"/>
                        <a:t>2.341</a:t>
                      </a:r>
                    </a:p>
                  </a:txBody>
                  <a:tcPr anchor="ctr"/>
                </a:tc>
                <a:tc>
                  <a:txBody>
                    <a:bodyPr/>
                    <a:lstStyle/>
                    <a:p>
                      <a:pPr algn="ctr"/>
                      <a:r>
                        <a:rPr lang="en-US" dirty="0"/>
                        <a:t>2.596</a:t>
                      </a:r>
                    </a:p>
                  </a:txBody>
                  <a:tcPr anchor="ctr"/>
                </a:tc>
                <a:tc>
                  <a:txBody>
                    <a:bodyPr/>
                    <a:lstStyle/>
                    <a:p>
                      <a:pPr algn="ctr"/>
                      <a:r>
                        <a:rPr lang="en-US" dirty="0"/>
                        <a:t>3.123</a:t>
                      </a:r>
                    </a:p>
                  </a:txBody>
                  <a:tcPr anchor="ctr"/>
                </a:tc>
                <a:tc>
                  <a:txBody>
                    <a:bodyPr/>
                    <a:lstStyle/>
                    <a:p>
                      <a:pPr algn="ctr"/>
                      <a:r>
                        <a:rPr lang="en-US" dirty="0"/>
                        <a:t>3.330</a:t>
                      </a:r>
                    </a:p>
                  </a:txBody>
                  <a:tcPr anchor="ctr"/>
                </a:tc>
                <a:extLst>
                  <a:ext uri="{0D108BD9-81ED-4DB2-BD59-A6C34878D82A}">
                    <a16:rowId xmlns:a16="http://schemas.microsoft.com/office/drawing/2014/main" val="10005"/>
                  </a:ext>
                </a:extLst>
              </a:tr>
              <a:tr h="370840">
                <a:tc>
                  <a:txBody>
                    <a:bodyPr/>
                    <a:lstStyle/>
                    <a:p>
                      <a:pPr algn="ctr"/>
                      <a:r>
                        <a:rPr lang="en-US" dirty="0"/>
                        <a:t>500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1.038</a:t>
                      </a:r>
                    </a:p>
                  </a:txBody>
                  <a:tcPr anchor="ctr"/>
                </a:tc>
                <a:tc>
                  <a:txBody>
                    <a:bodyPr/>
                    <a:lstStyle/>
                    <a:p>
                      <a:pPr algn="ctr"/>
                      <a:r>
                        <a:rPr lang="en-US" dirty="0"/>
                        <a:t>1.283</a:t>
                      </a:r>
                    </a:p>
                  </a:txBody>
                  <a:tcPr anchor="ctr"/>
                </a:tc>
                <a:tc>
                  <a:txBody>
                    <a:bodyPr/>
                    <a:lstStyle/>
                    <a:p>
                      <a:pPr algn="ctr"/>
                      <a:r>
                        <a:rPr lang="en-US" dirty="0"/>
                        <a:t>1.648</a:t>
                      </a:r>
                    </a:p>
                  </a:txBody>
                  <a:tcPr anchor="ctr"/>
                </a:tc>
                <a:tc>
                  <a:txBody>
                    <a:bodyPr/>
                    <a:lstStyle/>
                    <a:p>
                      <a:pPr algn="ctr"/>
                      <a:r>
                        <a:rPr lang="en-US" dirty="0"/>
                        <a:t>1.965</a:t>
                      </a:r>
                    </a:p>
                  </a:txBody>
                  <a:tcPr anchor="ctr"/>
                </a:tc>
                <a:tc>
                  <a:txBody>
                    <a:bodyPr/>
                    <a:lstStyle/>
                    <a:p>
                      <a:pPr algn="ctr"/>
                      <a:r>
                        <a:rPr lang="en-US" dirty="0"/>
                        <a:t>2.334</a:t>
                      </a:r>
                    </a:p>
                  </a:txBody>
                  <a:tcPr anchor="ctr"/>
                </a:tc>
                <a:tc>
                  <a:txBody>
                    <a:bodyPr/>
                    <a:lstStyle/>
                    <a:p>
                      <a:pPr algn="ctr"/>
                      <a:r>
                        <a:rPr lang="en-US" dirty="0"/>
                        <a:t>2.586</a:t>
                      </a:r>
                    </a:p>
                  </a:txBody>
                  <a:tcPr anchor="ctr"/>
                </a:tc>
                <a:tc>
                  <a:txBody>
                    <a:bodyPr/>
                    <a:lstStyle/>
                    <a:p>
                      <a:pPr algn="ctr"/>
                      <a:r>
                        <a:rPr lang="en-US" dirty="0"/>
                        <a:t>3.107</a:t>
                      </a:r>
                    </a:p>
                  </a:txBody>
                  <a:tcPr anchor="ctr"/>
                </a:tc>
                <a:tc>
                  <a:txBody>
                    <a:bodyPr/>
                    <a:lstStyle/>
                    <a:p>
                      <a:pPr algn="ctr"/>
                      <a:r>
                        <a:rPr lang="en-US" dirty="0"/>
                        <a:t>3.310</a:t>
                      </a:r>
                    </a:p>
                  </a:txBody>
                  <a:tcPr anchor="ctr"/>
                </a:tc>
                <a:extLst>
                  <a:ext uri="{0D108BD9-81ED-4DB2-BD59-A6C34878D82A}">
                    <a16:rowId xmlns:a16="http://schemas.microsoft.com/office/drawing/2014/main" val="10006"/>
                  </a:ext>
                </a:extLst>
              </a:tr>
              <a:tr h="370840">
                <a:tc>
                  <a:txBody>
                    <a:bodyPr/>
                    <a:lstStyle/>
                    <a:p>
                      <a:pPr algn="ctr"/>
                      <a:r>
                        <a:rPr lang="en-US" dirty="0"/>
                        <a:t>1000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1.037</a:t>
                      </a:r>
                    </a:p>
                  </a:txBody>
                  <a:tcPr anchor="ctr"/>
                </a:tc>
                <a:tc>
                  <a:txBody>
                    <a:bodyPr/>
                    <a:lstStyle/>
                    <a:p>
                      <a:pPr algn="ctr"/>
                      <a:r>
                        <a:rPr lang="en-US" dirty="0"/>
                        <a:t>1.282</a:t>
                      </a:r>
                    </a:p>
                  </a:txBody>
                  <a:tcPr anchor="ctr"/>
                </a:tc>
                <a:tc>
                  <a:txBody>
                    <a:bodyPr/>
                    <a:lstStyle/>
                    <a:p>
                      <a:pPr algn="ctr"/>
                      <a:r>
                        <a:rPr lang="en-US" dirty="0"/>
                        <a:t>1.646</a:t>
                      </a:r>
                    </a:p>
                  </a:txBody>
                  <a:tcPr anchor="ctr"/>
                </a:tc>
                <a:tc>
                  <a:txBody>
                    <a:bodyPr/>
                    <a:lstStyle/>
                    <a:p>
                      <a:pPr algn="ctr"/>
                      <a:r>
                        <a:rPr lang="en-US" dirty="0"/>
                        <a:t>1.962</a:t>
                      </a:r>
                    </a:p>
                  </a:txBody>
                  <a:tcPr anchor="ctr"/>
                </a:tc>
                <a:tc>
                  <a:txBody>
                    <a:bodyPr/>
                    <a:lstStyle/>
                    <a:p>
                      <a:pPr algn="ctr"/>
                      <a:r>
                        <a:rPr lang="en-US" dirty="0"/>
                        <a:t>2.330</a:t>
                      </a:r>
                    </a:p>
                  </a:txBody>
                  <a:tcPr anchor="ctr"/>
                </a:tc>
                <a:tc>
                  <a:txBody>
                    <a:bodyPr/>
                    <a:lstStyle/>
                    <a:p>
                      <a:pPr algn="ctr"/>
                      <a:r>
                        <a:rPr lang="en-US" dirty="0"/>
                        <a:t>2.581</a:t>
                      </a:r>
                    </a:p>
                  </a:txBody>
                  <a:tcPr anchor="ctr"/>
                </a:tc>
                <a:tc>
                  <a:txBody>
                    <a:bodyPr/>
                    <a:lstStyle/>
                    <a:p>
                      <a:pPr algn="ctr"/>
                      <a:r>
                        <a:rPr lang="en-US" dirty="0"/>
                        <a:t>3.098</a:t>
                      </a:r>
                    </a:p>
                  </a:txBody>
                  <a:tcPr anchor="ctr"/>
                </a:tc>
                <a:tc>
                  <a:txBody>
                    <a:bodyPr/>
                    <a:lstStyle/>
                    <a:p>
                      <a:pPr algn="ctr"/>
                      <a:r>
                        <a:rPr lang="en-US" dirty="0"/>
                        <a:t>3.300</a:t>
                      </a:r>
                    </a:p>
                  </a:txBody>
                  <a:tcPr anchor="ctr"/>
                </a:tc>
                <a:extLst>
                  <a:ext uri="{0D108BD9-81ED-4DB2-BD59-A6C34878D82A}">
                    <a16:rowId xmlns:a16="http://schemas.microsoft.com/office/drawing/2014/main" val="10007"/>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715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1289278191"/>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accent2"/>
                          </a:solidFill>
                        </a:rPr>
                        <a:t>0.25</a:t>
                      </a:r>
                    </a:p>
                  </a:txBody>
                  <a:tcPr anchor="ctr"/>
                </a:tc>
                <a:extLst>
                  <a:ext uri="{0D108BD9-81ED-4DB2-BD59-A6C34878D82A}">
                    <a16:rowId xmlns:a16="http://schemas.microsoft.com/office/drawing/2014/main" val="10002"/>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3"/>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4"/>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2F7A7739-F8BA-53CA-A538-8030D67326BB}"/>
              </a:ext>
            </a:extLst>
          </p:cNvPr>
          <p:cNvSpPr txBox="1"/>
          <p:nvPr/>
        </p:nvSpPr>
        <p:spPr>
          <a:xfrm>
            <a:off x="3947686" y="6090472"/>
            <a:ext cx="4296625" cy="461665"/>
          </a:xfrm>
          <a:prstGeom prst="rect">
            <a:avLst/>
          </a:prstGeom>
          <a:noFill/>
        </p:spPr>
        <p:txBody>
          <a:bodyPr wrap="none" rtlCol="0">
            <a:spAutoFit/>
          </a:bodyPr>
          <a:lstStyle/>
          <a:p>
            <a:r>
              <a:rPr lang="en-US" sz="2400" dirty="0">
                <a:solidFill>
                  <a:schemeClr val="accent2"/>
                </a:solidFill>
              </a:rPr>
              <a:t>Do you still think the coin is fair?</a:t>
            </a:r>
          </a:p>
        </p:txBody>
      </p:sp>
    </p:spTree>
    <p:extLst>
      <p:ext uri="{BB962C8B-B14F-4D97-AF65-F5344CB8AC3E}">
        <p14:creationId xmlns:p14="http://schemas.microsoft.com/office/powerpoint/2010/main" val="2971922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10BA-FF10-14AF-C1B4-9BE964417A79}"/>
              </a:ext>
            </a:extLst>
          </p:cNvPr>
          <p:cNvSpPr>
            <a:spLocks noGrp="1"/>
          </p:cNvSpPr>
          <p:nvPr>
            <p:ph type="title"/>
          </p:nvPr>
        </p:nvSpPr>
        <p:spPr/>
        <p:txBody>
          <a:bodyPr/>
          <a:lstStyle/>
          <a:p>
            <a:r>
              <a:rPr lang="en-US" dirty="0"/>
              <a:t>Finding P-value</a:t>
            </a:r>
          </a:p>
        </p:txBody>
      </p:sp>
      <p:graphicFrame>
        <p:nvGraphicFramePr>
          <p:cNvPr id="3" name="Table 2">
            <a:extLst>
              <a:ext uri="{FF2B5EF4-FFF2-40B4-BE49-F238E27FC236}">
                <a16:creationId xmlns:a16="http://schemas.microsoft.com/office/drawing/2014/main" id="{B99C5741-0A48-1BF5-2403-F9A865AF3F06}"/>
              </a:ext>
            </a:extLst>
          </p:cNvPr>
          <p:cNvGraphicFramePr>
            <a:graphicFrameLocks noGrp="1"/>
          </p:cNvGraphicFramePr>
          <p:nvPr/>
        </p:nvGraphicFramePr>
        <p:xfrm>
          <a:off x="1747300" y="2252302"/>
          <a:ext cx="8686804" cy="3876040"/>
        </p:xfrm>
        <a:graphic>
          <a:graphicData uri="http://schemas.openxmlformats.org/drawingml/2006/table">
            <a:tbl>
              <a:tblPr firstRow="1" firstCol="1" bandRow="1">
                <a:tableStyleId>{5C22544A-7EE6-4342-B048-85BDC9FD1C3A}</a:tableStyleId>
              </a:tblPr>
              <a:tblGrid>
                <a:gridCol w="838204">
                  <a:extLst>
                    <a:ext uri="{9D8B030D-6E8A-4147-A177-3AD203B41FA5}">
                      <a16:colId xmlns:a16="http://schemas.microsoft.com/office/drawing/2014/main" val="20000"/>
                    </a:ext>
                  </a:extLst>
                </a:gridCol>
                <a:gridCol w="784860">
                  <a:extLst>
                    <a:ext uri="{9D8B030D-6E8A-4147-A177-3AD203B41FA5}">
                      <a16:colId xmlns:a16="http://schemas.microsoft.com/office/drawing/2014/main" val="20001"/>
                    </a:ext>
                  </a:extLst>
                </a:gridCol>
                <a:gridCol w="784860">
                  <a:extLst>
                    <a:ext uri="{9D8B030D-6E8A-4147-A177-3AD203B41FA5}">
                      <a16:colId xmlns:a16="http://schemas.microsoft.com/office/drawing/2014/main" val="20002"/>
                    </a:ext>
                  </a:extLst>
                </a:gridCol>
                <a:gridCol w="784860">
                  <a:extLst>
                    <a:ext uri="{9D8B030D-6E8A-4147-A177-3AD203B41FA5}">
                      <a16:colId xmlns:a16="http://schemas.microsoft.com/office/drawing/2014/main" val="20003"/>
                    </a:ext>
                  </a:extLst>
                </a:gridCol>
                <a:gridCol w="784860">
                  <a:extLst>
                    <a:ext uri="{9D8B030D-6E8A-4147-A177-3AD203B41FA5}">
                      <a16:colId xmlns:a16="http://schemas.microsoft.com/office/drawing/2014/main" val="20004"/>
                    </a:ext>
                  </a:extLst>
                </a:gridCol>
                <a:gridCol w="784860">
                  <a:extLst>
                    <a:ext uri="{9D8B030D-6E8A-4147-A177-3AD203B41FA5}">
                      <a16:colId xmlns:a16="http://schemas.microsoft.com/office/drawing/2014/main" val="20005"/>
                    </a:ext>
                  </a:extLst>
                </a:gridCol>
                <a:gridCol w="784860">
                  <a:extLst>
                    <a:ext uri="{9D8B030D-6E8A-4147-A177-3AD203B41FA5}">
                      <a16:colId xmlns:a16="http://schemas.microsoft.com/office/drawing/2014/main" val="20006"/>
                    </a:ext>
                  </a:extLst>
                </a:gridCol>
                <a:gridCol w="784860">
                  <a:extLst>
                    <a:ext uri="{9D8B030D-6E8A-4147-A177-3AD203B41FA5}">
                      <a16:colId xmlns:a16="http://schemas.microsoft.com/office/drawing/2014/main" val="20007"/>
                    </a:ext>
                  </a:extLst>
                </a:gridCol>
                <a:gridCol w="784860">
                  <a:extLst>
                    <a:ext uri="{9D8B030D-6E8A-4147-A177-3AD203B41FA5}">
                      <a16:colId xmlns:a16="http://schemas.microsoft.com/office/drawing/2014/main" val="20008"/>
                    </a:ext>
                  </a:extLst>
                </a:gridCol>
                <a:gridCol w="784860">
                  <a:extLst>
                    <a:ext uri="{9D8B030D-6E8A-4147-A177-3AD203B41FA5}">
                      <a16:colId xmlns:a16="http://schemas.microsoft.com/office/drawing/2014/main" val="20009"/>
                    </a:ext>
                  </a:extLst>
                </a:gridCol>
                <a:gridCol w="784860">
                  <a:extLst>
                    <a:ext uri="{9D8B030D-6E8A-4147-A177-3AD203B41FA5}">
                      <a16:colId xmlns:a16="http://schemas.microsoft.com/office/drawing/2014/main" val="20010"/>
                    </a:ext>
                  </a:extLst>
                </a:gridCol>
              </a:tblGrid>
              <a:tr h="370840">
                <a:tc>
                  <a:txBody>
                    <a:bodyPr/>
                    <a:lstStyle/>
                    <a:p>
                      <a:pPr algn="ctr"/>
                      <a:r>
                        <a:rPr lang="en-US" i="1" dirty="0"/>
                        <a:t>One-Tail</a:t>
                      </a:r>
                    </a:p>
                  </a:txBody>
                  <a:tcPr anchor="ctr"/>
                </a:tc>
                <a:tc>
                  <a:txBody>
                    <a:bodyPr/>
                    <a:lstStyle/>
                    <a:p>
                      <a:pPr algn="ctr"/>
                      <a:r>
                        <a:rPr lang="en-US" dirty="0"/>
                        <a:t>0.25</a:t>
                      </a:r>
                    </a:p>
                  </a:txBody>
                  <a:tcPr anchor="ctr"/>
                </a:tc>
                <a:tc>
                  <a:txBody>
                    <a:bodyPr/>
                    <a:lstStyle/>
                    <a:p>
                      <a:pPr algn="ctr"/>
                      <a:r>
                        <a:rPr lang="en-US" dirty="0"/>
                        <a:t>0.20</a:t>
                      </a:r>
                    </a:p>
                  </a:txBody>
                  <a:tcPr anchor="ctr"/>
                </a:tc>
                <a:tc>
                  <a:txBody>
                    <a:bodyPr/>
                    <a:lstStyle/>
                    <a:p>
                      <a:pPr algn="ctr"/>
                      <a:r>
                        <a:rPr lang="en-US" dirty="0"/>
                        <a:t>0.15</a:t>
                      </a:r>
                    </a:p>
                  </a:txBody>
                  <a:tcPr anchor="ctr"/>
                </a:tc>
                <a:tc>
                  <a:txBody>
                    <a:bodyPr/>
                    <a:lstStyle/>
                    <a:p>
                      <a:pPr algn="ctr"/>
                      <a:r>
                        <a:rPr lang="en-US" dirty="0"/>
                        <a:t>0.10</a:t>
                      </a:r>
                    </a:p>
                  </a:txBody>
                  <a:tcPr anchor="ctr"/>
                </a:tc>
                <a:tc>
                  <a:txBody>
                    <a:bodyPr/>
                    <a:lstStyle/>
                    <a:p>
                      <a:pPr algn="ctr"/>
                      <a:r>
                        <a:rPr lang="en-US" dirty="0"/>
                        <a:t>0.05</a:t>
                      </a:r>
                    </a:p>
                  </a:txBody>
                  <a:tcPr anchor="ctr"/>
                </a:tc>
                <a:tc>
                  <a:txBody>
                    <a:bodyPr/>
                    <a:lstStyle/>
                    <a:p>
                      <a:pPr algn="ctr"/>
                      <a:r>
                        <a:rPr lang="en-US" dirty="0"/>
                        <a:t>0.025</a:t>
                      </a:r>
                    </a:p>
                  </a:txBody>
                  <a:tcPr anchor="ctr"/>
                </a:tc>
                <a:tc>
                  <a:txBody>
                    <a:bodyPr/>
                    <a:lstStyle/>
                    <a:p>
                      <a:pPr algn="ctr"/>
                      <a:r>
                        <a:rPr lang="en-US" dirty="0"/>
                        <a:t>0.01</a:t>
                      </a:r>
                    </a:p>
                  </a:txBody>
                  <a:tcPr anchor="ctr"/>
                </a:tc>
                <a:tc>
                  <a:txBody>
                    <a:bodyPr/>
                    <a:lstStyle/>
                    <a:p>
                      <a:pPr algn="ctr"/>
                      <a:r>
                        <a:rPr lang="en-US" dirty="0"/>
                        <a:t>0.005</a:t>
                      </a:r>
                    </a:p>
                  </a:txBody>
                  <a:tcPr anchor="ctr"/>
                </a:tc>
                <a:tc>
                  <a:txBody>
                    <a:bodyPr/>
                    <a:lstStyle/>
                    <a:p>
                      <a:pPr algn="ctr"/>
                      <a:r>
                        <a:rPr lang="en-US" dirty="0"/>
                        <a:t>0.001</a:t>
                      </a:r>
                    </a:p>
                  </a:txBody>
                  <a:tcPr anchor="ctr"/>
                </a:tc>
                <a:tc>
                  <a:txBody>
                    <a:bodyPr/>
                    <a:lstStyle/>
                    <a:p>
                      <a:pPr algn="ctr"/>
                      <a:r>
                        <a:rPr lang="en-US" dirty="0"/>
                        <a:t>.0005</a:t>
                      </a:r>
                    </a:p>
                  </a:txBody>
                  <a:tcPr anchor="ctr"/>
                </a:tc>
                <a:extLst>
                  <a:ext uri="{0D108BD9-81ED-4DB2-BD59-A6C34878D82A}">
                    <a16:rowId xmlns:a16="http://schemas.microsoft.com/office/drawing/2014/main" val="10000"/>
                  </a:ext>
                </a:extLst>
              </a:tr>
              <a:tr h="370840">
                <a:tc>
                  <a:txBody>
                    <a:bodyPr/>
                    <a:lstStyle/>
                    <a:p>
                      <a:pPr algn="ctr"/>
                      <a:r>
                        <a:rPr lang="en-US" i="1" dirty="0"/>
                        <a:t>Two-Tail</a:t>
                      </a:r>
                    </a:p>
                  </a:txBody>
                  <a:tcPr anchor="ctr">
                    <a:solidFill>
                      <a:schemeClr val="accent1"/>
                    </a:solidFill>
                  </a:tcPr>
                </a:tc>
                <a:tc>
                  <a:txBody>
                    <a:bodyPr/>
                    <a:lstStyle/>
                    <a:p>
                      <a:pPr algn="ctr"/>
                      <a:r>
                        <a:rPr lang="en-US" b="1" dirty="0">
                          <a:solidFill>
                            <a:schemeClr val="bg1"/>
                          </a:solidFill>
                        </a:rPr>
                        <a:t>0.50</a:t>
                      </a:r>
                    </a:p>
                  </a:txBody>
                  <a:tcPr anchor="ctr">
                    <a:solidFill>
                      <a:schemeClr val="accent1"/>
                    </a:solidFill>
                  </a:tcPr>
                </a:tc>
                <a:tc>
                  <a:txBody>
                    <a:bodyPr/>
                    <a:lstStyle/>
                    <a:p>
                      <a:pPr algn="ctr"/>
                      <a:r>
                        <a:rPr lang="en-US" b="1" dirty="0">
                          <a:solidFill>
                            <a:schemeClr val="bg1"/>
                          </a:solidFill>
                        </a:rPr>
                        <a:t>0.40</a:t>
                      </a:r>
                    </a:p>
                  </a:txBody>
                  <a:tcPr anchor="ctr">
                    <a:solidFill>
                      <a:schemeClr val="accent1"/>
                    </a:solidFill>
                  </a:tcPr>
                </a:tc>
                <a:tc>
                  <a:txBody>
                    <a:bodyPr/>
                    <a:lstStyle/>
                    <a:p>
                      <a:pPr algn="ctr"/>
                      <a:r>
                        <a:rPr lang="en-US" b="1" dirty="0">
                          <a:solidFill>
                            <a:schemeClr val="bg1"/>
                          </a:solidFill>
                        </a:rPr>
                        <a:t>0.30</a:t>
                      </a:r>
                    </a:p>
                  </a:txBody>
                  <a:tcPr anchor="ctr">
                    <a:solidFill>
                      <a:schemeClr val="accent1"/>
                    </a:solidFill>
                  </a:tcPr>
                </a:tc>
                <a:tc>
                  <a:txBody>
                    <a:bodyPr/>
                    <a:lstStyle/>
                    <a:p>
                      <a:pPr algn="ctr"/>
                      <a:r>
                        <a:rPr lang="en-US" b="1" dirty="0">
                          <a:solidFill>
                            <a:schemeClr val="bg1"/>
                          </a:solidFill>
                        </a:rPr>
                        <a:t>0.20</a:t>
                      </a:r>
                    </a:p>
                  </a:txBody>
                  <a:tcPr anchor="ctr">
                    <a:solidFill>
                      <a:schemeClr val="accent1"/>
                    </a:solidFill>
                  </a:tcPr>
                </a:tc>
                <a:tc>
                  <a:txBody>
                    <a:bodyPr/>
                    <a:lstStyle/>
                    <a:p>
                      <a:pPr algn="ctr"/>
                      <a:r>
                        <a:rPr lang="en-US" b="1" dirty="0">
                          <a:solidFill>
                            <a:schemeClr val="bg1"/>
                          </a:solidFill>
                        </a:rPr>
                        <a:t>0.10</a:t>
                      </a:r>
                    </a:p>
                  </a:txBody>
                  <a:tcPr anchor="ctr">
                    <a:solidFill>
                      <a:schemeClr val="accent1"/>
                    </a:solidFill>
                  </a:tcPr>
                </a:tc>
                <a:tc>
                  <a:txBody>
                    <a:bodyPr/>
                    <a:lstStyle/>
                    <a:p>
                      <a:pPr algn="ctr"/>
                      <a:r>
                        <a:rPr lang="en-US" b="1" dirty="0">
                          <a:solidFill>
                            <a:schemeClr val="bg1"/>
                          </a:solidFill>
                        </a:rPr>
                        <a:t>0.05</a:t>
                      </a:r>
                    </a:p>
                  </a:txBody>
                  <a:tcPr anchor="ctr">
                    <a:solidFill>
                      <a:schemeClr val="accent1"/>
                    </a:solidFill>
                  </a:tcPr>
                </a:tc>
                <a:tc>
                  <a:txBody>
                    <a:bodyPr/>
                    <a:lstStyle/>
                    <a:p>
                      <a:pPr algn="ctr"/>
                      <a:r>
                        <a:rPr lang="en-US" b="1" dirty="0">
                          <a:solidFill>
                            <a:schemeClr val="bg1"/>
                          </a:solidFill>
                        </a:rPr>
                        <a:t>0.02</a:t>
                      </a:r>
                    </a:p>
                  </a:txBody>
                  <a:tcPr anchor="ctr">
                    <a:solidFill>
                      <a:schemeClr val="accent1"/>
                    </a:solidFill>
                  </a:tcPr>
                </a:tc>
                <a:tc>
                  <a:txBody>
                    <a:bodyPr/>
                    <a:lstStyle/>
                    <a:p>
                      <a:pPr algn="ctr"/>
                      <a:r>
                        <a:rPr lang="en-US" b="1" dirty="0">
                          <a:solidFill>
                            <a:schemeClr val="bg1"/>
                          </a:solidFill>
                        </a:rPr>
                        <a:t>0.01</a:t>
                      </a:r>
                    </a:p>
                  </a:txBody>
                  <a:tcPr anchor="ctr">
                    <a:solidFill>
                      <a:schemeClr val="accent1"/>
                    </a:solidFill>
                  </a:tcPr>
                </a:tc>
                <a:tc>
                  <a:txBody>
                    <a:bodyPr/>
                    <a:lstStyle/>
                    <a:p>
                      <a:pPr algn="ctr"/>
                      <a:r>
                        <a:rPr lang="en-US" b="1" dirty="0">
                          <a:solidFill>
                            <a:schemeClr val="bg1"/>
                          </a:solidFill>
                        </a:rPr>
                        <a:t>0.002</a:t>
                      </a:r>
                    </a:p>
                  </a:txBody>
                  <a:tcPr anchor="ctr">
                    <a:solidFill>
                      <a:schemeClr val="accent1"/>
                    </a:solidFill>
                  </a:tcPr>
                </a:tc>
                <a:tc>
                  <a:txBody>
                    <a:bodyPr/>
                    <a:lstStyle/>
                    <a:p>
                      <a:pPr algn="ctr"/>
                      <a:r>
                        <a:rPr lang="en-US" b="1">
                          <a:solidFill>
                            <a:schemeClr val="bg1"/>
                          </a:solidFill>
                        </a:rPr>
                        <a:t>0.001</a:t>
                      </a:r>
                      <a:endParaRPr lang="en-US" b="1" dirty="0">
                        <a:solidFill>
                          <a:schemeClr val="bg1"/>
                        </a:solidFill>
                      </a:endParaRPr>
                    </a:p>
                  </a:txBody>
                  <a:tcPr anchor="ctr">
                    <a:solidFill>
                      <a:schemeClr val="accent1"/>
                    </a:solidFill>
                  </a:tcPr>
                </a:tc>
                <a:extLst>
                  <a:ext uri="{0D108BD9-81ED-4DB2-BD59-A6C34878D82A}">
                    <a16:rowId xmlns:a16="http://schemas.microsoft.com/office/drawing/2014/main" val="10001"/>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2"/>
                  </a:ext>
                </a:extLst>
              </a:tr>
              <a:tr h="370840">
                <a:tc>
                  <a:txBody>
                    <a:bodyPr/>
                    <a:lstStyle/>
                    <a:p>
                      <a:pPr algn="ctr"/>
                      <a:r>
                        <a:rPr lang="en-US" dirty="0"/>
                        <a:t>90</a:t>
                      </a:r>
                    </a:p>
                  </a:txBody>
                  <a:tcPr anchor="ctr"/>
                </a:tc>
                <a:tc>
                  <a:txBody>
                    <a:bodyPr/>
                    <a:lstStyle/>
                    <a:p>
                      <a:pPr algn="ctr"/>
                      <a:r>
                        <a:rPr lang="en-US" dirty="0"/>
                        <a:t>0.677</a:t>
                      </a:r>
                    </a:p>
                  </a:txBody>
                  <a:tcPr anchor="ctr"/>
                </a:tc>
                <a:tc>
                  <a:txBody>
                    <a:bodyPr/>
                    <a:lstStyle/>
                    <a:p>
                      <a:pPr algn="ctr"/>
                      <a:r>
                        <a:rPr lang="en-US" dirty="0"/>
                        <a:t>0.846</a:t>
                      </a:r>
                    </a:p>
                  </a:txBody>
                  <a:tcPr anchor="ctr"/>
                </a:tc>
                <a:tc>
                  <a:txBody>
                    <a:bodyPr/>
                    <a:lstStyle/>
                    <a:p>
                      <a:pPr algn="ctr"/>
                      <a:r>
                        <a:rPr lang="en-US" dirty="0"/>
                        <a:t>1.042</a:t>
                      </a:r>
                    </a:p>
                  </a:txBody>
                  <a:tcPr anchor="ctr"/>
                </a:tc>
                <a:tc>
                  <a:txBody>
                    <a:bodyPr/>
                    <a:lstStyle/>
                    <a:p>
                      <a:pPr algn="ctr"/>
                      <a:r>
                        <a:rPr lang="en-US" dirty="0"/>
                        <a:t>1.291</a:t>
                      </a:r>
                    </a:p>
                  </a:txBody>
                  <a:tcPr anchor="ctr"/>
                </a:tc>
                <a:tc>
                  <a:txBody>
                    <a:bodyPr/>
                    <a:lstStyle/>
                    <a:p>
                      <a:pPr algn="ctr"/>
                      <a:r>
                        <a:rPr lang="en-US" dirty="0"/>
                        <a:t>1.662</a:t>
                      </a:r>
                    </a:p>
                  </a:txBody>
                  <a:tcPr anchor="ctr"/>
                </a:tc>
                <a:tc>
                  <a:txBody>
                    <a:bodyPr/>
                    <a:lstStyle/>
                    <a:p>
                      <a:pPr algn="ctr"/>
                      <a:r>
                        <a:rPr lang="en-US" dirty="0"/>
                        <a:t>1.987</a:t>
                      </a:r>
                    </a:p>
                  </a:txBody>
                  <a:tcPr anchor="ctr"/>
                </a:tc>
                <a:tc>
                  <a:txBody>
                    <a:bodyPr/>
                    <a:lstStyle/>
                    <a:p>
                      <a:pPr algn="ctr"/>
                      <a:r>
                        <a:rPr lang="en-US" dirty="0"/>
                        <a:t>2.368</a:t>
                      </a:r>
                    </a:p>
                  </a:txBody>
                  <a:tcPr anchor="ctr"/>
                </a:tc>
                <a:tc>
                  <a:txBody>
                    <a:bodyPr/>
                    <a:lstStyle/>
                    <a:p>
                      <a:pPr algn="ctr"/>
                      <a:r>
                        <a:rPr lang="en-US" dirty="0"/>
                        <a:t>2.632</a:t>
                      </a:r>
                    </a:p>
                  </a:txBody>
                  <a:tcPr anchor="ctr"/>
                </a:tc>
                <a:tc>
                  <a:txBody>
                    <a:bodyPr/>
                    <a:lstStyle/>
                    <a:p>
                      <a:pPr algn="ctr"/>
                      <a:r>
                        <a:rPr lang="en-US" dirty="0"/>
                        <a:t>3.183</a:t>
                      </a:r>
                    </a:p>
                  </a:txBody>
                  <a:tcPr anchor="ctr"/>
                </a:tc>
                <a:tc>
                  <a:txBody>
                    <a:bodyPr/>
                    <a:lstStyle/>
                    <a:p>
                      <a:pPr algn="ctr"/>
                      <a:r>
                        <a:rPr lang="en-US" dirty="0"/>
                        <a:t>3.402</a:t>
                      </a:r>
                    </a:p>
                  </a:txBody>
                  <a:tcPr anchor="ctr"/>
                </a:tc>
                <a:extLst>
                  <a:ext uri="{0D108BD9-81ED-4DB2-BD59-A6C34878D82A}">
                    <a16:rowId xmlns:a16="http://schemas.microsoft.com/office/drawing/2014/main" val="10003"/>
                  </a:ext>
                </a:extLst>
              </a:tr>
              <a:tr h="370840">
                <a:tc>
                  <a:txBody>
                    <a:bodyPr/>
                    <a:lstStyle/>
                    <a:p>
                      <a:pPr algn="ctr"/>
                      <a:r>
                        <a:rPr lang="en-US" dirty="0"/>
                        <a:t>100</a:t>
                      </a:r>
                    </a:p>
                  </a:txBody>
                  <a:tcPr anchor="ctr"/>
                </a:tc>
                <a:tc>
                  <a:txBody>
                    <a:bodyPr/>
                    <a:lstStyle/>
                    <a:p>
                      <a:pPr algn="ctr"/>
                      <a:r>
                        <a:rPr lang="en-US" dirty="0"/>
                        <a:t>0.677</a:t>
                      </a:r>
                    </a:p>
                  </a:txBody>
                  <a:tcPr anchor="ctr"/>
                </a:tc>
                <a:tc>
                  <a:txBody>
                    <a:bodyPr/>
                    <a:lstStyle/>
                    <a:p>
                      <a:pPr algn="ctr"/>
                      <a:r>
                        <a:rPr lang="en-US" dirty="0"/>
                        <a:t>0.845</a:t>
                      </a:r>
                    </a:p>
                  </a:txBody>
                  <a:tcPr anchor="ctr"/>
                </a:tc>
                <a:tc>
                  <a:txBody>
                    <a:bodyPr/>
                    <a:lstStyle/>
                    <a:p>
                      <a:pPr algn="ctr"/>
                      <a:r>
                        <a:rPr lang="en-US" dirty="0"/>
                        <a:t>1.042</a:t>
                      </a:r>
                    </a:p>
                  </a:txBody>
                  <a:tcPr anchor="ctr"/>
                </a:tc>
                <a:tc>
                  <a:txBody>
                    <a:bodyPr/>
                    <a:lstStyle/>
                    <a:p>
                      <a:pPr algn="ctr"/>
                      <a:r>
                        <a:rPr lang="en-US" dirty="0"/>
                        <a:t>1.290</a:t>
                      </a:r>
                    </a:p>
                  </a:txBody>
                  <a:tcPr anchor="ctr"/>
                </a:tc>
                <a:tc>
                  <a:txBody>
                    <a:bodyPr/>
                    <a:lstStyle/>
                    <a:p>
                      <a:pPr algn="ctr"/>
                      <a:r>
                        <a:rPr lang="en-US" dirty="0"/>
                        <a:t>1.660</a:t>
                      </a:r>
                    </a:p>
                  </a:txBody>
                  <a:tcPr anchor="ctr"/>
                </a:tc>
                <a:tc>
                  <a:txBody>
                    <a:bodyPr/>
                    <a:lstStyle/>
                    <a:p>
                      <a:pPr algn="ctr"/>
                      <a:r>
                        <a:rPr lang="en-US" dirty="0"/>
                        <a:t>1.984</a:t>
                      </a:r>
                    </a:p>
                  </a:txBody>
                  <a:tcPr anchor="ctr"/>
                </a:tc>
                <a:tc>
                  <a:txBody>
                    <a:bodyPr/>
                    <a:lstStyle/>
                    <a:p>
                      <a:pPr algn="ctr"/>
                      <a:r>
                        <a:rPr lang="en-US" dirty="0"/>
                        <a:t>2.364</a:t>
                      </a:r>
                    </a:p>
                  </a:txBody>
                  <a:tcPr anchor="ctr"/>
                </a:tc>
                <a:tc>
                  <a:txBody>
                    <a:bodyPr/>
                    <a:lstStyle/>
                    <a:p>
                      <a:pPr algn="ctr"/>
                      <a:r>
                        <a:rPr lang="en-US" dirty="0"/>
                        <a:t>2.626</a:t>
                      </a:r>
                    </a:p>
                  </a:txBody>
                  <a:tcPr anchor="ctr"/>
                </a:tc>
                <a:tc>
                  <a:txBody>
                    <a:bodyPr/>
                    <a:lstStyle/>
                    <a:p>
                      <a:pPr algn="ctr"/>
                      <a:r>
                        <a:rPr lang="en-US" dirty="0"/>
                        <a:t>3.174</a:t>
                      </a:r>
                    </a:p>
                  </a:txBody>
                  <a:tcPr anchor="ctr"/>
                </a:tc>
                <a:tc>
                  <a:txBody>
                    <a:bodyPr/>
                    <a:lstStyle/>
                    <a:p>
                      <a:pPr algn="ctr"/>
                      <a:r>
                        <a:rPr lang="en-US" dirty="0"/>
                        <a:t>3.390</a:t>
                      </a:r>
                    </a:p>
                  </a:txBody>
                  <a:tcPr anchor="ctr"/>
                </a:tc>
                <a:extLst>
                  <a:ext uri="{0D108BD9-81ED-4DB2-BD59-A6C34878D82A}">
                    <a16:rowId xmlns:a16="http://schemas.microsoft.com/office/drawing/2014/main" val="10004"/>
                  </a:ext>
                </a:extLst>
              </a:tr>
              <a:tr h="370840">
                <a:tc>
                  <a:txBody>
                    <a:bodyPr/>
                    <a:lstStyle/>
                    <a:p>
                      <a:pPr algn="ctr"/>
                      <a:r>
                        <a:rPr lang="en-US" dirty="0"/>
                        <a:t>250</a:t>
                      </a:r>
                    </a:p>
                  </a:txBody>
                  <a:tcPr anchor="ctr"/>
                </a:tc>
                <a:tc>
                  <a:txBody>
                    <a:bodyPr/>
                    <a:lstStyle/>
                    <a:p>
                      <a:pPr algn="ctr"/>
                      <a:r>
                        <a:rPr lang="en-US" dirty="0"/>
                        <a:t>0.675</a:t>
                      </a:r>
                    </a:p>
                  </a:txBody>
                  <a:tcPr anchor="ctr"/>
                </a:tc>
                <a:tc>
                  <a:txBody>
                    <a:bodyPr/>
                    <a:lstStyle/>
                    <a:p>
                      <a:pPr algn="ctr"/>
                      <a:r>
                        <a:rPr lang="en-US" dirty="0"/>
                        <a:t>0.843</a:t>
                      </a:r>
                    </a:p>
                  </a:txBody>
                  <a:tcPr anchor="ctr"/>
                </a:tc>
                <a:tc>
                  <a:txBody>
                    <a:bodyPr/>
                    <a:lstStyle/>
                    <a:p>
                      <a:pPr algn="ctr"/>
                      <a:r>
                        <a:rPr lang="en-US" dirty="0"/>
                        <a:t>1.039</a:t>
                      </a:r>
                    </a:p>
                  </a:txBody>
                  <a:tcPr anchor="ctr"/>
                </a:tc>
                <a:tc>
                  <a:txBody>
                    <a:bodyPr/>
                    <a:lstStyle/>
                    <a:p>
                      <a:pPr algn="ctr"/>
                      <a:r>
                        <a:rPr lang="en-US" dirty="0"/>
                        <a:t>1.285</a:t>
                      </a:r>
                    </a:p>
                  </a:txBody>
                  <a:tcPr anchor="ctr"/>
                </a:tc>
                <a:tc>
                  <a:txBody>
                    <a:bodyPr/>
                    <a:lstStyle/>
                    <a:p>
                      <a:pPr algn="ctr"/>
                      <a:r>
                        <a:rPr lang="en-US" dirty="0"/>
                        <a:t>1.651</a:t>
                      </a:r>
                    </a:p>
                  </a:txBody>
                  <a:tcPr anchor="ctr"/>
                </a:tc>
                <a:tc>
                  <a:txBody>
                    <a:bodyPr/>
                    <a:lstStyle/>
                    <a:p>
                      <a:pPr algn="ctr"/>
                      <a:r>
                        <a:rPr lang="en-US" dirty="0"/>
                        <a:t>1.969</a:t>
                      </a:r>
                    </a:p>
                  </a:txBody>
                  <a:tcPr anchor="ctr"/>
                </a:tc>
                <a:tc>
                  <a:txBody>
                    <a:bodyPr/>
                    <a:lstStyle/>
                    <a:p>
                      <a:pPr algn="ctr"/>
                      <a:r>
                        <a:rPr lang="en-US" dirty="0"/>
                        <a:t>2.341</a:t>
                      </a:r>
                    </a:p>
                  </a:txBody>
                  <a:tcPr anchor="ctr"/>
                </a:tc>
                <a:tc>
                  <a:txBody>
                    <a:bodyPr/>
                    <a:lstStyle/>
                    <a:p>
                      <a:pPr algn="ctr"/>
                      <a:r>
                        <a:rPr lang="en-US" dirty="0"/>
                        <a:t>2.596</a:t>
                      </a:r>
                    </a:p>
                  </a:txBody>
                  <a:tcPr anchor="ctr"/>
                </a:tc>
                <a:tc>
                  <a:txBody>
                    <a:bodyPr/>
                    <a:lstStyle/>
                    <a:p>
                      <a:pPr algn="ctr"/>
                      <a:r>
                        <a:rPr lang="en-US" dirty="0"/>
                        <a:t>3.123</a:t>
                      </a:r>
                    </a:p>
                  </a:txBody>
                  <a:tcPr anchor="ctr"/>
                </a:tc>
                <a:tc>
                  <a:txBody>
                    <a:bodyPr/>
                    <a:lstStyle/>
                    <a:p>
                      <a:pPr algn="ctr"/>
                      <a:r>
                        <a:rPr lang="en-US" dirty="0"/>
                        <a:t>3.330</a:t>
                      </a:r>
                    </a:p>
                  </a:txBody>
                  <a:tcPr anchor="ctr"/>
                </a:tc>
                <a:extLst>
                  <a:ext uri="{0D108BD9-81ED-4DB2-BD59-A6C34878D82A}">
                    <a16:rowId xmlns:a16="http://schemas.microsoft.com/office/drawing/2014/main" val="10005"/>
                  </a:ext>
                </a:extLst>
              </a:tr>
              <a:tr h="370840">
                <a:tc>
                  <a:txBody>
                    <a:bodyPr/>
                    <a:lstStyle/>
                    <a:p>
                      <a:pPr algn="ctr"/>
                      <a:r>
                        <a:rPr lang="en-US" dirty="0"/>
                        <a:t>500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1.038</a:t>
                      </a:r>
                    </a:p>
                  </a:txBody>
                  <a:tcPr anchor="ctr"/>
                </a:tc>
                <a:tc>
                  <a:txBody>
                    <a:bodyPr/>
                    <a:lstStyle/>
                    <a:p>
                      <a:pPr algn="ctr"/>
                      <a:r>
                        <a:rPr lang="en-US" dirty="0"/>
                        <a:t>1.283</a:t>
                      </a:r>
                    </a:p>
                  </a:txBody>
                  <a:tcPr anchor="ctr"/>
                </a:tc>
                <a:tc>
                  <a:txBody>
                    <a:bodyPr/>
                    <a:lstStyle/>
                    <a:p>
                      <a:pPr algn="ctr"/>
                      <a:r>
                        <a:rPr lang="en-US" dirty="0"/>
                        <a:t>1.648</a:t>
                      </a:r>
                    </a:p>
                  </a:txBody>
                  <a:tcPr anchor="ctr"/>
                </a:tc>
                <a:tc>
                  <a:txBody>
                    <a:bodyPr/>
                    <a:lstStyle/>
                    <a:p>
                      <a:pPr algn="ctr"/>
                      <a:r>
                        <a:rPr lang="en-US" dirty="0"/>
                        <a:t>1.965</a:t>
                      </a:r>
                    </a:p>
                  </a:txBody>
                  <a:tcPr anchor="ctr"/>
                </a:tc>
                <a:tc>
                  <a:txBody>
                    <a:bodyPr/>
                    <a:lstStyle/>
                    <a:p>
                      <a:pPr algn="ctr"/>
                      <a:r>
                        <a:rPr lang="en-US" dirty="0"/>
                        <a:t>2.334</a:t>
                      </a:r>
                    </a:p>
                  </a:txBody>
                  <a:tcPr anchor="ctr"/>
                </a:tc>
                <a:tc>
                  <a:txBody>
                    <a:bodyPr/>
                    <a:lstStyle/>
                    <a:p>
                      <a:pPr algn="ctr"/>
                      <a:r>
                        <a:rPr lang="en-US" dirty="0"/>
                        <a:t>2.586</a:t>
                      </a:r>
                    </a:p>
                  </a:txBody>
                  <a:tcPr anchor="ctr"/>
                </a:tc>
                <a:tc>
                  <a:txBody>
                    <a:bodyPr/>
                    <a:lstStyle/>
                    <a:p>
                      <a:pPr algn="ctr"/>
                      <a:r>
                        <a:rPr lang="en-US" dirty="0"/>
                        <a:t>3.107</a:t>
                      </a:r>
                    </a:p>
                  </a:txBody>
                  <a:tcPr anchor="ctr"/>
                </a:tc>
                <a:tc>
                  <a:txBody>
                    <a:bodyPr/>
                    <a:lstStyle/>
                    <a:p>
                      <a:pPr algn="ctr"/>
                      <a:r>
                        <a:rPr lang="en-US" dirty="0"/>
                        <a:t>3.310</a:t>
                      </a:r>
                    </a:p>
                  </a:txBody>
                  <a:tcPr anchor="ctr"/>
                </a:tc>
                <a:extLst>
                  <a:ext uri="{0D108BD9-81ED-4DB2-BD59-A6C34878D82A}">
                    <a16:rowId xmlns:a16="http://schemas.microsoft.com/office/drawing/2014/main" val="10006"/>
                  </a:ext>
                </a:extLst>
              </a:tr>
              <a:tr h="370840">
                <a:tc>
                  <a:txBody>
                    <a:bodyPr/>
                    <a:lstStyle/>
                    <a:p>
                      <a:pPr algn="ctr"/>
                      <a:r>
                        <a:rPr lang="en-US" dirty="0"/>
                        <a:t>1000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1.037</a:t>
                      </a:r>
                    </a:p>
                  </a:txBody>
                  <a:tcPr anchor="ctr"/>
                </a:tc>
                <a:tc>
                  <a:txBody>
                    <a:bodyPr/>
                    <a:lstStyle/>
                    <a:p>
                      <a:pPr algn="ctr"/>
                      <a:r>
                        <a:rPr lang="en-US" dirty="0"/>
                        <a:t>1.282</a:t>
                      </a:r>
                    </a:p>
                  </a:txBody>
                  <a:tcPr anchor="ctr"/>
                </a:tc>
                <a:tc>
                  <a:txBody>
                    <a:bodyPr/>
                    <a:lstStyle/>
                    <a:p>
                      <a:pPr algn="ctr"/>
                      <a:r>
                        <a:rPr lang="en-US" dirty="0"/>
                        <a:t>1.646</a:t>
                      </a:r>
                    </a:p>
                  </a:txBody>
                  <a:tcPr anchor="ctr"/>
                </a:tc>
                <a:tc>
                  <a:txBody>
                    <a:bodyPr/>
                    <a:lstStyle/>
                    <a:p>
                      <a:pPr algn="ctr"/>
                      <a:r>
                        <a:rPr lang="en-US" dirty="0"/>
                        <a:t>1.962</a:t>
                      </a:r>
                    </a:p>
                  </a:txBody>
                  <a:tcPr anchor="ctr"/>
                </a:tc>
                <a:tc>
                  <a:txBody>
                    <a:bodyPr/>
                    <a:lstStyle/>
                    <a:p>
                      <a:pPr algn="ctr"/>
                      <a:r>
                        <a:rPr lang="en-US" dirty="0"/>
                        <a:t>2.330</a:t>
                      </a:r>
                    </a:p>
                  </a:txBody>
                  <a:tcPr anchor="ctr"/>
                </a:tc>
                <a:tc>
                  <a:txBody>
                    <a:bodyPr/>
                    <a:lstStyle/>
                    <a:p>
                      <a:pPr algn="ctr"/>
                      <a:r>
                        <a:rPr lang="en-US" dirty="0"/>
                        <a:t>2.581</a:t>
                      </a:r>
                    </a:p>
                  </a:txBody>
                  <a:tcPr anchor="ctr"/>
                </a:tc>
                <a:tc>
                  <a:txBody>
                    <a:bodyPr/>
                    <a:lstStyle/>
                    <a:p>
                      <a:pPr algn="ctr"/>
                      <a:r>
                        <a:rPr lang="en-US" dirty="0"/>
                        <a:t>3.098</a:t>
                      </a:r>
                    </a:p>
                  </a:txBody>
                  <a:tcPr anchor="ctr"/>
                </a:tc>
                <a:tc>
                  <a:txBody>
                    <a:bodyPr/>
                    <a:lstStyle/>
                    <a:p>
                      <a:pPr algn="ctr"/>
                      <a:r>
                        <a:rPr lang="en-US" dirty="0"/>
                        <a:t>3.300</a:t>
                      </a:r>
                    </a:p>
                  </a:txBody>
                  <a:tcPr anchor="ctr"/>
                </a:tc>
                <a:extLst>
                  <a:ext uri="{0D108BD9-81ED-4DB2-BD59-A6C34878D82A}">
                    <a16:rowId xmlns:a16="http://schemas.microsoft.com/office/drawing/2014/main" val="10007"/>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8"/>
                  </a:ext>
                </a:extLst>
              </a:tr>
            </a:tbl>
          </a:graphicData>
        </a:graphic>
      </p:graphicFrame>
      <p:sp>
        <p:nvSpPr>
          <p:cNvPr id="4" name="Rounded Rectangle 3">
            <a:extLst>
              <a:ext uri="{FF2B5EF4-FFF2-40B4-BE49-F238E27FC236}">
                <a16:creationId xmlns:a16="http://schemas.microsoft.com/office/drawing/2014/main" id="{C13E6027-0A8C-E9AB-8CD6-2975E30B3750}"/>
              </a:ext>
            </a:extLst>
          </p:cNvPr>
          <p:cNvSpPr/>
          <p:nvPr/>
        </p:nvSpPr>
        <p:spPr>
          <a:xfrm>
            <a:off x="1747300" y="4999383"/>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AC84339-5593-2910-66A6-319B83AB042B}"/>
              </a:ext>
            </a:extLst>
          </p:cNvPr>
          <p:cNvSpPr/>
          <p:nvPr/>
        </p:nvSpPr>
        <p:spPr>
          <a:xfrm>
            <a:off x="9597230" y="4999382"/>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CD93720-6F59-1136-B45B-721798908C01}"/>
              </a:ext>
            </a:extLst>
          </p:cNvPr>
          <p:cNvCxnSpPr>
            <a:stCxn id="4" idx="3"/>
            <a:endCxn id="6" idx="1"/>
          </p:cNvCxnSpPr>
          <p:nvPr/>
        </p:nvCxnSpPr>
        <p:spPr>
          <a:xfrm flipV="1">
            <a:off x="2584174" y="5208104"/>
            <a:ext cx="7013056" cy="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24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10BA-FF10-14AF-C1B4-9BE964417A79}"/>
              </a:ext>
            </a:extLst>
          </p:cNvPr>
          <p:cNvSpPr>
            <a:spLocks noGrp="1"/>
          </p:cNvSpPr>
          <p:nvPr>
            <p:ph type="title"/>
          </p:nvPr>
        </p:nvSpPr>
        <p:spPr/>
        <p:txBody>
          <a:bodyPr/>
          <a:lstStyle/>
          <a:p>
            <a:r>
              <a:rPr lang="en-US" dirty="0"/>
              <a:t>Finding P-value</a:t>
            </a:r>
          </a:p>
        </p:txBody>
      </p:sp>
      <p:graphicFrame>
        <p:nvGraphicFramePr>
          <p:cNvPr id="3" name="Table 2">
            <a:extLst>
              <a:ext uri="{FF2B5EF4-FFF2-40B4-BE49-F238E27FC236}">
                <a16:creationId xmlns:a16="http://schemas.microsoft.com/office/drawing/2014/main" id="{B99C5741-0A48-1BF5-2403-F9A865AF3F06}"/>
              </a:ext>
            </a:extLst>
          </p:cNvPr>
          <p:cNvGraphicFramePr>
            <a:graphicFrameLocks noGrp="1"/>
          </p:cNvGraphicFramePr>
          <p:nvPr/>
        </p:nvGraphicFramePr>
        <p:xfrm>
          <a:off x="1747300" y="2252302"/>
          <a:ext cx="8686804" cy="3876040"/>
        </p:xfrm>
        <a:graphic>
          <a:graphicData uri="http://schemas.openxmlformats.org/drawingml/2006/table">
            <a:tbl>
              <a:tblPr firstRow="1" firstCol="1" bandRow="1">
                <a:tableStyleId>{5C22544A-7EE6-4342-B048-85BDC9FD1C3A}</a:tableStyleId>
              </a:tblPr>
              <a:tblGrid>
                <a:gridCol w="838204">
                  <a:extLst>
                    <a:ext uri="{9D8B030D-6E8A-4147-A177-3AD203B41FA5}">
                      <a16:colId xmlns:a16="http://schemas.microsoft.com/office/drawing/2014/main" val="20000"/>
                    </a:ext>
                  </a:extLst>
                </a:gridCol>
                <a:gridCol w="784860">
                  <a:extLst>
                    <a:ext uri="{9D8B030D-6E8A-4147-A177-3AD203B41FA5}">
                      <a16:colId xmlns:a16="http://schemas.microsoft.com/office/drawing/2014/main" val="20001"/>
                    </a:ext>
                  </a:extLst>
                </a:gridCol>
                <a:gridCol w="784860">
                  <a:extLst>
                    <a:ext uri="{9D8B030D-6E8A-4147-A177-3AD203B41FA5}">
                      <a16:colId xmlns:a16="http://schemas.microsoft.com/office/drawing/2014/main" val="20002"/>
                    </a:ext>
                  </a:extLst>
                </a:gridCol>
                <a:gridCol w="784860">
                  <a:extLst>
                    <a:ext uri="{9D8B030D-6E8A-4147-A177-3AD203B41FA5}">
                      <a16:colId xmlns:a16="http://schemas.microsoft.com/office/drawing/2014/main" val="20003"/>
                    </a:ext>
                  </a:extLst>
                </a:gridCol>
                <a:gridCol w="784860">
                  <a:extLst>
                    <a:ext uri="{9D8B030D-6E8A-4147-A177-3AD203B41FA5}">
                      <a16:colId xmlns:a16="http://schemas.microsoft.com/office/drawing/2014/main" val="20004"/>
                    </a:ext>
                  </a:extLst>
                </a:gridCol>
                <a:gridCol w="784860">
                  <a:extLst>
                    <a:ext uri="{9D8B030D-6E8A-4147-A177-3AD203B41FA5}">
                      <a16:colId xmlns:a16="http://schemas.microsoft.com/office/drawing/2014/main" val="20005"/>
                    </a:ext>
                  </a:extLst>
                </a:gridCol>
                <a:gridCol w="784860">
                  <a:extLst>
                    <a:ext uri="{9D8B030D-6E8A-4147-A177-3AD203B41FA5}">
                      <a16:colId xmlns:a16="http://schemas.microsoft.com/office/drawing/2014/main" val="20006"/>
                    </a:ext>
                  </a:extLst>
                </a:gridCol>
                <a:gridCol w="784860">
                  <a:extLst>
                    <a:ext uri="{9D8B030D-6E8A-4147-A177-3AD203B41FA5}">
                      <a16:colId xmlns:a16="http://schemas.microsoft.com/office/drawing/2014/main" val="20007"/>
                    </a:ext>
                  </a:extLst>
                </a:gridCol>
                <a:gridCol w="784860">
                  <a:extLst>
                    <a:ext uri="{9D8B030D-6E8A-4147-A177-3AD203B41FA5}">
                      <a16:colId xmlns:a16="http://schemas.microsoft.com/office/drawing/2014/main" val="20008"/>
                    </a:ext>
                  </a:extLst>
                </a:gridCol>
                <a:gridCol w="784860">
                  <a:extLst>
                    <a:ext uri="{9D8B030D-6E8A-4147-A177-3AD203B41FA5}">
                      <a16:colId xmlns:a16="http://schemas.microsoft.com/office/drawing/2014/main" val="20009"/>
                    </a:ext>
                  </a:extLst>
                </a:gridCol>
                <a:gridCol w="784860">
                  <a:extLst>
                    <a:ext uri="{9D8B030D-6E8A-4147-A177-3AD203B41FA5}">
                      <a16:colId xmlns:a16="http://schemas.microsoft.com/office/drawing/2014/main" val="20010"/>
                    </a:ext>
                  </a:extLst>
                </a:gridCol>
              </a:tblGrid>
              <a:tr h="370840">
                <a:tc>
                  <a:txBody>
                    <a:bodyPr/>
                    <a:lstStyle/>
                    <a:p>
                      <a:pPr algn="ctr"/>
                      <a:r>
                        <a:rPr lang="en-US" i="1" dirty="0"/>
                        <a:t>One-Tail</a:t>
                      </a:r>
                    </a:p>
                  </a:txBody>
                  <a:tcPr anchor="ctr"/>
                </a:tc>
                <a:tc>
                  <a:txBody>
                    <a:bodyPr/>
                    <a:lstStyle/>
                    <a:p>
                      <a:pPr algn="ctr"/>
                      <a:r>
                        <a:rPr lang="en-US" dirty="0"/>
                        <a:t>0.25</a:t>
                      </a:r>
                    </a:p>
                  </a:txBody>
                  <a:tcPr anchor="ctr"/>
                </a:tc>
                <a:tc>
                  <a:txBody>
                    <a:bodyPr/>
                    <a:lstStyle/>
                    <a:p>
                      <a:pPr algn="ctr"/>
                      <a:r>
                        <a:rPr lang="en-US" dirty="0"/>
                        <a:t>0.20</a:t>
                      </a:r>
                    </a:p>
                  </a:txBody>
                  <a:tcPr anchor="ctr"/>
                </a:tc>
                <a:tc>
                  <a:txBody>
                    <a:bodyPr/>
                    <a:lstStyle/>
                    <a:p>
                      <a:pPr algn="ctr"/>
                      <a:r>
                        <a:rPr lang="en-US" dirty="0"/>
                        <a:t>0.15</a:t>
                      </a:r>
                    </a:p>
                  </a:txBody>
                  <a:tcPr anchor="ctr"/>
                </a:tc>
                <a:tc>
                  <a:txBody>
                    <a:bodyPr/>
                    <a:lstStyle/>
                    <a:p>
                      <a:pPr algn="ctr"/>
                      <a:r>
                        <a:rPr lang="en-US" dirty="0"/>
                        <a:t>0.10</a:t>
                      </a:r>
                    </a:p>
                  </a:txBody>
                  <a:tcPr anchor="ctr"/>
                </a:tc>
                <a:tc>
                  <a:txBody>
                    <a:bodyPr/>
                    <a:lstStyle/>
                    <a:p>
                      <a:pPr algn="ctr"/>
                      <a:r>
                        <a:rPr lang="en-US" dirty="0"/>
                        <a:t>0.05</a:t>
                      </a:r>
                    </a:p>
                  </a:txBody>
                  <a:tcPr anchor="ctr"/>
                </a:tc>
                <a:tc>
                  <a:txBody>
                    <a:bodyPr/>
                    <a:lstStyle/>
                    <a:p>
                      <a:pPr algn="ctr"/>
                      <a:r>
                        <a:rPr lang="en-US" dirty="0"/>
                        <a:t>0.025</a:t>
                      </a:r>
                    </a:p>
                  </a:txBody>
                  <a:tcPr anchor="ctr"/>
                </a:tc>
                <a:tc>
                  <a:txBody>
                    <a:bodyPr/>
                    <a:lstStyle/>
                    <a:p>
                      <a:pPr algn="ctr"/>
                      <a:r>
                        <a:rPr lang="en-US" dirty="0"/>
                        <a:t>0.01</a:t>
                      </a:r>
                    </a:p>
                  </a:txBody>
                  <a:tcPr anchor="ctr"/>
                </a:tc>
                <a:tc>
                  <a:txBody>
                    <a:bodyPr/>
                    <a:lstStyle/>
                    <a:p>
                      <a:pPr algn="ctr"/>
                      <a:r>
                        <a:rPr lang="en-US" dirty="0"/>
                        <a:t>0.005</a:t>
                      </a:r>
                    </a:p>
                  </a:txBody>
                  <a:tcPr anchor="ctr"/>
                </a:tc>
                <a:tc>
                  <a:txBody>
                    <a:bodyPr/>
                    <a:lstStyle/>
                    <a:p>
                      <a:pPr algn="ctr"/>
                      <a:r>
                        <a:rPr lang="en-US" dirty="0"/>
                        <a:t>0.001</a:t>
                      </a:r>
                    </a:p>
                  </a:txBody>
                  <a:tcPr anchor="ctr"/>
                </a:tc>
                <a:tc>
                  <a:txBody>
                    <a:bodyPr/>
                    <a:lstStyle/>
                    <a:p>
                      <a:pPr algn="ctr"/>
                      <a:r>
                        <a:rPr lang="en-US" dirty="0"/>
                        <a:t>.0005</a:t>
                      </a:r>
                    </a:p>
                  </a:txBody>
                  <a:tcPr anchor="ctr"/>
                </a:tc>
                <a:extLst>
                  <a:ext uri="{0D108BD9-81ED-4DB2-BD59-A6C34878D82A}">
                    <a16:rowId xmlns:a16="http://schemas.microsoft.com/office/drawing/2014/main" val="10000"/>
                  </a:ext>
                </a:extLst>
              </a:tr>
              <a:tr h="370840">
                <a:tc>
                  <a:txBody>
                    <a:bodyPr/>
                    <a:lstStyle/>
                    <a:p>
                      <a:pPr algn="ctr"/>
                      <a:r>
                        <a:rPr lang="en-US" i="1" dirty="0"/>
                        <a:t>Two-Tail</a:t>
                      </a:r>
                    </a:p>
                  </a:txBody>
                  <a:tcPr anchor="ctr">
                    <a:solidFill>
                      <a:schemeClr val="accent1"/>
                    </a:solidFill>
                  </a:tcPr>
                </a:tc>
                <a:tc>
                  <a:txBody>
                    <a:bodyPr/>
                    <a:lstStyle/>
                    <a:p>
                      <a:pPr algn="ctr"/>
                      <a:r>
                        <a:rPr lang="en-US" b="1" dirty="0">
                          <a:solidFill>
                            <a:schemeClr val="bg1"/>
                          </a:solidFill>
                        </a:rPr>
                        <a:t>0.50</a:t>
                      </a:r>
                    </a:p>
                  </a:txBody>
                  <a:tcPr anchor="ctr">
                    <a:solidFill>
                      <a:schemeClr val="accent1"/>
                    </a:solidFill>
                  </a:tcPr>
                </a:tc>
                <a:tc>
                  <a:txBody>
                    <a:bodyPr/>
                    <a:lstStyle/>
                    <a:p>
                      <a:pPr algn="ctr"/>
                      <a:r>
                        <a:rPr lang="en-US" b="1" dirty="0">
                          <a:solidFill>
                            <a:schemeClr val="bg1"/>
                          </a:solidFill>
                        </a:rPr>
                        <a:t>0.40</a:t>
                      </a:r>
                    </a:p>
                  </a:txBody>
                  <a:tcPr anchor="ctr">
                    <a:solidFill>
                      <a:schemeClr val="accent1"/>
                    </a:solidFill>
                  </a:tcPr>
                </a:tc>
                <a:tc>
                  <a:txBody>
                    <a:bodyPr/>
                    <a:lstStyle/>
                    <a:p>
                      <a:pPr algn="ctr"/>
                      <a:r>
                        <a:rPr lang="en-US" b="1" dirty="0">
                          <a:solidFill>
                            <a:schemeClr val="bg1"/>
                          </a:solidFill>
                        </a:rPr>
                        <a:t>0.30</a:t>
                      </a:r>
                    </a:p>
                  </a:txBody>
                  <a:tcPr anchor="ctr">
                    <a:solidFill>
                      <a:schemeClr val="accent1"/>
                    </a:solidFill>
                  </a:tcPr>
                </a:tc>
                <a:tc>
                  <a:txBody>
                    <a:bodyPr/>
                    <a:lstStyle/>
                    <a:p>
                      <a:pPr algn="ctr"/>
                      <a:r>
                        <a:rPr lang="en-US" b="1" dirty="0">
                          <a:solidFill>
                            <a:schemeClr val="bg1"/>
                          </a:solidFill>
                        </a:rPr>
                        <a:t>0.20</a:t>
                      </a:r>
                    </a:p>
                  </a:txBody>
                  <a:tcPr anchor="ctr">
                    <a:solidFill>
                      <a:schemeClr val="accent1"/>
                    </a:solidFill>
                  </a:tcPr>
                </a:tc>
                <a:tc>
                  <a:txBody>
                    <a:bodyPr/>
                    <a:lstStyle/>
                    <a:p>
                      <a:pPr algn="ctr"/>
                      <a:r>
                        <a:rPr lang="en-US" b="1" dirty="0">
                          <a:solidFill>
                            <a:schemeClr val="bg1"/>
                          </a:solidFill>
                        </a:rPr>
                        <a:t>0.10</a:t>
                      </a:r>
                    </a:p>
                  </a:txBody>
                  <a:tcPr anchor="ctr">
                    <a:solidFill>
                      <a:schemeClr val="accent1"/>
                    </a:solidFill>
                  </a:tcPr>
                </a:tc>
                <a:tc>
                  <a:txBody>
                    <a:bodyPr/>
                    <a:lstStyle/>
                    <a:p>
                      <a:pPr algn="ctr"/>
                      <a:r>
                        <a:rPr lang="en-US" b="1" dirty="0">
                          <a:solidFill>
                            <a:schemeClr val="bg1"/>
                          </a:solidFill>
                        </a:rPr>
                        <a:t>0.05</a:t>
                      </a:r>
                    </a:p>
                  </a:txBody>
                  <a:tcPr anchor="ctr">
                    <a:solidFill>
                      <a:schemeClr val="accent1"/>
                    </a:solidFill>
                  </a:tcPr>
                </a:tc>
                <a:tc>
                  <a:txBody>
                    <a:bodyPr/>
                    <a:lstStyle/>
                    <a:p>
                      <a:pPr algn="ctr"/>
                      <a:r>
                        <a:rPr lang="en-US" b="1" dirty="0">
                          <a:solidFill>
                            <a:schemeClr val="bg1"/>
                          </a:solidFill>
                        </a:rPr>
                        <a:t>0.02</a:t>
                      </a:r>
                    </a:p>
                  </a:txBody>
                  <a:tcPr anchor="ctr">
                    <a:solidFill>
                      <a:schemeClr val="accent1"/>
                    </a:solidFill>
                  </a:tcPr>
                </a:tc>
                <a:tc>
                  <a:txBody>
                    <a:bodyPr/>
                    <a:lstStyle/>
                    <a:p>
                      <a:pPr algn="ctr"/>
                      <a:r>
                        <a:rPr lang="en-US" b="1" dirty="0">
                          <a:solidFill>
                            <a:schemeClr val="bg1"/>
                          </a:solidFill>
                        </a:rPr>
                        <a:t>0.01</a:t>
                      </a:r>
                    </a:p>
                  </a:txBody>
                  <a:tcPr anchor="ctr">
                    <a:solidFill>
                      <a:schemeClr val="accent1"/>
                    </a:solidFill>
                  </a:tcPr>
                </a:tc>
                <a:tc>
                  <a:txBody>
                    <a:bodyPr/>
                    <a:lstStyle/>
                    <a:p>
                      <a:pPr algn="ctr"/>
                      <a:r>
                        <a:rPr lang="en-US" b="1" dirty="0">
                          <a:solidFill>
                            <a:schemeClr val="bg1"/>
                          </a:solidFill>
                        </a:rPr>
                        <a:t>0.002</a:t>
                      </a:r>
                    </a:p>
                  </a:txBody>
                  <a:tcPr anchor="ctr">
                    <a:solidFill>
                      <a:schemeClr val="accent1"/>
                    </a:solidFill>
                  </a:tcPr>
                </a:tc>
                <a:tc>
                  <a:txBody>
                    <a:bodyPr/>
                    <a:lstStyle/>
                    <a:p>
                      <a:pPr algn="ctr"/>
                      <a:r>
                        <a:rPr lang="en-US" b="1">
                          <a:solidFill>
                            <a:schemeClr val="bg1"/>
                          </a:solidFill>
                        </a:rPr>
                        <a:t>0.001</a:t>
                      </a:r>
                      <a:endParaRPr lang="en-US" b="1" dirty="0">
                        <a:solidFill>
                          <a:schemeClr val="bg1"/>
                        </a:solidFill>
                      </a:endParaRPr>
                    </a:p>
                  </a:txBody>
                  <a:tcPr anchor="ctr">
                    <a:solidFill>
                      <a:schemeClr val="accent1"/>
                    </a:solidFill>
                  </a:tcPr>
                </a:tc>
                <a:extLst>
                  <a:ext uri="{0D108BD9-81ED-4DB2-BD59-A6C34878D82A}">
                    <a16:rowId xmlns:a16="http://schemas.microsoft.com/office/drawing/2014/main" val="10001"/>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2"/>
                  </a:ext>
                </a:extLst>
              </a:tr>
              <a:tr h="370840">
                <a:tc>
                  <a:txBody>
                    <a:bodyPr/>
                    <a:lstStyle/>
                    <a:p>
                      <a:pPr algn="ctr"/>
                      <a:r>
                        <a:rPr lang="en-US" dirty="0"/>
                        <a:t>90</a:t>
                      </a:r>
                    </a:p>
                  </a:txBody>
                  <a:tcPr anchor="ctr"/>
                </a:tc>
                <a:tc>
                  <a:txBody>
                    <a:bodyPr/>
                    <a:lstStyle/>
                    <a:p>
                      <a:pPr algn="ctr"/>
                      <a:r>
                        <a:rPr lang="en-US" dirty="0"/>
                        <a:t>0.677</a:t>
                      </a:r>
                    </a:p>
                  </a:txBody>
                  <a:tcPr anchor="ctr"/>
                </a:tc>
                <a:tc>
                  <a:txBody>
                    <a:bodyPr/>
                    <a:lstStyle/>
                    <a:p>
                      <a:pPr algn="ctr"/>
                      <a:r>
                        <a:rPr lang="en-US" dirty="0"/>
                        <a:t>0.846</a:t>
                      </a:r>
                    </a:p>
                  </a:txBody>
                  <a:tcPr anchor="ctr"/>
                </a:tc>
                <a:tc>
                  <a:txBody>
                    <a:bodyPr/>
                    <a:lstStyle/>
                    <a:p>
                      <a:pPr algn="ctr"/>
                      <a:r>
                        <a:rPr lang="en-US" dirty="0"/>
                        <a:t>1.042</a:t>
                      </a:r>
                    </a:p>
                  </a:txBody>
                  <a:tcPr anchor="ctr"/>
                </a:tc>
                <a:tc>
                  <a:txBody>
                    <a:bodyPr/>
                    <a:lstStyle/>
                    <a:p>
                      <a:pPr algn="ctr"/>
                      <a:r>
                        <a:rPr lang="en-US" dirty="0"/>
                        <a:t>1.291</a:t>
                      </a:r>
                    </a:p>
                  </a:txBody>
                  <a:tcPr anchor="ctr"/>
                </a:tc>
                <a:tc>
                  <a:txBody>
                    <a:bodyPr/>
                    <a:lstStyle/>
                    <a:p>
                      <a:pPr algn="ctr"/>
                      <a:r>
                        <a:rPr lang="en-US" dirty="0"/>
                        <a:t>1.662</a:t>
                      </a:r>
                    </a:p>
                  </a:txBody>
                  <a:tcPr anchor="ctr"/>
                </a:tc>
                <a:tc>
                  <a:txBody>
                    <a:bodyPr/>
                    <a:lstStyle/>
                    <a:p>
                      <a:pPr algn="ctr"/>
                      <a:r>
                        <a:rPr lang="en-US" dirty="0"/>
                        <a:t>1.987</a:t>
                      </a:r>
                    </a:p>
                  </a:txBody>
                  <a:tcPr anchor="ctr"/>
                </a:tc>
                <a:tc>
                  <a:txBody>
                    <a:bodyPr/>
                    <a:lstStyle/>
                    <a:p>
                      <a:pPr algn="ctr"/>
                      <a:r>
                        <a:rPr lang="en-US" dirty="0"/>
                        <a:t>2.368</a:t>
                      </a:r>
                    </a:p>
                  </a:txBody>
                  <a:tcPr anchor="ctr"/>
                </a:tc>
                <a:tc>
                  <a:txBody>
                    <a:bodyPr/>
                    <a:lstStyle/>
                    <a:p>
                      <a:pPr algn="ctr"/>
                      <a:r>
                        <a:rPr lang="en-US" dirty="0"/>
                        <a:t>2.632</a:t>
                      </a:r>
                    </a:p>
                  </a:txBody>
                  <a:tcPr anchor="ctr"/>
                </a:tc>
                <a:tc>
                  <a:txBody>
                    <a:bodyPr/>
                    <a:lstStyle/>
                    <a:p>
                      <a:pPr algn="ctr"/>
                      <a:r>
                        <a:rPr lang="en-US" dirty="0"/>
                        <a:t>3.183</a:t>
                      </a:r>
                    </a:p>
                  </a:txBody>
                  <a:tcPr anchor="ctr"/>
                </a:tc>
                <a:tc>
                  <a:txBody>
                    <a:bodyPr/>
                    <a:lstStyle/>
                    <a:p>
                      <a:pPr algn="ctr"/>
                      <a:r>
                        <a:rPr lang="en-US" dirty="0"/>
                        <a:t>3.402</a:t>
                      </a:r>
                    </a:p>
                  </a:txBody>
                  <a:tcPr anchor="ctr"/>
                </a:tc>
                <a:extLst>
                  <a:ext uri="{0D108BD9-81ED-4DB2-BD59-A6C34878D82A}">
                    <a16:rowId xmlns:a16="http://schemas.microsoft.com/office/drawing/2014/main" val="10003"/>
                  </a:ext>
                </a:extLst>
              </a:tr>
              <a:tr h="370840">
                <a:tc>
                  <a:txBody>
                    <a:bodyPr/>
                    <a:lstStyle/>
                    <a:p>
                      <a:pPr algn="ctr"/>
                      <a:r>
                        <a:rPr lang="en-US" dirty="0"/>
                        <a:t>100</a:t>
                      </a:r>
                    </a:p>
                  </a:txBody>
                  <a:tcPr anchor="ctr"/>
                </a:tc>
                <a:tc>
                  <a:txBody>
                    <a:bodyPr/>
                    <a:lstStyle/>
                    <a:p>
                      <a:pPr algn="ctr"/>
                      <a:r>
                        <a:rPr lang="en-US" dirty="0"/>
                        <a:t>0.677</a:t>
                      </a:r>
                    </a:p>
                  </a:txBody>
                  <a:tcPr anchor="ctr"/>
                </a:tc>
                <a:tc>
                  <a:txBody>
                    <a:bodyPr/>
                    <a:lstStyle/>
                    <a:p>
                      <a:pPr algn="ctr"/>
                      <a:r>
                        <a:rPr lang="en-US" dirty="0"/>
                        <a:t>0.845</a:t>
                      </a:r>
                    </a:p>
                  </a:txBody>
                  <a:tcPr anchor="ctr"/>
                </a:tc>
                <a:tc>
                  <a:txBody>
                    <a:bodyPr/>
                    <a:lstStyle/>
                    <a:p>
                      <a:pPr algn="ctr"/>
                      <a:r>
                        <a:rPr lang="en-US" dirty="0"/>
                        <a:t>1.042</a:t>
                      </a:r>
                    </a:p>
                  </a:txBody>
                  <a:tcPr anchor="ctr"/>
                </a:tc>
                <a:tc>
                  <a:txBody>
                    <a:bodyPr/>
                    <a:lstStyle/>
                    <a:p>
                      <a:pPr algn="ctr"/>
                      <a:r>
                        <a:rPr lang="en-US" dirty="0"/>
                        <a:t>1.290</a:t>
                      </a:r>
                    </a:p>
                  </a:txBody>
                  <a:tcPr anchor="ctr"/>
                </a:tc>
                <a:tc>
                  <a:txBody>
                    <a:bodyPr/>
                    <a:lstStyle/>
                    <a:p>
                      <a:pPr algn="ctr"/>
                      <a:r>
                        <a:rPr lang="en-US" dirty="0"/>
                        <a:t>1.660</a:t>
                      </a:r>
                    </a:p>
                  </a:txBody>
                  <a:tcPr anchor="ctr"/>
                </a:tc>
                <a:tc>
                  <a:txBody>
                    <a:bodyPr/>
                    <a:lstStyle/>
                    <a:p>
                      <a:pPr algn="ctr"/>
                      <a:r>
                        <a:rPr lang="en-US" dirty="0"/>
                        <a:t>1.984</a:t>
                      </a:r>
                    </a:p>
                  </a:txBody>
                  <a:tcPr anchor="ctr"/>
                </a:tc>
                <a:tc>
                  <a:txBody>
                    <a:bodyPr/>
                    <a:lstStyle/>
                    <a:p>
                      <a:pPr algn="ctr"/>
                      <a:r>
                        <a:rPr lang="en-US" dirty="0"/>
                        <a:t>2.364</a:t>
                      </a:r>
                    </a:p>
                  </a:txBody>
                  <a:tcPr anchor="ctr"/>
                </a:tc>
                <a:tc>
                  <a:txBody>
                    <a:bodyPr/>
                    <a:lstStyle/>
                    <a:p>
                      <a:pPr algn="ctr"/>
                      <a:r>
                        <a:rPr lang="en-US" dirty="0"/>
                        <a:t>2.626</a:t>
                      </a:r>
                    </a:p>
                  </a:txBody>
                  <a:tcPr anchor="ctr"/>
                </a:tc>
                <a:tc>
                  <a:txBody>
                    <a:bodyPr/>
                    <a:lstStyle/>
                    <a:p>
                      <a:pPr algn="ctr"/>
                      <a:r>
                        <a:rPr lang="en-US" dirty="0"/>
                        <a:t>3.174</a:t>
                      </a:r>
                    </a:p>
                  </a:txBody>
                  <a:tcPr anchor="ctr"/>
                </a:tc>
                <a:tc>
                  <a:txBody>
                    <a:bodyPr/>
                    <a:lstStyle/>
                    <a:p>
                      <a:pPr algn="ctr"/>
                      <a:r>
                        <a:rPr lang="en-US" dirty="0"/>
                        <a:t>3.390</a:t>
                      </a:r>
                    </a:p>
                  </a:txBody>
                  <a:tcPr anchor="ctr"/>
                </a:tc>
                <a:extLst>
                  <a:ext uri="{0D108BD9-81ED-4DB2-BD59-A6C34878D82A}">
                    <a16:rowId xmlns:a16="http://schemas.microsoft.com/office/drawing/2014/main" val="10004"/>
                  </a:ext>
                </a:extLst>
              </a:tr>
              <a:tr h="370840">
                <a:tc>
                  <a:txBody>
                    <a:bodyPr/>
                    <a:lstStyle/>
                    <a:p>
                      <a:pPr algn="ctr"/>
                      <a:r>
                        <a:rPr lang="en-US" dirty="0"/>
                        <a:t>250</a:t>
                      </a:r>
                    </a:p>
                  </a:txBody>
                  <a:tcPr anchor="ctr"/>
                </a:tc>
                <a:tc>
                  <a:txBody>
                    <a:bodyPr/>
                    <a:lstStyle/>
                    <a:p>
                      <a:pPr algn="ctr"/>
                      <a:r>
                        <a:rPr lang="en-US" dirty="0"/>
                        <a:t>0.675</a:t>
                      </a:r>
                    </a:p>
                  </a:txBody>
                  <a:tcPr anchor="ctr"/>
                </a:tc>
                <a:tc>
                  <a:txBody>
                    <a:bodyPr/>
                    <a:lstStyle/>
                    <a:p>
                      <a:pPr algn="ctr"/>
                      <a:r>
                        <a:rPr lang="en-US" dirty="0"/>
                        <a:t>0.843</a:t>
                      </a:r>
                    </a:p>
                  </a:txBody>
                  <a:tcPr anchor="ctr"/>
                </a:tc>
                <a:tc>
                  <a:txBody>
                    <a:bodyPr/>
                    <a:lstStyle/>
                    <a:p>
                      <a:pPr algn="ctr"/>
                      <a:r>
                        <a:rPr lang="en-US" dirty="0"/>
                        <a:t>1.039</a:t>
                      </a:r>
                    </a:p>
                  </a:txBody>
                  <a:tcPr anchor="ctr"/>
                </a:tc>
                <a:tc>
                  <a:txBody>
                    <a:bodyPr/>
                    <a:lstStyle/>
                    <a:p>
                      <a:pPr algn="ctr"/>
                      <a:r>
                        <a:rPr lang="en-US" dirty="0"/>
                        <a:t>1.285</a:t>
                      </a:r>
                    </a:p>
                  </a:txBody>
                  <a:tcPr anchor="ctr"/>
                </a:tc>
                <a:tc>
                  <a:txBody>
                    <a:bodyPr/>
                    <a:lstStyle/>
                    <a:p>
                      <a:pPr algn="ctr"/>
                      <a:r>
                        <a:rPr lang="en-US" dirty="0"/>
                        <a:t>1.651</a:t>
                      </a:r>
                    </a:p>
                  </a:txBody>
                  <a:tcPr anchor="ctr"/>
                </a:tc>
                <a:tc>
                  <a:txBody>
                    <a:bodyPr/>
                    <a:lstStyle/>
                    <a:p>
                      <a:pPr algn="ctr"/>
                      <a:r>
                        <a:rPr lang="en-US" dirty="0"/>
                        <a:t>1.969</a:t>
                      </a:r>
                    </a:p>
                  </a:txBody>
                  <a:tcPr anchor="ctr"/>
                </a:tc>
                <a:tc>
                  <a:txBody>
                    <a:bodyPr/>
                    <a:lstStyle/>
                    <a:p>
                      <a:pPr algn="ctr"/>
                      <a:r>
                        <a:rPr lang="en-US" dirty="0"/>
                        <a:t>2.341</a:t>
                      </a:r>
                    </a:p>
                  </a:txBody>
                  <a:tcPr anchor="ctr"/>
                </a:tc>
                <a:tc>
                  <a:txBody>
                    <a:bodyPr/>
                    <a:lstStyle/>
                    <a:p>
                      <a:pPr algn="ctr"/>
                      <a:r>
                        <a:rPr lang="en-US" dirty="0"/>
                        <a:t>2.596</a:t>
                      </a:r>
                    </a:p>
                  </a:txBody>
                  <a:tcPr anchor="ctr"/>
                </a:tc>
                <a:tc>
                  <a:txBody>
                    <a:bodyPr/>
                    <a:lstStyle/>
                    <a:p>
                      <a:pPr algn="ctr"/>
                      <a:r>
                        <a:rPr lang="en-US" dirty="0"/>
                        <a:t>3.123</a:t>
                      </a:r>
                    </a:p>
                  </a:txBody>
                  <a:tcPr anchor="ctr"/>
                </a:tc>
                <a:tc>
                  <a:txBody>
                    <a:bodyPr/>
                    <a:lstStyle/>
                    <a:p>
                      <a:pPr algn="ctr"/>
                      <a:r>
                        <a:rPr lang="en-US" dirty="0"/>
                        <a:t>3.330</a:t>
                      </a:r>
                    </a:p>
                  </a:txBody>
                  <a:tcPr anchor="ctr"/>
                </a:tc>
                <a:extLst>
                  <a:ext uri="{0D108BD9-81ED-4DB2-BD59-A6C34878D82A}">
                    <a16:rowId xmlns:a16="http://schemas.microsoft.com/office/drawing/2014/main" val="10005"/>
                  </a:ext>
                </a:extLst>
              </a:tr>
              <a:tr h="370840">
                <a:tc>
                  <a:txBody>
                    <a:bodyPr/>
                    <a:lstStyle/>
                    <a:p>
                      <a:pPr algn="ctr"/>
                      <a:r>
                        <a:rPr lang="en-US" dirty="0"/>
                        <a:t>500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1.038</a:t>
                      </a:r>
                    </a:p>
                  </a:txBody>
                  <a:tcPr anchor="ctr"/>
                </a:tc>
                <a:tc>
                  <a:txBody>
                    <a:bodyPr/>
                    <a:lstStyle/>
                    <a:p>
                      <a:pPr algn="ctr"/>
                      <a:r>
                        <a:rPr lang="en-US" dirty="0"/>
                        <a:t>1.283</a:t>
                      </a:r>
                    </a:p>
                  </a:txBody>
                  <a:tcPr anchor="ctr"/>
                </a:tc>
                <a:tc>
                  <a:txBody>
                    <a:bodyPr/>
                    <a:lstStyle/>
                    <a:p>
                      <a:pPr algn="ctr"/>
                      <a:r>
                        <a:rPr lang="en-US" dirty="0"/>
                        <a:t>1.648</a:t>
                      </a:r>
                    </a:p>
                  </a:txBody>
                  <a:tcPr anchor="ctr"/>
                </a:tc>
                <a:tc>
                  <a:txBody>
                    <a:bodyPr/>
                    <a:lstStyle/>
                    <a:p>
                      <a:pPr algn="ctr"/>
                      <a:r>
                        <a:rPr lang="en-US" dirty="0"/>
                        <a:t>1.965</a:t>
                      </a:r>
                    </a:p>
                  </a:txBody>
                  <a:tcPr anchor="ctr"/>
                </a:tc>
                <a:tc>
                  <a:txBody>
                    <a:bodyPr/>
                    <a:lstStyle/>
                    <a:p>
                      <a:pPr algn="ctr"/>
                      <a:r>
                        <a:rPr lang="en-US" dirty="0"/>
                        <a:t>2.334</a:t>
                      </a:r>
                    </a:p>
                  </a:txBody>
                  <a:tcPr anchor="ctr"/>
                </a:tc>
                <a:tc>
                  <a:txBody>
                    <a:bodyPr/>
                    <a:lstStyle/>
                    <a:p>
                      <a:pPr algn="ctr"/>
                      <a:r>
                        <a:rPr lang="en-US" dirty="0"/>
                        <a:t>2.586</a:t>
                      </a:r>
                    </a:p>
                  </a:txBody>
                  <a:tcPr anchor="ctr"/>
                </a:tc>
                <a:tc>
                  <a:txBody>
                    <a:bodyPr/>
                    <a:lstStyle/>
                    <a:p>
                      <a:pPr algn="ctr"/>
                      <a:r>
                        <a:rPr lang="en-US" dirty="0"/>
                        <a:t>3.107</a:t>
                      </a:r>
                    </a:p>
                  </a:txBody>
                  <a:tcPr anchor="ctr"/>
                </a:tc>
                <a:tc>
                  <a:txBody>
                    <a:bodyPr/>
                    <a:lstStyle/>
                    <a:p>
                      <a:pPr algn="ctr"/>
                      <a:r>
                        <a:rPr lang="en-US" dirty="0"/>
                        <a:t>3.310</a:t>
                      </a:r>
                    </a:p>
                  </a:txBody>
                  <a:tcPr anchor="ctr"/>
                </a:tc>
                <a:extLst>
                  <a:ext uri="{0D108BD9-81ED-4DB2-BD59-A6C34878D82A}">
                    <a16:rowId xmlns:a16="http://schemas.microsoft.com/office/drawing/2014/main" val="10006"/>
                  </a:ext>
                </a:extLst>
              </a:tr>
              <a:tr h="370840">
                <a:tc>
                  <a:txBody>
                    <a:bodyPr/>
                    <a:lstStyle/>
                    <a:p>
                      <a:pPr algn="ctr"/>
                      <a:r>
                        <a:rPr lang="en-US" dirty="0"/>
                        <a:t>1000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1.037</a:t>
                      </a:r>
                    </a:p>
                  </a:txBody>
                  <a:tcPr anchor="ctr"/>
                </a:tc>
                <a:tc>
                  <a:txBody>
                    <a:bodyPr/>
                    <a:lstStyle/>
                    <a:p>
                      <a:pPr algn="ctr"/>
                      <a:r>
                        <a:rPr lang="en-US" dirty="0"/>
                        <a:t>1.282</a:t>
                      </a:r>
                    </a:p>
                  </a:txBody>
                  <a:tcPr anchor="ctr"/>
                </a:tc>
                <a:tc>
                  <a:txBody>
                    <a:bodyPr/>
                    <a:lstStyle/>
                    <a:p>
                      <a:pPr algn="ctr"/>
                      <a:r>
                        <a:rPr lang="en-US" dirty="0"/>
                        <a:t>1.646</a:t>
                      </a:r>
                    </a:p>
                  </a:txBody>
                  <a:tcPr anchor="ctr"/>
                </a:tc>
                <a:tc>
                  <a:txBody>
                    <a:bodyPr/>
                    <a:lstStyle/>
                    <a:p>
                      <a:pPr algn="ctr"/>
                      <a:r>
                        <a:rPr lang="en-US" dirty="0"/>
                        <a:t>1.962</a:t>
                      </a:r>
                    </a:p>
                  </a:txBody>
                  <a:tcPr anchor="ctr"/>
                </a:tc>
                <a:tc>
                  <a:txBody>
                    <a:bodyPr/>
                    <a:lstStyle/>
                    <a:p>
                      <a:pPr algn="ctr"/>
                      <a:r>
                        <a:rPr lang="en-US" dirty="0"/>
                        <a:t>2.330</a:t>
                      </a:r>
                    </a:p>
                  </a:txBody>
                  <a:tcPr anchor="ctr"/>
                </a:tc>
                <a:tc>
                  <a:txBody>
                    <a:bodyPr/>
                    <a:lstStyle/>
                    <a:p>
                      <a:pPr algn="ctr"/>
                      <a:r>
                        <a:rPr lang="en-US" dirty="0"/>
                        <a:t>2.581</a:t>
                      </a:r>
                    </a:p>
                  </a:txBody>
                  <a:tcPr anchor="ctr"/>
                </a:tc>
                <a:tc>
                  <a:txBody>
                    <a:bodyPr/>
                    <a:lstStyle/>
                    <a:p>
                      <a:pPr algn="ctr"/>
                      <a:r>
                        <a:rPr lang="en-US" dirty="0"/>
                        <a:t>3.098</a:t>
                      </a:r>
                    </a:p>
                  </a:txBody>
                  <a:tcPr anchor="ctr"/>
                </a:tc>
                <a:tc>
                  <a:txBody>
                    <a:bodyPr/>
                    <a:lstStyle/>
                    <a:p>
                      <a:pPr algn="ctr"/>
                      <a:r>
                        <a:rPr lang="en-US" dirty="0"/>
                        <a:t>3.300</a:t>
                      </a:r>
                    </a:p>
                  </a:txBody>
                  <a:tcPr anchor="ctr"/>
                </a:tc>
                <a:extLst>
                  <a:ext uri="{0D108BD9-81ED-4DB2-BD59-A6C34878D82A}">
                    <a16:rowId xmlns:a16="http://schemas.microsoft.com/office/drawing/2014/main" val="10007"/>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8"/>
                  </a:ext>
                </a:extLst>
              </a:tr>
            </a:tbl>
          </a:graphicData>
        </a:graphic>
      </p:graphicFrame>
      <p:sp>
        <p:nvSpPr>
          <p:cNvPr id="4" name="Rounded Rectangle 3">
            <a:extLst>
              <a:ext uri="{FF2B5EF4-FFF2-40B4-BE49-F238E27FC236}">
                <a16:creationId xmlns:a16="http://schemas.microsoft.com/office/drawing/2014/main" id="{C13E6027-0A8C-E9AB-8CD6-2975E30B3750}"/>
              </a:ext>
            </a:extLst>
          </p:cNvPr>
          <p:cNvSpPr/>
          <p:nvPr/>
        </p:nvSpPr>
        <p:spPr>
          <a:xfrm>
            <a:off x="1747300" y="4999383"/>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F93809A-B8E8-4929-65F8-E6E5F2BB8B33}"/>
              </a:ext>
            </a:extLst>
          </p:cNvPr>
          <p:cNvSpPr/>
          <p:nvPr/>
        </p:nvSpPr>
        <p:spPr>
          <a:xfrm>
            <a:off x="9607826" y="2371513"/>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AC84339-5593-2910-66A6-319B83AB042B}"/>
              </a:ext>
            </a:extLst>
          </p:cNvPr>
          <p:cNvSpPr/>
          <p:nvPr/>
        </p:nvSpPr>
        <p:spPr>
          <a:xfrm>
            <a:off x="9597230" y="4999382"/>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CD93720-6F59-1136-B45B-721798908C01}"/>
              </a:ext>
            </a:extLst>
          </p:cNvPr>
          <p:cNvCxnSpPr>
            <a:stCxn id="4" idx="3"/>
            <a:endCxn id="6" idx="1"/>
          </p:cNvCxnSpPr>
          <p:nvPr/>
        </p:nvCxnSpPr>
        <p:spPr>
          <a:xfrm flipV="1">
            <a:off x="2584174" y="5208104"/>
            <a:ext cx="7013056" cy="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53E2E55-06CA-D325-42A5-9AF18CF5F0D6}"/>
              </a:ext>
            </a:extLst>
          </p:cNvPr>
          <p:cNvCxnSpPr>
            <a:cxnSpLocks/>
            <a:stCxn id="6" idx="0"/>
            <a:endCxn id="5" idx="2"/>
          </p:cNvCxnSpPr>
          <p:nvPr/>
        </p:nvCxnSpPr>
        <p:spPr>
          <a:xfrm flipV="1">
            <a:off x="10015667" y="2788956"/>
            <a:ext cx="10596" cy="221042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080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p:txBody>
              <a:bodyPr/>
              <a:lstStyle/>
              <a:p>
                <a:pPr marL="457200" indent="-45720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≤4,000</m:t>
                    </m:r>
                  </m:oMath>
                </a14:m>
                <a:br>
                  <a:rPr lang="en-US" b="0" dirty="0"/>
                </a:b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&gt;4,000</m:t>
                    </m:r>
                  </m:oMath>
                </a14:m>
                <a:endParaRPr lang="en-US" b="0" dirty="0"/>
              </a:p>
              <a:p>
                <a:pPr marL="457200" indent="-457200">
                  <a:buFont typeface="+mj-lt"/>
                  <a:buAutoNum type="arabicPeriod"/>
                </a:pPr>
                <a:r>
                  <a:rPr lang="en-US" dirty="0"/>
                  <a:t>Sample data: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=4,504</m:t>
                    </m:r>
                  </m:oMath>
                </a14:m>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=1,937</m:t>
                    </m:r>
                  </m:oMath>
                </a14:m>
                <a:r>
                  <a:rPr lang="en-US" b="0"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=731</m:t>
                    </m:r>
                  </m:oMath>
                </a14:m>
                <a:endParaRPr lang="en-US" b="0" dirty="0"/>
              </a:p>
              <a:p>
                <a:pPr marL="457200" indent="-457200">
                  <a:buFont typeface="+mj-lt"/>
                  <a:buAutoNum type="arabicPeriod"/>
                </a:pPr>
                <a:endParaRPr lang="en-US" b="0" dirty="0"/>
              </a:p>
              <a:p>
                <a:pPr marL="457200" indent="-457200">
                  <a:buFont typeface="+mj-lt"/>
                  <a:buAutoNum type="arabicPeriod"/>
                </a:pPr>
                <a:endParaRPr lang="en-US" dirty="0"/>
              </a:p>
              <a:p>
                <a:pPr marL="457200" indent="-457200">
                  <a:buFont typeface="+mj-lt"/>
                  <a:buAutoNum type="arabicPeriod"/>
                </a:pPr>
                <a:endParaRPr lang="en-US" b="0" dirty="0"/>
              </a:p>
              <a:p>
                <a:pPr marL="457200" indent="-457200">
                  <a:buFont typeface="+mj-lt"/>
                  <a:buAutoNum type="arabicPeriod"/>
                </a:pPr>
                <a:r>
                  <a:rPr lang="en-US" dirty="0"/>
                  <a:t>P-value &lt; 0.0005</a:t>
                </a:r>
                <a:endParaRPr lang="en-US" b="0" dirty="0"/>
              </a:p>
            </p:txBody>
          </p:sp>
        </mc:Choice>
        <mc:Fallback xmlns="">
          <p:sp>
            <p:nvSpPr>
              <p:cNvPr id="2" name="Content Placeholder 1">
                <a:extLst>
                  <a:ext uri="{FF2B5EF4-FFF2-40B4-BE49-F238E27FC236}">
                    <a16:creationId xmlns:a16="http://schemas.microsoft.com/office/drawing/2014/main" id="{D15763E1-B3AC-6632-4F17-540C5EED7B2D}"/>
                  </a:ext>
                </a:extLst>
              </p:cNvPr>
              <p:cNvSpPr>
                <a:spLocks noGrp="1" noRot="1" noChangeAspect="1" noMove="1" noResize="1" noEditPoints="1" noAdjustHandles="1" noChangeArrowheads="1" noChangeShapeType="1" noTextEdit="1"/>
              </p:cNvSpPr>
              <p:nvPr>
                <p:ph idx="1"/>
              </p:nvPr>
            </p:nvSpPr>
            <p:spPr>
              <a:blipFill>
                <a:blip r:embed="rId2"/>
                <a:stretch>
                  <a:fillRect l="-690" t="-34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2CBFF4-47DB-6908-ADA2-B857A586F54F}"/>
                  </a:ext>
                </a:extLst>
              </p:cNvPr>
              <p:cNvSpPr txBox="1"/>
              <p:nvPr/>
            </p:nvSpPr>
            <p:spPr>
              <a:xfrm>
                <a:off x="2640980" y="3760304"/>
                <a:ext cx="4552978" cy="1104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𝑡</m:t>
                      </m:r>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acc>
                            <m:accPr>
                              <m:chr m:val="̅"/>
                              <m:ctrlPr>
                                <a:rPr lang="en-US" sz="2400" b="0" i="1" smtClean="0">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𝑥</m:t>
                              </m:r>
                            </m:e>
                          </m:acc>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𝜇</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𝑠</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𝑛</m:t>
                                      </m:r>
                                    </m:e>
                                  </m:rad>
                                </m:den>
                              </m:f>
                            </m:e>
                          </m:d>
                        </m:den>
                      </m:f>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4,504−4,000</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1,937</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731</m:t>
                                      </m:r>
                                    </m:e>
                                  </m:rad>
                                </m:den>
                              </m:f>
                            </m:e>
                          </m:d>
                        </m:den>
                      </m:f>
                      <m:r>
                        <a:rPr lang="en-US" sz="2400" b="0" i="1" smtClean="0">
                          <a:solidFill>
                            <a:schemeClr val="tx2"/>
                          </a:solidFill>
                          <a:latin typeface="Cambria Math" panose="02040503050406030204" pitchFamily="18" charset="0"/>
                        </a:rPr>
                        <m:t>=7.03</m:t>
                      </m:r>
                    </m:oMath>
                  </m:oMathPara>
                </a14:m>
                <a:endParaRPr lang="en-US" sz="2400" dirty="0">
                  <a:solidFill>
                    <a:schemeClr val="tx2"/>
                  </a:solidFill>
                </a:endParaRPr>
              </a:p>
            </p:txBody>
          </p:sp>
        </mc:Choice>
        <mc:Fallback xmlns="">
          <p:sp>
            <p:nvSpPr>
              <p:cNvPr id="4" name="TextBox 3">
                <a:extLst>
                  <a:ext uri="{FF2B5EF4-FFF2-40B4-BE49-F238E27FC236}">
                    <a16:creationId xmlns:a16="http://schemas.microsoft.com/office/drawing/2014/main" id="{5D2CBFF4-47DB-6908-ADA2-B857A586F54F}"/>
                  </a:ext>
                </a:extLst>
              </p:cNvPr>
              <p:cNvSpPr txBox="1">
                <a:spLocks noRot="1" noChangeAspect="1" noMove="1" noResize="1" noEditPoints="1" noAdjustHandles="1" noChangeArrowheads="1" noChangeShapeType="1" noTextEdit="1"/>
              </p:cNvSpPr>
              <p:nvPr/>
            </p:nvSpPr>
            <p:spPr>
              <a:xfrm>
                <a:off x="2640980" y="3760304"/>
                <a:ext cx="4552978" cy="1104470"/>
              </a:xfrm>
              <a:prstGeom prst="rect">
                <a:avLst/>
              </a:prstGeom>
              <a:blipFill>
                <a:blip r:embed="rId3"/>
                <a:stretch>
                  <a:fillRect l="-556" t="-2273" r="-833" b="-4545"/>
                </a:stretch>
              </a:blipFill>
            </p:spPr>
            <p:txBody>
              <a:bodyPr/>
              <a:lstStyle/>
              <a:p>
                <a:r>
                  <a:rPr lang="en-US">
                    <a:noFill/>
                  </a:rPr>
                  <a:t> </a:t>
                </a:r>
              </a:p>
            </p:txBody>
          </p:sp>
        </mc:Fallback>
      </mc:AlternateContent>
    </p:spTree>
    <p:extLst>
      <p:ext uri="{BB962C8B-B14F-4D97-AF65-F5344CB8AC3E}">
        <p14:creationId xmlns:p14="http://schemas.microsoft.com/office/powerpoint/2010/main" val="1157445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p:cxnSp>
        <p:nvCxnSpPr>
          <p:cNvPr id="22" name="Straight Connector 21">
            <a:extLst>
              <a:ext uri="{FF2B5EF4-FFF2-40B4-BE49-F238E27FC236}">
                <a16:creationId xmlns:a16="http://schemas.microsoft.com/office/drawing/2014/main" id="{AC4568C6-71FE-2F78-2C89-FA302B27BCF0}"/>
              </a:ext>
            </a:extLst>
          </p:cNvPr>
          <p:cNvCxnSpPr/>
          <p:nvPr/>
        </p:nvCxnSpPr>
        <p:spPr>
          <a:xfrm>
            <a:off x="2838580" y="5551767"/>
            <a:ext cx="6477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17">
            <a:extLst>
              <a:ext uri="{FF2B5EF4-FFF2-40B4-BE49-F238E27FC236}">
                <a16:creationId xmlns:a16="http://schemas.microsoft.com/office/drawing/2014/main" id="{532F7EEB-C1B6-AC46-EE99-7F7FB08783B3}"/>
              </a:ext>
            </a:extLst>
          </p:cNvPr>
          <p:cNvSpPr>
            <a:spLocks/>
          </p:cNvSpPr>
          <p:nvPr/>
        </p:nvSpPr>
        <p:spPr bwMode="auto">
          <a:xfrm>
            <a:off x="3790820" y="2554360"/>
            <a:ext cx="4610360" cy="300792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6080FB5-852D-7128-5690-066B4A89050E}"/>
                  </a:ext>
                </a:extLst>
              </p:cNvPr>
              <p:cNvSpPr txBox="1"/>
              <p:nvPr/>
            </p:nvSpPr>
            <p:spPr>
              <a:xfrm>
                <a:off x="5993870" y="5691866"/>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4" name="TextBox 23">
                <a:extLst>
                  <a:ext uri="{FF2B5EF4-FFF2-40B4-BE49-F238E27FC236}">
                    <a16:creationId xmlns:a16="http://schemas.microsoft.com/office/drawing/2014/main" id="{C6080FB5-852D-7128-5690-066B4A89050E}"/>
                  </a:ext>
                </a:extLst>
              </p:cNvPr>
              <p:cNvSpPr txBox="1">
                <a:spLocks noRot="1" noChangeAspect="1" noMove="1" noResize="1" noEditPoints="1" noAdjustHandles="1" noChangeArrowheads="1" noChangeShapeType="1" noTextEdit="1"/>
              </p:cNvSpPr>
              <p:nvPr/>
            </p:nvSpPr>
            <p:spPr>
              <a:xfrm>
                <a:off x="5993870" y="5691866"/>
                <a:ext cx="254877" cy="369332"/>
              </a:xfrm>
              <a:prstGeom prst="rect">
                <a:avLst/>
              </a:prstGeom>
              <a:blipFill>
                <a:blip r:embed="rId2"/>
                <a:stretch>
                  <a:fillRect l="-18182" r="-18182" b="-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2D2F4C19-5A5B-AA54-3182-1F910F8B1585}"/>
              </a:ext>
            </a:extLst>
          </p:cNvPr>
          <p:cNvCxnSpPr>
            <a:cxnSpLocks/>
          </p:cNvCxnSpPr>
          <p:nvPr/>
        </p:nvCxnSpPr>
        <p:spPr>
          <a:xfrm>
            <a:off x="6121309" y="2554360"/>
            <a:ext cx="0" cy="29974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71F7BBA-288A-5602-544F-E6C1310F7013}"/>
                  </a:ext>
                </a:extLst>
              </p:cNvPr>
              <p:cNvSpPr txBox="1"/>
              <p:nvPr/>
            </p:nvSpPr>
            <p:spPr>
              <a:xfrm>
                <a:off x="7773607" y="3912810"/>
                <a:ext cx="12510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𝛼</m:t>
                      </m:r>
                      <m:r>
                        <a:rPr lang="en-US" sz="2400" b="0" i="1" smtClean="0">
                          <a:solidFill>
                            <a:schemeClr val="accent3"/>
                          </a:solidFill>
                          <a:latin typeface="Cambria Math" panose="02040503050406030204" pitchFamily="18" charset="0"/>
                        </a:rPr>
                        <m:t>=0.05</m:t>
                      </m:r>
                    </m:oMath>
                  </m:oMathPara>
                </a14:m>
                <a:endParaRPr lang="en-US" dirty="0">
                  <a:solidFill>
                    <a:schemeClr val="accent3"/>
                  </a:solidFill>
                </a:endParaRPr>
              </a:p>
            </p:txBody>
          </p:sp>
        </mc:Choice>
        <mc:Fallback xmlns="">
          <p:sp>
            <p:nvSpPr>
              <p:cNvPr id="26" name="TextBox 25">
                <a:extLst>
                  <a:ext uri="{FF2B5EF4-FFF2-40B4-BE49-F238E27FC236}">
                    <a16:creationId xmlns:a16="http://schemas.microsoft.com/office/drawing/2014/main" id="{C71F7BBA-288A-5602-544F-E6C1310F7013}"/>
                  </a:ext>
                </a:extLst>
              </p:cNvPr>
              <p:cNvSpPr txBox="1">
                <a:spLocks noRot="1" noChangeAspect="1" noMove="1" noResize="1" noEditPoints="1" noAdjustHandles="1" noChangeArrowheads="1" noChangeShapeType="1" noTextEdit="1"/>
              </p:cNvSpPr>
              <p:nvPr/>
            </p:nvSpPr>
            <p:spPr>
              <a:xfrm>
                <a:off x="7773607" y="3912810"/>
                <a:ext cx="1251048" cy="369332"/>
              </a:xfrm>
              <a:prstGeom prst="rect">
                <a:avLst/>
              </a:prstGeom>
              <a:blipFill>
                <a:blip r:embed="rId3"/>
                <a:stretch>
                  <a:fillRect l="-2020" r="-5051" b="-10345"/>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8CC156C8-039A-EB37-34A9-219071165168}"/>
              </a:ext>
            </a:extLst>
          </p:cNvPr>
          <p:cNvCxnSpPr>
            <a:cxnSpLocks/>
          </p:cNvCxnSpPr>
          <p:nvPr/>
        </p:nvCxnSpPr>
        <p:spPr>
          <a:xfrm flipH="1">
            <a:off x="7424635" y="4340311"/>
            <a:ext cx="348972" cy="46166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3BE5DEB-D38C-161A-4DD7-D1AEDABF3B43}"/>
                  </a:ext>
                </a:extLst>
              </p:cNvPr>
              <p:cNvSpPr txBox="1"/>
              <p:nvPr/>
            </p:nvSpPr>
            <p:spPr>
              <a:xfrm>
                <a:off x="7761836" y="5691866"/>
                <a:ext cx="6572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7.03</m:t>
                      </m:r>
                    </m:oMath>
                  </m:oMathPara>
                </a14:m>
                <a:endParaRPr lang="en-US" sz="2400" dirty="0"/>
              </a:p>
            </p:txBody>
          </p:sp>
        </mc:Choice>
        <mc:Fallback xmlns="">
          <p:sp>
            <p:nvSpPr>
              <p:cNvPr id="28" name="TextBox 27">
                <a:extLst>
                  <a:ext uri="{FF2B5EF4-FFF2-40B4-BE49-F238E27FC236}">
                    <a16:creationId xmlns:a16="http://schemas.microsoft.com/office/drawing/2014/main" id="{43BE5DEB-D38C-161A-4DD7-D1AEDABF3B43}"/>
                  </a:ext>
                </a:extLst>
              </p:cNvPr>
              <p:cNvSpPr txBox="1">
                <a:spLocks noRot="1" noChangeAspect="1" noMove="1" noResize="1" noEditPoints="1" noAdjustHandles="1" noChangeArrowheads="1" noChangeShapeType="1" noTextEdit="1"/>
              </p:cNvSpPr>
              <p:nvPr/>
            </p:nvSpPr>
            <p:spPr>
              <a:xfrm>
                <a:off x="7761836" y="5691866"/>
                <a:ext cx="657231" cy="369332"/>
              </a:xfrm>
              <a:prstGeom prst="rect">
                <a:avLst/>
              </a:prstGeom>
              <a:blipFill>
                <a:blip r:embed="rId4"/>
                <a:stretch>
                  <a:fillRect l="-9615" r="-9615" b="-6667"/>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C10C8C2F-6F55-EE0A-FD08-95764927B210}"/>
              </a:ext>
            </a:extLst>
          </p:cNvPr>
          <p:cNvSpPr txBox="1"/>
          <p:nvPr/>
        </p:nvSpPr>
        <p:spPr>
          <a:xfrm>
            <a:off x="8427934" y="4340311"/>
            <a:ext cx="2262158" cy="461665"/>
          </a:xfrm>
          <a:prstGeom prst="rect">
            <a:avLst/>
          </a:prstGeom>
          <a:noFill/>
        </p:spPr>
        <p:txBody>
          <a:bodyPr wrap="none" rtlCol="0">
            <a:spAutoFit/>
          </a:bodyPr>
          <a:lstStyle/>
          <a:p>
            <a:r>
              <a:rPr lang="en-US" sz="2400" dirty="0">
                <a:solidFill>
                  <a:schemeClr val="accent5"/>
                </a:solidFill>
              </a:rPr>
              <a:t>P-value &lt; 0.0005</a:t>
            </a:r>
          </a:p>
        </p:txBody>
      </p:sp>
      <p:cxnSp>
        <p:nvCxnSpPr>
          <p:cNvPr id="30" name="Straight Arrow Connector 29">
            <a:extLst>
              <a:ext uri="{FF2B5EF4-FFF2-40B4-BE49-F238E27FC236}">
                <a16:creationId xmlns:a16="http://schemas.microsoft.com/office/drawing/2014/main" id="{2E9F852C-E0C3-9246-2869-FD0DB9C9D3CE}"/>
              </a:ext>
            </a:extLst>
          </p:cNvPr>
          <p:cNvCxnSpPr>
            <a:cxnSpLocks/>
          </p:cNvCxnSpPr>
          <p:nvPr/>
        </p:nvCxnSpPr>
        <p:spPr>
          <a:xfrm flipH="1">
            <a:off x="8326002" y="4818206"/>
            <a:ext cx="437232" cy="60397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30">
            <a:extLst>
              <a:ext uri="{FF2B5EF4-FFF2-40B4-BE49-F238E27FC236}">
                <a16:creationId xmlns:a16="http://schemas.microsoft.com/office/drawing/2014/main" id="{9138CF13-79D6-18FB-5AE4-04F9FAEE6387}"/>
              </a:ext>
            </a:extLst>
          </p:cNvPr>
          <p:cNvSpPr/>
          <p:nvPr/>
        </p:nvSpPr>
        <p:spPr>
          <a:xfrm>
            <a:off x="7176056" y="4842582"/>
            <a:ext cx="1203554" cy="709185"/>
          </a:xfrm>
          <a:custGeom>
            <a:avLst/>
            <a:gdLst>
              <a:gd name="connsiteX0" fmla="*/ 0 w 1203554"/>
              <a:gd name="connsiteY0" fmla="*/ 0 h 709185"/>
              <a:gd name="connsiteX1" fmla="*/ 37349 w 1203554"/>
              <a:gd name="connsiteY1" fmla="*/ 60210 h 709185"/>
              <a:gd name="connsiteX2" fmla="*/ 76014 w 1203554"/>
              <a:gd name="connsiteY2" fmla="*/ 120529 h 709185"/>
              <a:gd name="connsiteX3" fmla="*/ 110039 w 1203554"/>
              <a:gd name="connsiteY3" fmla="*/ 162753 h 709185"/>
              <a:gd name="connsiteX4" fmla="*/ 139424 w 1203554"/>
              <a:gd name="connsiteY4" fmla="*/ 198944 h 709185"/>
              <a:gd name="connsiteX5" fmla="*/ 179635 w 1203554"/>
              <a:gd name="connsiteY5" fmla="*/ 243179 h 709185"/>
              <a:gd name="connsiteX6" fmla="*/ 219846 w 1203554"/>
              <a:gd name="connsiteY6" fmla="*/ 281381 h 709185"/>
              <a:gd name="connsiteX7" fmla="*/ 261604 w 1203554"/>
              <a:gd name="connsiteY7" fmla="*/ 311540 h 709185"/>
              <a:gd name="connsiteX8" fmla="*/ 284802 w 1203554"/>
              <a:gd name="connsiteY8" fmla="*/ 329636 h 709185"/>
              <a:gd name="connsiteX9" fmla="*/ 286349 w 1203554"/>
              <a:gd name="connsiteY9" fmla="*/ 329636 h 709185"/>
              <a:gd name="connsiteX10" fmla="*/ 317281 w 1203554"/>
              <a:gd name="connsiteY10" fmla="*/ 353764 h 709185"/>
              <a:gd name="connsiteX11" fmla="*/ 391517 w 1203554"/>
              <a:gd name="connsiteY11" fmla="*/ 400009 h 709185"/>
              <a:gd name="connsiteX12" fmla="*/ 447194 w 1203554"/>
              <a:gd name="connsiteY12" fmla="*/ 430168 h 709185"/>
              <a:gd name="connsiteX13" fmla="*/ 513697 w 1203554"/>
              <a:gd name="connsiteY13" fmla="*/ 460328 h 709185"/>
              <a:gd name="connsiteX14" fmla="*/ 572467 w 1203554"/>
              <a:gd name="connsiteY14" fmla="*/ 486466 h 709185"/>
              <a:gd name="connsiteX15" fmla="*/ 634330 w 1203554"/>
              <a:gd name="connsiteY15" fmla="*/ 514615 h 709185"/>
              <a:gd name="connsiteX16" fmla="*/ 708566 w 1203554"/>
              <a:gd name="connsiteY16" fmla="*/ 546786 h 709185"/>
              <a:gd name="connsiteX17" fmla="*/ 790535 w 1203554"/>
              <a:gd name="connsiteY17" fmla="*/ 576945 h 709185"/>
              <a:gd name="connsiteX18" fmla="*/ 838479 w 1203554"/>
              <a:gd name="connsiteY18" fmla="*/ 593031 h 709185"/>
              <a:gd name="connsiteX19" fmla="*/ 923541 w 1203554"/>
              <a:gd name="connsiteY19" fmla="*/ 623190 h 709185"/>
              <a:gd name="connsiteX20" fmla="*/ 884876 w 1203554"/>
              <a:gd name="connsiteY20" fmla="*/ 609116 h 709185"/>
              <a:gd name="connsiteX21" fmla="*/ 959112 w 1203554"/>
              <a:gd name="connsiteY21" fmla="*/ 633243 h 709185"/>
              <a:gd name="connsiteX22" fmla="*/ 1020975 w 1203554"/>
              <a:gd name="connsiteY22" fmla="*/ 649329 h 709185"/>
              <a:gd name="connsiteX23" fmla="*/ 1073559 w 1203554"/>
              <a:gd name="connsiteY23" fmla="*/ 661392 h 709185"/>
              <a:gd name="connsiteX24" fmla="*/ 1150888 w 1203554"/>
              <a:gd name="connsiteY24" fmla="*/ 683510 h 709185"/>
              <a:gd name="connsiteX25" fmla="*/ 1203554 w 1203554"/>
              <a:gd name="connsiteY25" fmla="*/ 709185 h 709185"/>
              <a:gd name="connsiteX26" fmla="*/ 0 w 1203554"/>
              <a:gd name="connsiteY26" fmla="*/ 709185 h 7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3554" h="709185">
                <a:moveTo>
                  <a:pt x="0" y="0"/>
                </a:moveTo>
                <a:lnTo>
                  <a:pt x="37349" y="60210"/>
                </a:lnTo>
                <a:lnTo>
                  <a:pt x="76014" y="120529"/>
                </a:lnTo>
                <a:lnTo>
                  <a:pt x="110039" y="162753"/>
                </a:lnTo>
                <a:lnTo>
                  <a:pt x="139424" y="198944"/>
                </a:lnTo>
                <a:lnTo>
                  <a:pt x="179635" y="243179"/>
                </a:lnTo>
                <a:lnTo>
                  <a:pt x="219846" y="281381"/>
                </a:lnTo>
                <a:lnTo>
                  <a:pt x="261604" y="311540"/>
                </a:lnTo>
                <a:lnTo>
                  <a:pt x="284802" y="329636"/>
                </a:lnTo>
                <a:lnTo>
                  <a:pt x="286349" y="329636"/>
                </a:lnTo>
                <a:lnTo>
                  <a:pt x="317281" y="353764"/>
                </a:lnTo>
                <a:lnTo>
                  <a:pt x="391517" y="400009"/>
                </a:lnTo>
                <a:lnTo>
                  <a:pt x="447194" y="430168"/>
                </a:lnTo>
                <a:lnTo>
                  <a:pt x="513697" y="460328"/>
                </a:lnTo>
                <a:lnTo>
                  <a:pt x="572467" y="486466"/>
                </a:lnTo>
                <a:lnTo>
                  <a:pt x="634330" y="514615"/>
                </a:lnTo>
                <a:lnTo>
                  <a:pt x="708566" y="546786"/>
                </a:lnTo>
                <a:lnTo>
                  <a:pt x="790535" y="576945"/>
                </a:lnTo>
                <a:lnTo>
                  <a:pt x="838479" y="593031"/>
                </a:lnTo>
                <a:lnTo>
                  <a:pt x="923541" y="623190"/>
                </a:lnTo>
                <a:lnTo>
                  <a:pt x="884876" y="609116"/>
                </a:lnTo>
                <a:lnTo>
                  <a:pt x="959112" y="633243"/>
                </a:lnTo>
                <a:lnTo>
                  <a:pt x="1020975" y="649329"/>
                </a:lnTo>
                <a:lnTo>
                  <a:pt x="1073559" y="661392"/>
                </a:lnTo>
                <a:lnTo>
                  <a:pt x="1150888" y="683510"/>
                </a:lnTo>
                <a:lnTo>
                  <a:pt x="1203554" y="709185"/>
                </a:lnTo>
                <a:lnTo>
                  <a:pt x="0" y="709185"/>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21C69BCC-E451-5C59-3AE8-D0228EF6848D}"/>
              </a:ext>
            </a:extLst>
          </p:cNvPr>
          <p:cNvSpPr/>
          <p:nvPr/>
        </p:nvSpPr>
        <p:spPr>
          <a:xfrm>
            <a:off x="8090452" y="5476835"/>
            <a:ext cx="289159" cy="74932"/>
          </a:xfrm>
          <a:custGeom>
            <a:avLst/>
            <a:gdLst>
              <a:gd name="connsiteX0" fmla="*/ 0 w 382225"/>
              <a:gd name="connsiteY0" fmla="*/ 0 h 121908"/>
              <a:gd name="connsiteX1" fmla="*/ 17150 w 382225"/>
              <a:gd name="connsiteY1" fmla="*/ 5754 h 121908"/>
              <a:gd name="connsiteX2" fmla="*/ 102212 w 382225"/>
              <a:gd name="connsiteY2" fmla="*/ 35913 h 121908"/>
              <a:gd name="connsiteX3" fmla="*/ 63547 w 382225"/>
              <a:gd name="connsiteY3" fmla="*/ 21839 h 121908"/>
              <a:gd name="connsiteX4" fmla="*/ 137783 w 382225"/>
              <a:gd name="connsiteY4" fmla="*/ 45966 h 121908"/>
              <a:gd name="connsiteX5" fmla="*/ 199646 w 382225"/>
              <a:gd name="connsiteY5" fmla="*/ 62052 h 121908"/>
              <a:gd name="connsiteX6" fmla="*/ 252230 w 382225"/>
              <a:gd name="connsiteY6" fmla="*/ 74115 h 121908"/>
              <a:gd name="connsiteX7" fmla="*/ 329559 w 382225"/>
              <a:gd name="connsiteY7" fmla="*/ 96233 h 121908"/>
              <a:gd name="connsiteX8" fmla="*/ 382225 w 382225"/>
              <a:gd name="connsiteY8" fmla="*/ 121908 h 121908"/>
              <a:gd name="connsiteX9" fmla="*/ 0 w 382225"/>
              <a:gd name="connsiteY9" fmla="*/ 121908 h 12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225" h="121908">
                <a:moveTo>
                  <a:pt x="0" y="0"/>
                </a:moveTo>
                <a:lnTo>
                  <a:pt x="17150" y="5754"/>
                </a:lnTo>
                <a:lnTo>
                  <a:pt x="102212" y="35913"/>
                </a:lnTo>
                <a:lnTo>
                  <a:pt x="63547" y="21839"/>
                </a:lnTo>
                <a:lnTo>
                  <a:pt x="137783" y="45966"/>
                </a:lnTo>
                <a:lnTo>
                  <a:pt x="199646" y="62052"/>
                </a:lnTo>
                <a:lnTo>
                  <a:pt x="252230" y="74115"/>
                </a:lnTo>
                <a:lnTo>
                  <a:pt x="329559" y="96233"/>
                </a:lnTo>
                <a:lnTo>
                  <a:pt x="382225" y="121908"/>
                </a:lnTo>
                <a:lnTo>
                  <a:pt x="0" y="121908"/>
                </a:lnTo>
                <a:close/>
              </a:path>
            </a:pathLst>
          </a:custGeom>
          <a:solidFill>
            <a:schemeClr val="accent5">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7FF0B6B-43F1-71FE-E919-375BEFF75096}"/>
                  </a:ext>
                </a:extLst>
              </p:cNvPr>
              <p:cNvSpPr txBox="1"/>
              <p:nvPr/>
            </p:nvSpPr>
            <p:spPr>
              <a:xfrm>
                <a:off x="1326264" y="3173213"/>
                <a:ext cx="3682162" cy="461665"/>
              </a:xfrm>
              <a:prstGeom prst="rect">
                <a:avLst/>
              </a:prstGeom>
              <a:noFill/>
            </p:spPr>
            <p:txBody>
              <a:bodyPr wrap="none" rtlCol="0">
                <a:spAutoFit/>
              </a:bodyPr>
              <a:lstStyle/>
              <a:p>
                <a:r>
                  <a:rPr lang="en-US" sz="2400" dirty="0">
                    <a:solidFill>
                      <a:schemeClr val="tx2"/>
                    </a:solidFill>
                  </a:rPr>
                  <a:t>Reject </a:t>
                </a:r>
                <a14:m>
                  <m:oMath xmlns:m="http://schemas.openxmlformats.org/officeDocument/2006/math">
                    <m:sSub>
                      <m:sSubPr>
                        <m:ctrlPr>
                          <a:rPr lang="en-US" sz="2400" b="0" i="1" smtClean="0">
                            <a:solidFill>
                              <a:schemeClr val="tx2"/>
                            </a:solidFill>
                            <a:latin typeface="Cambria Math" panose="02040503050406030204" pitchFamily="18" charset="0"/>
                          </a:rPr>
                        </m:ctrlPr>
                      </m:sSubPr>
                      <m:e>
                        <m:r>
                          <a:rPr lang="en-US" sz="2400" b="0" i="1" smtClean="0">
                            <a:solidFill>
                              <a:schemeClr val="tx2"/>
                            </a:solidFill>
                            <a:latin typeface="Cambria Math" panose="02040503050406030204" pitchFamily="18" charset="0"/>
                          </a:rPr>
                          <m:t>𝐻</m:t>
                        </m:r>
                      </m:e>
                      <m:sub>
                        <m:r>
                          <a:rPr lang="en-US" sz="2400" b="0" i="1" smtClean="0">
                            <a:solidFill>
                              <a:schemeClr val="tx2"/>
                            </a:solidFill>
                            <a:latin typeface="Cambria Math" panose="02040503050406030204" pitchFamily="18" charset="0"/>
                          </a:rPr>
                          <m:t>0</m:t>
                        </m:r>
                      </m:sub>
                    </m:sSub>
                  </m:oMath>
                </a14:m>
                <a:r>
                  <a:rPr lang="en-US" sz="2400" dirty="0">
                    <a:solidFill>
                      <a:schemeClr val="tx2"/>
                    </a:solidFill>
                  </a:rPr>
                  <a:t> since P-value </a:t>
                </a:r>
                <a14:m>
                  <m:oMath xmlns:m="http://schemas.openxmlformats.org/officeDocument/2006/math">
                    <m:r>
                      <a:rPr lang="en-US" sz="2400" b="0" i="1" smtClean="0">
                        <a:solidFill>
                          <a:schemeClr val="tx2"/>
                        </a:solidFill>
                        <a:latin typeface="Cambria Math" panose="02040503050406030204" pitchFamily="18" charset="0"/>
                      </a:rPr>
                      <m:t>&lt;</m:t>
                    </m:r>
                    <m:r>
                      <a:rPr lang="en-US" sz="2400" b="0" i="1" smtClean="0">
                        <a:solidFill>
                          <a:schemeClr val="tx2"/>
                        </a:solidFill>
                        <a:latin typeface="Cambria Math" panose="02040503050406030204" pitchFamily="18" charset="0"/>
                      </a:rPr>
                      <m:t>𝛼</m:t>
                    </m:r>
                  </m:oMath>
                </a14:m>
                <a:endParaRPr lang="en-US" sz="2400" dirty="0">
                  <a:solidFill>
                    <a:schemeClr val="tx2"/>
                  </a:solidFill>
                </a:endParaRPr>
              </a:p>
            </p:txBody>
          </p:sp>
        </mc:Choice>
        <mc:Fallback xmlns="">
          <p:sp>
            <p:nvSpPr>
              <p:cNvPr id="37" name="TextBox 36">
                <a:extLst>
                  <a:ext uri="{FF2B5EF4-FFF2-40B4-BE49-F238E27FC236}">
                    <a16:creationId xmlns:a16="http://schemas.microsoft.com/office/drawing/2014/main" id="{B7FF0B6B-43F1-71FE-E919-375BEFF75096}"/>
                  </a:ext>
                </a:extLst>
              </p:cNvPr>
              <p:cNvSpPr txBox="1">
                <a:spLocks noRot="1" noChangeAspect="1" noMove="1" noResize="1" noEditPoints="1" noAdjustHandles="1" noChangeArrowheads="1" noChangeShapeType="1" noTextEdit="1"/>
              </p:cNvSpPr>
              <p:nvPr/>
            </p:nvSpPr>
            <p:spPr>
              <a:xfrm>
                <a:off x="1326264" y="3173213"/>
                <a:ext cx="3682162" cy="461665"/>
              </a:xfrm>
              <a:prstGeom prst="rect">
                <a:avLst/>
              </a:prstGeom>
              <a:blipFill>
                <a:blip r:embed="rId5"/>
                <a:stretch>
                  <a:fillRect l="-2749" t="-13514" b="-29730"/>
                </a:stretch>
              </a:blipFill>
            </p:spPr>
            <p:txBody>
              <a:bodyPr/>
              <a:lstStyle/>
              <a:p>
                <a:r>
                  <a:rPr lang="en-US">
                    <a:noFill/>
                  </a:rPr>
                  <a:t> </a:t>
                </a:r>
              </a:p>
            </p:txBody>
          </p:sp>
        </mc:Fallback>
      </mc:AlternateContent>
    </p:spTree>
    <p:extLst>
      <p:ext uri="{BB962C8B-B14F-4D97-AF65-F5344CB8AC3E}">
        <p14:creationId xmlns:p14="http://schemas.microsoft.com/office/powerpoint/2010/main" val="3029795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a:xfrm>
                <a:off x="581192" y="2180496"/>
                <a:ext cx="11029615" cy="4488661"/>
              </a:xfrm>
            </p:spPr>
            <p:txBody>
              <a:bodyPr/>
              <a:lstStyle/>
              <a:p>
                <a:pPr marL="457200" indent="-45720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≤4,000</m:t>
                    </m:r>
                  </m:oMath>
                </a14:m>
                <a:br>
                  <a:rPr lang="en-US" b="0" dirty="0"/>
                </a:b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&gt;4,000</m:t>
                    </m:r>
                  </m:oMath>
                </a14:m>
                <a:endParaRPr lang="en-US" b="0" dirty="0"/>
              </a:p>
              <a:p>
                <a:pPr marL="457200" indent="-457200">
                  <a:buFont typeface="+mj-lt"/>
                  <a:buAutoNum type="arabicPeriod"/>
                </a:pPr>
                <a:r>
                  <a:rPr lang="en-US" dirty="0"/>
                  <a:t>Sample data: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=4,504</m:t>
                    </m:r>
                  </m:oMath>
                </a14:m>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=1,937</m:t>
                    </m:r>
                  </m:oMath>
                </a14:m>
                <a:r>
                  <a:rPr lang="en-US" b="0"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=731</m:t>
                    </m:r>
                  </m:oMath>
                </a14:m>
                <a:endParaRPr lang="en-US" b="0" dirty="0"/>
              </a:p>
              <a:p>
                <a:pPr marL="457200" indent="-457200">
                  <a:buFont typeface="+mj-lt"/>
                  <a:buAutoNum type="arabicPeriod"/>
                </a:pPr>
                <a:endParaRPr lang="en-US" b="0" dirty="0"/>
              </a:p>
              <a:p>
                <a:pPr marL="457200" indent="-457200">
                  <a:buFont typeface="+mj-lt"/>
                  <a:buAutoNum type="arabicPeriod"/>
                </a:pPr>
                <a:endParaRPr lang="en-US" dirty="0"/>
              </a:p>
              <a:p>
                <a:pPr marL="457200" indent="-457200">
                  <a:buFont typeface="+mj-lt"/>
                  <a:buAutoNum type="arabicPeriod"/>
                </a:pPr>
                <a:endParaRPr lang="en-US" b="0" dirty="0"/>
              </a:p>
              <a:p>
                <a:pPr marL="457200" indent="-457200">
                  <a:buFont typeface="+mj-lt"/>
                  <a:buAutoNum type="arabicPeriod"/>
                </a:pPr>
                <a:r>
                  <a:rPr lang="en-US" dirty="0"/>
                  <a:t>P-value &lt; 0.0005</a:t>
                </a:r>
              </a:p>
              <a:p>
                <a:pPr marL="457200" indent="-457200">
                  <a:buFont typeface="+mj-lt"/>
                  <a:buAutoNum type="arabicPeriod"/>
                </a:pPr>
                <a:r>
                  <a:rPr lang="en-US" b="0" dirty="0"/>
                  <a:t>Reject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endParaRPr lang="en-US" b="0" dirty="0"/>
              </a:p>
            </p:txBody>
          </p:sp>
        </mc:Choice>
        <mc:Fallback xmlns="">
          <p:sp>
            <p:nvSpPr>
              <p:cNvPr id="2" name="Content Placeholder 1">
                <a:extLst>
                  <a:ext uri="{FF2B5EF4-FFF2-40B4-BE49-F238E27FC236}">
                    <a16:creationId xmlns:a16="http://schemas.microsoft.com/office/drawing/2014/main" id="{D15763E1-B3AC-6632-4F17-540C5EED7B2D}"/>
                  </a:ext>
                </a:extLst>
              </p:cNvPr>
              <p:cNvSpPr>
                <a:spLocks noGrp="1" noRot="1" noChangeAspect="1" noMove="1" noResize="1" noEditPoints="1" noAdjustHandles="1" noChangeArrowheads="1" noChangeShapeType="1" noTextEdit="1"/>
              </p:cNvSpPr>
              <p:nvPr>
                <p:ph idx="1"/>
              </p:nvPr>
            </p:nvSpPr>
            <p:spPr>
              <a:xfrm>
                <a:off x="581192" y="2180496"/>
                <a:ext cx="11029615" cy="4488661"/>
              </a:xfrm>
              <a:blipFill>
                <a:blip r:embed="rId2"/>
                <a:stretch>
                  <a:fillRect l="-690" t="-2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2CBFF4-47DB-6908-ADA2-B857A586F54F}"/>
                  </a:ext>
                </a:extLst>
              </p:cNvPr>
              <p:cNvSpPr txBox="1"/>
              <p:nvPr/>
            </p:nvSpPr>
            <p:spPr>
              <a:xfrm>
                <a:off x="2640980" y="3760304"/>
                <a:ext cx="4552978" cy="1104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𝑡</m:t>
                      </m:r>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acc>
                            <m:accPr>
                              <m:chr m:val="̅"/>
                              <m:ctrlPr>
                                <a:rPr lang="en-US" sz="2400" b="0" i="1" smtClean="0">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𝑥</m:t>
                              </m:r>
                            </m:e>
                          </m:acc>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𝜇</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𝑠</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𝑛</m:t>
                                      </m:r>
                                    </m:e>
                                  </m:rad>
                                </m:den>
                              </m:f>
                            </m:e>
                          </m:d>
                        </m:den>
                      </m:f>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4,504−4,000</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1,937</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731</m:t>
                                      </m:r>
                                    </m:e>
                                  </m:rad>
                                </m:den>
                              </m:f>
                            </m:e>
                          </m:d>
                        </m:den>
                      </m:f>
                      <m:r>
                        <a:rPr lang="en-US" sz="2400" b="0" i="1" smtClean="0">
                          <a:solidFill>
                            <a:schemeClr val="tx2"/>
                          </a:solidFill>
                          <a:latin typeface="Cambria Math" panose="02040503050406030204" pitchFamily="18" charset="0"/>
                        </a:rPr>
                        <m:t>=7.03</m:t>
                      </m:r>
                    </m:oMath>
                  </m:oMathPara>
                </a14:m>
                <a:endParaRPr lang="en-US" sz="2400" dirty="0">
                  <a:solidFill>
                    <a:schemeClr val="tx2"/>
                  </a:solidFill>
                </a:endParaRPr>
              </a:p>
            </p:txBody>
          </p:sp>
        </mc:Choice>
        <mc:Fallback xmlns="">
          <p:sp>
            <p:nvSpPr>
              <p:cNvPr id="4" name="TextBox 3">
                <a:extLst>
                  <a:ext uri="{FF2B5EF4-FFF2-40B4-BE49-F238E27FC236}">
                    <a16:creationId xmlns:a16="http://schemas.microsoft.com/office/drawing/2014/main" id="{5D2CBFF4-47DB-6908-ADA2-B857A586F54F}"/>
                  </a:ext>
                </a:extLst>
              </p:cNvPr>
              <p:cNvSpPr txBox="1">
                <a:spLocks noRot="1" noChangeAspect="1" noMove="1" noResize="1" noEditPoints="1" noAdjustHandles="1" noChangeArrowheads="1" noChangeShapeType="1" noTextEdit="1"/>
              </p:cNvSpPr>
              <p:nvPr/>
            </p:nvSpPr>
            <p:spPr>
              <a:xfrm>
                <a:off x="2640980" y="3760304"/>
                <a:ext cx="4552978" cy="1104470"/>
              </a:xfrm>
              <a:prstGeom prst="rect">
                <a:avLst/>
              </a:prstGeom>
              <a:blipFill>
                <a:blip r:embed="rId3"/>
                <a:stretch>
                  <a:fillRect l="-556" t="-2273" r="-833" b="-4545"/>
                </a:stretch>
              </a:blipFill>
            </p:spPr>
            <p:txBody>
              <a:bodyPr/>
              <a:lstStyle/>
              <a:p>
                <a:r>
                  <a:rPr lang="en-US">
                    <a:noFill/>
                  </a:rPr>
                  <a:t> </a:t>
                </a:r>
              </a:p>
            </p:txBody>
          </p:sp>
        </mc:Fallback>
      </mc:AlternateContent>
    </p:spTree>
    <p:extLst>
      <p:ext uri="{BB962C8B-B14F-4D97-AF65-F5344CB8AC3E}">
        <p14:creationId xmlns:p14="http://schemas.microsoft.com/office/powerpoint/2010/main" val="1821853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p:txBody>
          <a:bodyPr/>
          <a:lstStyle/>
          <a:p>
            <a:r>
              <a:rPr lang="en-US" dirty="0"/>
              <a:t>You believe the average daily number of total users is 4,000, but you want to know if there is more than that so you can decide on orders for future bikes to be added OR less than 4,000 so you can pull stock from the streets, so bikes don’t sit unused. </a:t>
            </a:r>
          </a:p>
          <a:p>
            <a:r>
              <a:rPr lang="en-US" dirty="0"/>
              <a:t>You collect a sample of 731 days with an average daily number of total users at 4,504 with a standard deviation of 1,937.</a:t>
            </a:r>
          </a:p>
          <a:p>
            <a:r>
              <a:rPr lang="en-US" dirty="0"/>
              <a:t>With a significance level of 0.05, conduct a hypothesis test on this claim.</a:t>
            </a:r>
          </a:p>
          <a:p>
            <a:endParaRPr lang="en-US" dirty="0"/>
          </a:p>
        </p:txBody>
      </p:sp>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TWO-Tail Hypothesis Test</a:t>
            </a:r>
          </a:p>
        </p:txBody>
      </p:sp>
    </p:spTree>
    <p:extLst>
      <p:ext uri="{BB962C8B-B14F-4D97-AF65-F5344CB8AC3E}">
        <p14:creationId xmlns:p14="http://schemas.microsoft.com/office/powerpoint/2010/main" val="2843589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p:txBody>
              <a:bodyPr/>
              <a:lstStyle/>
              <a:p>
                <a:pPr marL="457200" indent="-45720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≤4,000</m:t>
                    </m:r>
                  </m:oMath>
                </a14:m>
                <a:br>
                  <a:rPr lang="en-US" b="0" dirty="0"/>
                </a:b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&gt;4,000</m:t>
                    </m:r>
                  </m:oMath>
                </a14:m>
                <a:endParaRPr lang="en-US" b="0" dirty="0"/>
              </a:p>
              <a:p>
                <a:pPr marL="457200" indent="-457200">
                  <a:buFont typeface="+mj-lt"/>
                  <a:buAutoNum type="arabicPeriod"/>
                </a:pPr>
                <a:r>
                  <a:rPr lang="en-US" dirty="0"/>
                  <a:t>Sample data: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=4,504</m:t>
                    </m:r>
                  </m:oMath>
                </a14:m>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=1,937</m:t>
                    </m:r>
                  </m:oMath>
                </a14:m>
                <a:r>
                  <a:rPr lang="en-US" b="0"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=731</m:t>
                    </m:r>
                  </m:oMath>
                </a14:m>
                <a:endParaRPr lang="en-US" b="0" dirty="0"/>
              </a:p>
              <a:p>
                <a:pPr marL="457200" indent="-457200">
                  <a:buFont typeface="+mj-lt"/>
                  <a:buAutoNum type="arabicPeriod"/>
                </a:pPr>
                <a:endParaRPr lang="en-US" b="0" dirty="0"/>
              </a:p>
              <a:p>
                <a:pPr marL="457200" indent="-457200">
                  <a:buFont typeface="+mj-lt"/>
                  <a:buAutoNum type="arabicPeriod"/>
                </a:pPr>
                <a:endParaRPr lang="en-US" dirty="0"/>
              </a:p>
              <a:p>
                <a:pPr marL="457200" indent="-457200">
                  <a:buFont typeface="+mj-lt"/>
                  <a:buAutoNum type="arabicPeriod"/>
                </a:pPr>
                <a:endParaRPr lang="en-US" b="0" dirty="0"/>
              </a:p>
              <a:p>
                <a:pPr marL="457200" indent="-457200">
                  <a:buFont typeface="+mj-lt"/>
                  <a:buAutoNum type="arabicPeriod"/>
                </a:pPr>
                <a:r>
                  <a:rPr lang="en-US" dirty="0"/>
                  <a:t>P-value</a:t>
                </a:r>
                <a:endParaRPr lang="en-US" b="0" dirty="0"/>
              </a:p>
            </p:txBody>
          </p:sp>
        </mc:Choice>
        <mc:Fallback xmlns="">
          <p:sp>
            <p:nvSpPr>
              <p:cNvPr id="2" name="Content Placeholder 1">
                <a:extLst>
                  <a:ext uri="{FF2B5EF4-FFF2-40B4-BE49-F238E27FC236}">
                    <a16:creationId xmlns:a16="http://schemas.microsoft.com/office/drawing/2014/main" id="{D15763E1-B3AC-6632-4F17-540C5EED7B2D}"/>
                  </a:ext>
                </a:extLst>
              </p:cNvPr>
              <p:cNvSpPr>
                <a:spLocks noGrp="1" noRot="1" noChangeAspect="1" noMove="1" noResize="1" noEditPoints="1" noAdjustHandles="1" noChangeArrowheads="1" noChangeShapeType="1" noTextEdit="1"/>
              </p:cNvSpPr>
              <p:nvPr>
                <p:ph idx="1"/>
              </p:nvPr>
            </p:nvSpPr>
            <p:spPr>
              <a:blipFill>
                <a:blip r:embed="rId2"/>
                <a:stretch>
                  <a:fillRect l="-690" t="-34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2CBFF4-47DB-6908-ADA2-B857A586F54F}"/>
                  </a:ext>
                </a:extLst>
              </p:cNvPr>
              <p:cNvSpPr txBox="1"/>
              <p:nvPr/>
            </p:nvSpPr>
            <p:spPr>
              <a:xfrm>
                <a:off x="2640980" y="3760304"/>
                <a:ext cx="4552978" cy="1104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𝑡</m:t>
                      </m:r>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acc>
                            <m:accPr>
                              <m:chr m:val="̅"/>
                              <m:ctrlPr>
                                <a:rPr lang="en-US" sz="2400" b="0" i="1" smtClean="0">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𝑥</m:t>
                              </m:r>
                            </m:e>
                          </m:acc>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𝜇</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𝑠</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𝑛</m:t>
                                      </m:r>
                                    </m:e>
                                  </m:rad>
                                </m:den>
                              </m:f>
                            </m:e>
                          </m:d>
                        </m:den>
                      </m:f>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4,504−4,000</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1,937</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731</m:t>
                                      </m:r>
                                    </m:e>
                                  </m:rad>
                                </m:den>
                              </m:f>
                            </m:e>
                          </m:d>
                        </m:den>
                      </m:f>
                      <m:r>
                        <a:rPr lang="en-US" sz="2400" b="0" i="1" smtClean="0">
                          <a:solidFill>
                            <a:schemeClr val="tx2"/>
                          </a:solidFill>
                          <a:latin typeface="Cambria Math" panose="02040503050406030204" pitchFamily="18" charset="0"/>
                        </a:rPr>
                        <m:t>=7.03</m:t>
                      </m:r>
                    </m:oMath>
                  </m:oMathPara>
                </a14:m>
                <a:endParaRPr lang="en-US" sz="2400" dirty="0">
                  <a:solidFill>
                    <a:schemeClr val="tx2"/>
                  </a:solidFill>
                </a:endParaRPr>
              </a:p>
            </p:txBody>
          </p:sp>
        </mc:Choice>
        <mc:Fallback xmlns="">
          <p:sp>
            <p:nvSpPr>
              <p:cNvPr id="4" name="TextBox 3">
                <a:extLst>
                  <a:ext uri="{FF2B5EF4-FFF2-40B4-BE49-F238E27FC236}">
                    <a16:creationId xmlns:a16="http://schemas.microsoft.com/office/drawing/2014/main" id="{5D2CBFF4-47DB-6908-ADA2-B857A586F54F}"/>
                  </a:ext>
                </a:extLst>
              </p:cNvPr>
              <p:cNvSpPr txBox="1">
                <a:spLocks noRot="1" noChangeAspect="1" noMove="1" noResize="1" noEditPoints="1" noAdjustHandles="1" noChangeArrowheads="1" noChangeShapeType="1" noTextEdit="1"/>
              </p:cNvSpPr>
              <p:nvPr/>
            </p:nvSpPr>
            <p:spPr>
              <a:xfrm>
                <a:off x="2640980" y="3760304"/>
                <a:ext cx="4552978" cy="1104470"/>
              </a:xfrm>
              <a:prstGeom prst="rect">
                <a:avLst/>
              </a:prstGeom>
              <a:blipFill>
                <a:blip r:embed="rId3"/>
                <a:stretch>
                  <a:fillRect l="-556" t="-2273" r="-833" b="-4545"/>
                </a:stretch>
              </a:blipFill>
            </p:spPr>
            <p:txBody>
              <a:bodyPr/>
              <a:lstStyle/>
              <a:p>
                <a:r>
                  <a:rPr lang="en-US">
                    <a:noFill/>
                  </a:rPr>
                  <a:t> </a:t>
                </a:r>
              </a:p>
            </p:txBody>
          </p:sp>
        </mc:Fallback>
      </mc:AlternateContent>
    </p:spTree>
    <p:extLst>
      <p:ext uri="{BB962C8B-B14F-4D97-AF65-F5344CB8AC3E}">
        <p14:creationId xmlns:p14="http://schemas.microsoft.com/office/powerpoint/2010/main" val="2046629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10BA-FF10-14AF-C1B4-9BE964417A79}"/>
              </a:ext>
            </a:extLst>
          </p:cNvPr>
          <p:cNvSpPr>
            <a:spLocks noGrp="1"/>
          </p:cNvSpPr>
          <p:nvPr>
            <p:ph type="title"/>
          </p:nvPr>
        </p:nvSpPr>
        <p:spPr/>
        <p:txBody>
          <a:bodyPr/>
          <a:lstStyle/>
          <a:p>
            <a:r>
              <a:rPr lang="en-US" dirty="0"/>
              <a:t>Finding P-value</a:t>
            </a:r>
          </a:p>
        </p:txBody>
      </p:sp>
      <p:graphicFrame>
        <p:nvGraphicFramePr>
          <p:cNvPr id="3" name="Table 2">
            <a:extLst>
              <a:ext uri="{FF2B5EF4-FFF2-40B4-BE49-F238E27FC236}">
                <a16:creationId xmlns:a16="http://schemas.microsoft.com/office/drawing/2014/main" id="{B99C5741-0A48-1BF5-2403-F9A865AF3F06}"/>
              </a:ext>
            </a:extLst>
          </p:cNvPr>
          <p:cNvGraphicFramePr>
            <a:graphicFrameLocks noGrp="1"/>
          </p:cNvGraphicFramePr>
          <p:nvPr/>
        </p:nvGraphicFramePr>
        <p:xfrm>
          <a:off x="1747300" y="2252302"/>
          <a:ext cx="8686804" cy="3876040"/>
        </p:xfrm>
        <a:graphic>
          <a:graphicData uri="http://schemas.openxmlformats.org/drawingml/2006/table">
            <a:tbl>
              <a:tblPr firstRow="1" firstCol="1" bandRow="1">
                <a:tableStyleId>{5C22544A-7EE6-4342-B048-85BDC9FD1C3A}</a:tableStyleId>
              </a:tblPr>
              <a:tblGrid>
                <a:gridCol w="838204">
                  <a:extLst>
                    <a:ext uri="{9D8B030D-6E8A-4147-A177-3AD203B41FA5}">
                      <a16:colId xmlns:a16="http://schemas.microsoft.com/office/drawing/2014/main" val="20000"/>
                    </a:ext>
                  </a:extLst>
                </a:gridCol>
                <a:gridCol w="784860">
                  <a:extLst>
                    <a:ext uri="{9D8B030D-6E8A-4147-A177-3AD203B41FA5}">
                      <a16:colId xmlns:a16="http://schemas.microsoft.com/office/drawing/2014/main" val="20001"/>
                    </a:ext>
                  </a:extLst>
                </a:gridCol>
                <a:gridCol w="784860">
                  <a:extLst>
                    <a:ext uri="{9D8B030D-6E8A-4147-A177-3AD203B41FA5}">
                      <a16:colId xmlns:a16="http://schemas.microsoft.com/office/drawing/2014/main" val="20002"/>
                    </a:ext>
                  </a:extLst>
                </a:gridCol>
                <a:gridCol w="784860">
                  <a:extLst>
                    <a:ext uri="{9D8B030D-6E8A-4147-A177-3AD203B41FA5}">
                      <a16:colId xmlns:a16="http://schemas.microsoft.com/office/drawing/2014/main" val="20003"/>
                    </a:ext>
                  </a:extLst>
                </a:gridCol>
                <a:gridCol w="784860">
                  <a:extLst>
                    <a:ext uri="{9D8B030D-6E8A-4147-A177-3AD203B41FA5}">
                      <a16:colId xmlns:a16="http://schemas.microsoft.com/office/drawing/2014/main" val="20004"/>
                    </a:ext>
                  </a:extLst>
                </a:gridCol>
                <a:gridCol w="784860">
                  <a:extLst>
                    <a:ext uri="{9D8B030D-6E8A-4147-A177-3AD203B41FA5}">
                      <a16:colId xmlns:a16="http://schemas.microsoft.com/office/drawing/2014/main" val="20005"/>
                    </a:ext>
                  </a:extLst>
                </a:gridCol>
                <a:gridCol w="784860">
                  <a:extLst>
                    <a:ext uri="{9D8B030D-6E8A-4147-A177-3AD203B41FA5}">
                      <a16:colId xmlns:a16="http://schemas.microsoft.com/office/drawing/2014/main" val="20006"/>
                    </a:ext>
                  </a:extLst>
                </a:gridCol>
                <a:gridCol w="784860">
                  <a:extLst>
                    <a:ext uri="{9D8B030D-6E8A-4147-A177-3AD203B41FA5}">
                      <a16:colId xmlns:a16="http://schemas.microsoft.com/office/drawing/2014/main" val="20007"/>
                    </a:ext>
                  </a:extLst>
                </a:gridCol>
                <a:gridCol w="784860">
                  <a:extLst>
                    <a:ext uri="{9D8B030D-6E8A-4147-A177-3AD203B41FA5}">
                      <a16:colId xmlns:a16="http://schemas.microsoft.com/office/drawing/2014/main" val="20008"/>
                    </a:ext>
                  </a:extLst>
                </a:gridCol>
                <a:gridCol w="784860">
                  <a:extLst>
                    <a:ext uri="{9D8B030D-6E8A-4147-A177-3AD203B41FA5}">
                      <a16:colId xmlns:a16="http://schemas.microsoft.com/office/drawing/2014/main" val="20009"/>
                    </a:ext>
                  </a:extLst>
                </a:gridCol>
                <a:gridCol w="784860">
                  <a:extLst>
                    <a:ext uri="{9D8B030D-6E8A-4147-A177-3AD203B41FA5}">
                      <a16:colId xmlns:a16="http://schemas.microsoft.com/office/drawing/2014/main" val="20010"/>
                    </a:ext>
                  </a:extLst>
                </a:gridCol>
              </a:tblGrid>
              <a:tr h="370840">
                <a:tc>
                  <a:txBody>
                    <a:bodyPr/>
                    <a:lstStyle/>
                    <a:p>
                      <a:pPr algn="ctr"/>
                      <a:r>
                        <a:rPr lang="en-US" i="1" dirty="0"/>
                        <a:t>One-Tail</a:t>
                      </a:r>
                    </a:p>
                  </a:txBody>
                  <a:tcPr anchor="ctr"/>
                </a:tc>
                <a:tc>
                  <a:txBody>
                    <a:bodyPr/>
                    <a:lstStyle/>
                    <a:p>
                      <a:pPr algn="ctr"/>
                      <a:r>
                        <a:rPr lang="en-US" dirty="0"/>
                        <a:t>0.25</a:t>
                      </a:r>
                    </a:p>
                  </a:txBody>
                  <a:tcPr anchor="ctr"/>
                </a:tc>
                <a:tc>
                  <a:txBody>
                    <a:bodyPr/>
                    <a:lstStyle/>
                    <a:p>
                      <a:pPr algn="ctr"/>
                      <a:r>
                        <a:rPr lang="en-US" dirty="0"/>
                        <a:t>0.20</a:t>
                      </a:r>
                    </a:p>
                  </a:txBody>
                  <a:tcPr anchor="ctr"/>
                </a:tc>
                <a:tc>
                  <a:txBody>
                    <a:bodyPr/>
                    <a:lstStyle/>
                    <a:p>
                      <a:pPr algn="ctr"/>
                      <a:r>
                        <a:rPr lang="en-US" dirty="0"/>
                        <a:t>0.15</a:t>
                      </a:r>
                    </a:p>
                  </a:txBody>
                  <a:tcPr anchor="ctr"/>
                </a:tc>
                <a:tc>
                  <a:txBody>
                    <a:bodyPr/>
                    <a:lstStyle/>
                    <a:p>
                      <a:pPr algn="ctr"/>
                      <a:r>
                        <a:rPr lang="en-US" dirty="0"/>
                        <a:t>0.10</a:t>
                      </a:r>
                    </a:p>
                  </a:txBody>
                  <a:tcPr anchor="ctr"/>
                </a:tc>
                <a:tc>
                  <a:txBody>
                    <a:bodyPr/>
                    <a:lstStyle/>
                    <a:p>
                      <a:pPr algn="ctr"/>
                      <a:r>
                        <a:rPr lang="en-US" dirty="0"/>
                        <a:t>0.05</a:t>
                      </a:r>
                    </a:p>
                  </a:txBody>
                  <a:tcPr anchor="ctr"/>
                </a:tc>
                <a:tc>
                  <a:txBody>
                    <a:bodyPr/>
                    <a:lstStyle/>
                    <a:p>
                      <a:pPr algn="ctr"/>
                      <a:r>
                        <a:rPr lang="en-US" dirty="0"/>
                        <a:t>0.025</a:t>
                      </a:r>
                    </a:p>
                  </a:txBody>
                  <a:tcPr anchor="ctr"/>
                </a:tc>
                <a:tc>
                  <a:txBody>
                    <a:bodyPr/>
                    <a:lstStyle/>
                    <a:p>
                      <a:pPr algn="ctr"/>
                      <a:r>
                        <a:rPr lang="en-US" dirty="0"/>
                        <a:t>0.01</a:t>
                      </a:r>
                    </a:p>
                  </a:txBody>
                  <a:tcPr anchor="ctr"/>
                </a:tc>
                <a:tc>
                  <a:txBody>
                    <a:bodyPr/>
                    <a:lstStyle/>
                    <a:p>
                      <a:pPr algn="ctr"/>
                      <a:r>
                        <a:rPr lang="en-US" dirty="0"/>
                        <a:t>0.005</a:t>
                      </a:r>
                    </a:p>
                  </a:txBody>
                  <a:tcPr anchor="ctr"/>
                </a:tc>
                <a:tc>
                  <a:txBody>
                    <a:bodyPr/>
                    <a:lstStyle/>
                    <a:p>
                      <a:pPr algn="ctr"/>
                      <a:r>
                        <a:rPr lang="en-US" dirty="0"/>
                        <a:t>0.001</a:t>
                      </a:r>
                    </a:p>
                  </a:txBody>
                  <a:tcPr anchor="ctr"/>
                </a:tc>
                <a:tc>
                  <a:txBody>
                    <a:bodyPr/>
                    <a:lstStyle/>
                    <a:p>
                      <a:pPr algn="ctr"/>
                      <a:r>
                        <a:rPr lang="en-US" dirty="0"/>
                        <a:t>.0005</a:t>
                      </a:r>
                    </a:p>
                  </a:txBody>
                  <a:tcPr anchor="ctr"/>
                </a:tc>
                <a:extLst>
                  <a:ext uri="{0D108BD9-81ED-4DB2-BD59-A6C34878D82A}">
                    <a16:rowId xmlns:a16="http://schemas.microsoft.com/office/drawing/2014/main" val="10000"/>
                  </a:ext>
                </a:extLst>
              </a:tr>
              <a:tr h="370840">
                <a:tc>
                  <a:txBody>
                    <a:bodyPr/>
                    <a:lstStyle/>
                    <a:p>
                      <a:pPr algn="ctr"/>
                      <a:r>
                        <a:rPr lang="en-US" i="1" dirty="0"/>
                        <a:t>Two-Tail</a:t>
                      </a:r>
                    </a:p>
                  </a:txBody>
                  <a:tcPr anchor="ctr">
                    <a:solidFill>
                      <a:schemeClr val="accent1"/>
                    </a:solidFill>
                  </a:tcPr>
                </a:tc>
                <a:tc>
                  <a:txBody>
                    <a:bodyPr/>
                    <a:lstStyle/>
                    <a:p>
                      <a:pPr algn="ctr"/>
                      <a:r>
                        <a:rPr lang="en-US" b="1" dirty="0">
                          <a:solidFill>
                            <a:schemeClr val="bg1"/>
                          </a:solidFill>
                        </a:rPr>
                        <a:t>0.50</a:t>
                      </a:r>
                    </a:p>
                  </a:txBody>
                  <a:tcPr anchor="ctr">
                    <a:solidFill>
                      <a:schemeClr val="accent1"/>
                    </a:solidFill>
                  </a:tcPr>
                </a:tc>
                <a:tc>
                  <a:txBody>
                    <a:bodyPr/>
                    <a:lstStyle/>
                    <a:p>
                      <a:pPr algn="ctr"/>
                      <a:r>
                        <a:rPr lang="en-US" b="1" dirty="0">
                          <a:solidFill>
                            <a:schemeClr val="bg1"/>
                          </a:solidFill>
                        </a:rPr>
                        <a:t>0.40</a:t>
                      </a:r>
                    </a:p>
                  </a:txBody>
                  <a:tcPr anchor="ctr">
                    <a:solidFill>
                      <a:schemeClr val="accent1"/>
                    </a:solidFill>
                  </a:tcPr>
                </a:tc>
                <a:tc>
                  <a:txBody>
                    <a:bodyPr/>
                    <a:lstStyle/>
                    <a:p>
                      <a:pPr algn="ctr"/>
                      <a:r>
                        <a:rPr lang="en-US" b="1" dirty="0">
                          <a:solidFill>
                            <a:schemeClr val="bg1"/>
                          </a:solidFill>
                        </a:rPr>
                        <a:t>0.30</a:t>
                      </a:r>
                    </a:p>
                  </a:txBody>
                  <a:tcPr anchor="ctr">
                    <a:solidFill>
                      <a:schemeClr val="accent1"/>
                    </a:solidFill>
                  </a:tcPr>
                </a:tc>
                <a:tc>
                  <a:txBody>
                    <a:bodyPr/>
                    <a:lstStyle/>
                    <a:p>
                      <a:pPr algn="ctr"/>
                      <a:r>
                        <a:rPr lang="en-US" b="1" dirty="0">
                          <a:solidFill>
                            <a:schemeClr val="bg1"/>
                          </a:solidFill>
                        </a:rPr>
                        <a:t>0.20</a:t>
                      </a:r>
                    </a:p>
                  </a:txBody>
                  <a:tcPr anchor="ctr">
                    <a:solidFill>
                      <a:schemeClr val="accent1"/>
                    </a:solidFill>
                  </a:tcPr>
                </a:tc>
                <a:tc>
                  <a:txBody>
                    <a:bodyPr/>
                    <a:lstStyle/>
                    <a:p>
                      <a:pPr algn="ctr"/>
                      <a:r>
                        <a:rPr lang="en-US" b="1" dirty="0">
                          <a:solidFill>
                            <a:schemeClr val="bg1"/>
                          </a:solidFill>
                        </a:rPr>
                        <a:t>0.10</a:t>
                      </a:r>
                    </a:p>
                  </a:txBody>
                  <a:tcPr anchor="ctr">
                    <a:solidFill>
                      <a:schemeClr val="accent1"/>
                    </a:solidFill>
                  </a:tcPr>
                </a:tc>
                <a:tc>
                  <a:txBody>
                    <a:bodyPr/>
                    <a:lstStyle/>
                    <a:p>
                      <a:pPr algn="ctr"/>
                      <a:r>
                        <a:rPr lang="en-US" b="1" dirty="0">
                          <a:solidFill>
                            <a:schemeClr val="bg1"/>
                          </a:solidFill>
                        </a:rPr>
                        <a:t>0.05</a:t>
                      </a:r>
                    </a:p>
                  </a:txBody>
                  <a:tcPr anchor="ctr">
                    <a:solidFill>
                      <a:schemeClr val="accent1"/>
                    </a:solidFill>
                  </a:tcPr>
                </a:tc>
                <a:tc>
                  <a:txBody>
                    <a:bodyPr/>
                    <a:lstStyle/>
                    <a:p>
                      <a:pPr algn="ctr"/>
                      <a:r>
                        <a:rPr lang="en-US" b="1" dirty="0">
                          <a:solidFill>
                            <a:schemeClr val="bg1"/>
                          </a:solidFill>
                        </a:rPr>
                        <a:t>0.02</a:t>
                      </a:r>
                    </a:p>
                  </a:txBody>
                  <a:tcPr anchor="ctr">
                    <a:solidFill>
                      <a:schemeClr val="accent1"/>
                    </a:solidFill>
                  </a:tcPr>
                </a:tc>
                <a:tc>
                  <a:txBody>
                    <a:bodyPr/>
                    <a:lstStyle/>
                    <a:p>
                      <a:pPr algn="ctr"/>
                      <a:r>
                        <a:rPr lang="en-US" b="1" dirty="0">
                          <a:solidFill>
                            <a:schemeClr val="bg1"/>
                          </a:solidFill>
                        </a:rPr>
                        <a:t>0.01</a:t>
                      </a:r>
                    </a:p>
                  </a:txBody>
                  <a:tcPr anchor="ctr">
                    <a:solidFill>
                      <a:schemeClr val="accent1"/>
                    </a:solidFill>
                  </a:tcPr>
                </a:tc>
                <a:tc>
                  <a:txBody>
                    <a:bodyPr/>
                    <a:lstStyle/>
                    <a:p>
                      <a:pPr algn="ctr"/>
                      <a:r>
                        <a:rPr lang="en-US" b="1" dirty="0">
                          <a:solidFill>
                            <a:schemeClr val="bg1"/>
                          </a:solidFill>
                        </a:rPr>
                        <a:t>0.002</a:t>
                      </a:r>
                    </a:p>
                  </a:txBody>
                  <a:tcPr anchor="ctr">
                    <a:solidFill>
                      <a:schemeClr val="accent1"/>
                    </a:solidFill>
                  </a:tcPr>
                </a:tc>
                <a:tc>
                  <a:txBody>
                    <a:bodyPr/>
                    <a:lstStyle/>
                    <a:p>
                      <a:pPr algn="ctr"/>
                      <a:r>
                        <a:rPr lang="en-US" b="1">
                          <a:solidFill>
                            <a:schemeClr val="bg1"/>
                          </a:solidFill>
                        </a:rPr>
                        <a:t>0.001</a:t>
                      </a:r>
                      <a:endParaRPr lang="en-US" b="1" dirty="0">
                        <a:solidFill>
                          <a:schemeClr val="bg1"/>
                        </a:solidFill>
                      </a:endParaRPr>
                    </a:p>
                  </a:txBody>
                  <a:tcPr anchor="ctr">
                    <a:solidFill>
                      <a:schemeClr val="accent1"/>
                    </a:solidFill>
                  </a:tcPr>
                </a:tc>
                <a:extLst>
                  <a:ext uri="{0D108BD9-81ED-4DB2-BD59-A6C34878D82A}">
                    <a16:rowId xmlns:a16="http://schemas.microsoft.com/office/drawing/2014/main" val="10001"/>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2"/>
                  </a:ext>
                </a:extLst>
              </a:tr>
              <a:tr h="370840">
                <a:tc>
                  <a:txBody>
                    <a:bodyPr/>
                    <a:lstStyle/>
                    <a:p>
                      <a:pPr algn="ctr"/>
                      <a:r>
                        <a:rPr lang="en-US" dirty="0"/>
                        <a:t>90</a:t>
                      </a:r>
                    </a:p>
                  </a:txBody>
                  <a:tcPr anchor="ctr"/>
                </a:tc>
                <a:tc>
                  <a:txBody>
                    <a:bodyPr/>
                    <a:lstStyle/>
                    <a:p>
                      <a:pPr algn="ctr"/>
                      <a:r>
                        <a:rPr lang="en-US" dirty="0"/>
                        <a:t>0.677</a:t>
                      </a:r>
                    </a:p>
                  </a:txBody>
                  <a:tcPr anchor="ctr"/>
                </a:tc>
                <a:tc>
                  <a:txBody>
                    <a:bodyPr/>
                    <a:lstStyle/>
                    <a:p>
                      <a:pPr algn="ctr"/>
                      <a:r>
                        <a:rPr lang="en-US" dirty="0"/>
                        <a:t>0.846</a:t>
                      </a:r>
                    </a:p>
                  </a:txBody>
                  <a:tcPr anchor="ctr"/>
                </a:tc>
                <a:tc>
                  <a:txBody>
                    <a:bodyPr/>
                    <a:lstStyle/>
                    <a:p>
                      <a:pPr algn="ctr"/>
                      <a:r>
                        <a:rPr lang="en-US" dirty="0"/>
                        <a:t>1.042</a:t>
                      </a:r>
                    </a:p>
                  </a:txBody>
                  <a:tcPr anchor="ctr"/>
                </a:tc>
                <a:tc>
                  <a:txBody>
                    <a:bodyPr/>
                    <a:lstStyle/>
                    <a:p>
                      <a:pPr algn="ctr"/>
                      <a:r>
                        <a:rPr lang="en-US" dirty="0"/>
                        <a:t>1.291</a:t>
                      </a:r>
                    </a:p>
                  </a:txBody>
                  <a:tcPr anchor="ctr"/>
                </a:tc>
                <a:tc>
                  <a:txBody>
                    <a:bodyPr/>
                    <a:lstStyle/>
                    <a:p>
                      <a:pPr algn="ctr"/>
                      <a:r>
                        <a:rPr lang="en-US" dirty="0"/>
                        <a:t>1.662</a:t>
                      </a:r>
                    </a:p>
                  </a:txBody>
                  <a:tcPr anchor="ctr"/>
                </a:tc>
                <a:tc>
                  <a:txBody>
                    <a:bodyPr/>
                    <a:lstStyle/>
                    <a:p>
                      <a:pPr algn="ctr"/>
                      <a:r>
                        <a:rPr lang="en-US" dirty="0"/>
                        <a:t>1.987</a:t>
                      </a:r>
                    </a:p>
                  </a:txBody>
                  <a:tcPr anchor="ctr"/>
                </a:tc>
                <a:tc>
                  <a:txBody>
                    <a:bodyPr/>
                    <a:lstStyle/>
                    <a:p>
                      <a:pPr algn="ctr"/>
                      <a:r>
                        <a:rPr lang="en-US" dirty="0"/>
                        <a:t>2.368</a:t>
                      </a:r>
                    </a:p>
                  </a:txBody>
                  <a:tcPr anchor="ctr"/>
                </a:tc>
                <a:tc>
                  <a:txBody>
                    <a:bodyPr/>
                    <a:lstStyle/>
                    <a:p>
                      <a:pPr algn="ctr"/>
                      <a:r>
                        <a:rPr lang="en-US" dirty="0"/>
                        <a:t>2.632</a:t>
                      </a:r>
                    </a:p>
                  </a:txBody>
                  <a:tcPr anchor="ctr"/>
                </a:tc>
                <a:tc>
                  <a:txBody>
                    <a:bodyPr/>
                    <a:lstStyle/>
                    <a:p>
                      <a:pPr algn="ctr"/>
                      <a:r>
                        <a:rPr lang="en-US" dirty="0"/>
                        <a:t>3.183</a:t>
                      </a:r>
                    </a:p>
                  </a:txBody>
                  <a:tcPr anchor="ctr"/>
                </a:tc>
                <a:tc>
                  <a:txBody>
                    <a:bodyPr/>
                    <a:lstStyle/>
                    <a:p>
                      <a:pPr algn="ctr"/>
                      <a:r>
                        <a:rPr lang="en-US" dirty="0"/>
                        <a:t>3.402</a:t>
                      </a:r>
                    </a:p>
                  </a:txBody>
                  <a:tcPr anchor="ctr"/>
                </a:tc>
                <a:extLst>
                  <a:ext uri="{0D108BD9-81ED-4DB2-BD59-A6C34878D82A}">
                    <a16:rowId xmlns:a16="http://schemas.microsoft.com/office/drawing/2014/main" val="10003"/>
                  </a:ext>
                </a:extLst>
              </a:tr>
              <a:tr h="370840">
                <a:tc>
                  <a:txBody>
                    <a:bodyPr/>
                    <a:lstStyle/>
                    <a:p>
                      <a:pPr algn="ctr"/>
                      <a:r>
                        <a:rPr lang="en-US" dirty="0"/>
                        <a:t>100</a:t>
                      </a:r>
                    </a:p>
                  </a:txBody>
                  <a:tcPr anchor="ctr"/>
                </a:tc>
                <a:tc>
                  <a:txBody>
                    <a:bodyPr/>
                    <a:lstStyle/>
                    <a:p>
                      <a:pPr algn="ctr"/>
                      <a:r>
                        <a:rPr lang="en-US" dirty="0"/>
                        <a:t>0.677</a:t>
                      </a:r>
                    </a:p>
                  </a:txBody>
                  <a:tcPr anchor="ctr"/>
                </a:tc>
                <a:tc>
                  <a:txBody>
                    <a:bodyPr/>
                    <a:lstStyle/>
                    <a:p>
                      <a:pPr algn="ctr"/>
                      <a:r>
                        <a:rPr lang="en-US" dirty="0"/>
                        <a:t>0.845</a:t>
                      </a:r>
                    </a:p>
                  </a:txBody>
                  <a:tcPr anchor="ctr"/>
                </a:tc>
                <a:tc>
                  <a:txBody>
                    <a:bodyPr/>
                    <a:lstStyle/>
                    <a:p>
                      <a:pPr algn="ctr"/>
                      <a:r>
                        <a:rPr lang="en-US" dirty="0"/>
                        <a:t>1.042</a:t>
                      </a:r>
                    </a:p>
                  </a:txBody>
                  <a:tcPr anchor="ctr"/>
                </a:tc>
                <a:tc>
                  <a:txBody>
                    <a:bodyPr/>
                    <a:lstStyle/>
                    <a:p>
                      <a:pPr algn="ctr"/>
                      <a:r>
                        <a:rPr lang="en-US" dirty="0"/>
                        <a:t>1.290</a:t>
                      </a:r>
                    </a:p>
                  </a:txBody>
                  <a:tcPr anchor="ctr"/>
                </a:tc>
                <a:tc>
                  <a:txBody>
                    <a:bodyPr/>
                    <a:lstStyle/>
                    <a:p>
                      <a:pPr algn="ctr"/>
                      <a:r>
                        <a:rPr lang="en-US" dirty="0"/>
                        <a:t>1.660</a:t>
                      </a:r>
                    </a:p>
                  </a:txBody>
                  <a:tcPr anchor="ctr"/>
                </a:tc>
                <a:tc>
                  <a:txBody>
                    <a:bodyPr/>
                    <a:lstStyle/>
                    <a:p>
                      <a:pPr algn="ctr"/>
                      <a:r>
                        <a:rPr lang="en-US" dirty="0"/>
                        <a:t>1.984</a:t>
                      </a:r>
                    </a:p>
                  </a:txBody>
                  <a:tcPr anchor="ctr"/>
                </a:tc>
                <a:tc>
                  <a:txBody>
                    <a:bodyPr/>
                    <a:lstStyle/>
                    <a:p>
                      <a:pPr algn="ctr"/>
                      <a:r>
                        <a:rPr lang="en-US" dirty="0"/>
                        <a:t>2.364</a:t>
                      </a:r>
                    </a:p>
                  </a:txBody>
                  <a:tcPr anchor="ctr"/>
                </a:tc>
                <a:tc>
                  <a:txBody>
                    <a:bodyPr/>
                    <a:lstStyle/>
                    <a:p>
                      <a:pPr algn="ctr"/>
                      <a:r>
                        <a:rPr lang="en-US" dirty="0"/>
                        <a:t>2.626</a:t>
                      </a:r>
                    </a:p>
                  </a:txBody>
                  <a:tcPr anchor="ctr"/>
                </a:tc>
                <a:tc>
                  <a:txBody>
                    <a:bodyPr/>
                    <a:lstStyle/>
                    <a:p>
                      <a:pPr algn="ctr"/>
                      <a:r>
                        <a:rPr lang="en-US" dirty="0"/>
                        <a:t>3.174</a:t>
                      </a:r>
                    </a:p>
                  </a:txBody>
                  <a:tcPr anchor="ctr"/>
                </a:tc>
                <a:tc>
                  <a:txBody>
                    <a:bodyPr/>
                    <a:lstStyle/>
                    <a:p>
                      <a:pPr algn="ctr"/>
                      <a:r>
                        <a:rPr lang="en-US" dirty="0"/>
                        <a:t>3.390</a:t>
                      </a:r>
                    </a:p>
                  </a:txBody>
                  <a:tcPr anchor="ctr"/>
                </a:tc>
                <a:extLst>
                  <a:ext uri="{0D108BD9-81ED-4DB2-BD59-A6C34878D82A}">
                    <a16:rowId xmlns:a16="http://schemas.microsoft.com/office/drawing/2014/main" val="10004"/>
                  </a:ext>
                </a:extLst>
              </a:tr>
              <a:tr h="370840">
                <a:tc>
                  <a:txBody>
                    <a:bodyPr/>
                    <a:lstStyle/>
                    <a:p>
                      <a:pPr algn="ctr"/>
                      <a:r>
                        <a:rPr lang="en-US" dirty="0"/>
                        <a:t>250</a:t>
                      </a:r>
                    </a:p>
                  </a:txBody>
                  <a:tcPr anchor="ctr"/>
                </a:tc>
                <a:tc>
                  <a:txBody>
                    <a:bodyPr/>
                    <a:lstStyle/>
                    <a:p>
                      <a:pPr algn="ctr"/>
                      <a:r>
                        <a:rPr lang="en-US" dirty="0"/>
                        <a:t>0.675</a:t>
                      </a:r>
                    </a:p>
                  </a:txBody>
                  <a:tcPr anchor="ctr"/>
                </a:tc>
                <a:tc>
                  <a:txBody>
                    <a:bodyPr/>
                    <a:lstStyle/>
                    <a:p>
                      <a:pPr algn="ctr"/>
                      <a:r>
                        <a:rPr lang="en-US" dirty="0"/>
                        <a:t>0.843</a:t>
                      </a:r>
                    </a:p>
                  </a:txBody>
                  <a:tcPr anchor="ctr"/>
                </a:tc>
                <a:tc>
                  <a:txBody>
                    <a:bodyPr/>
                    <a:lstStyle/>
                    <a:p>
                      <a:pPr algn="ctr"/>
                      <a:r>
                        <a:rPr lang="en-US" dirty="0"/>
                        <a:t>1.039</a:t>
                      </a:r>
                    </a:p>
                  </a:txBody>
                  <a:tcPr anchor="ctr"/>
                </a:tc>
                <a:tc>
                  <a:txBody>
                    <a:bodyPr/>
                    <a:lstStyle/>
                    <a:p>
                      <a:pPr algn="ctr"/>
                      <a:r>
                        <a:rPr lang="en-US" dirty="0"/>
                        <a:t>1.285</a:t>
                      </a:r>
                    </a:p>
                  </a:txBody>
                  <a:tcPr anchor="ctr"/>
                </a:tc>
                <a:tc>
                  <a:txBody>
                    <a:bodyPr/>
                    <a:lstStyle/>
                    <a:p>
                      <a:pPr algn="ctr"/>
                      <a:r>
                        <a:rPr lang="en-US" dirty="0"/>
                        <a:t>1.651</a:t>
                      </a:r>
                    </a:p>
                  </a:txBody>
                  <a:tcPr anchor="ctr"/>
                </a:tc>
                <a:tc>
                  <a:txBody>
                    <a:bodyPr/>
                    <a:lstStyle/>
                    <a:p>
                      <a:pPr algn="ctr"/>
                      <a:r>
                        <a:rPr lang="en-US" dirty="0"/>
                        <a:t>1.969</a:t>
                      </a:r>
                    </a:p>
                  </a:txBody>
                  <a:tcPr anchor="ctr"/>
                </a:tc>
                <a:tc>
                  <a:txBody>
                    <a:bodyPr/>
                    <a:lstStyle/>
                    <a:p>
                      <a:pPr algn="ctr"/>
                      <a:r>
                        <a:rPr lang="en-US" dirty="0"/>
                        <a:t>2.341</a:t>
                      </a:r>
                    </a:p>
                  </a:txBody>
                  <a:tcPr anchor="ctr"/>
                </a:tc>
                <a:tc>
                  <a:txBody>
                    <a:bodyPr/>
                    <a:lstStyle/>
                    <a:p>
                      <a:pPr algn="ctr"/>
                      <a:r>
                        <a:rPr lang="en-US" dirty="0"/>
                        <a:t>2.596</a:t>
                      </a:r>
                    </a:p>
                  </a:txBody>
                  <a:tcPr anchor="ctr"/>
                </a:tc>
                <a:tc>
                  <a:txBody>
                    <a:bodyPr/>
                    <a:lstStyle/>
                    <a:p>
                      <a:pPr algn="ctr"/>
                      <a:r>
                        <a:rPr lang="en-US" dirty="0"/>
                        <a:t>3.123</a:t>
                      </a:r>
                    </a:p>
                  </a:txBody>
                  <a:tcPr anchor="ctr"/>
                </a:tc>
                <a:tc>
                  <a:txBody>
                    <a:bodyPr/>
                    <a:lstStyle/>
                    <a:p>
                      <a:pPr algn="ctr"/>
                      <a:r>
                        <a:rPr lang="en-US" dirty="0"/>
                        <a:t>3.330</a:t>
                      </a:r>
                    </a:p>
                  </a:txBody>
                  <a:tcPr anchor="ctr"/>
                </a:tc>
                <a:extLst>
                  <a:ext uri="{0D108BD9-81ED-4DB2-BD59-A6C34878D82A}">
                    <a16:rowId xmlns:a16="http://schemas.microsoft.com/office/drawing/2014/main" val="10005"/>
                  </a:ext>
                </a:extLst>
              </a:tr>
              <a:tr h="370840">
                <a:tc>
                  <a:txBody>
                    <a:bodyPr/>
                    <a:lstStyle/>
                    <a:p>
                      <a:pPr algn="ctr"/>
                      <a:r>
                        <a:rPr lang="en-US" dirty="0"/>
                        <a:t>500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1.038</a:t>
                      </a:r>
                    </a:p>
                  </a:txBody>
                  <a:tcPr anchor="ctr"/>
                </a:tc>
                <a:tc>
                  <a:txBody>
                    <a:bodyPr/>
                    <a:lstStyle/>
                    <a:p>
                      <a:pPr algn="ctr"/>
                      <a:r>
                        <a:rPr lang="en-US" dirty="0"/>
                        <a:t>1.283</a:t>
                      </a:r>
                    </a:p>
                  </a:txBody>
                  <a:tcPr anchor="ctr"/>
                </a:tc>
                <a:tc>
                  <a:txBody>
                    <a:bodyPr/>
                    <a:lstStyle/>
                    <a:p>
                      <a:pPr algn="ctr"/>
                      <a:r>
                        <a:rPr lang="en-US" dirty="0"/>
                        <a:t>1.648</a:t>
                      </a:r>
                    </a:p>
                  </a:txBody>
                  <a:tcPr anchor="ctr"/>
                </a:tc>
                <a:tc>
                  <a:txBody>
                    <a:bodyPr/>
                    <a:lstStyle/>
                    <a:p>
                      <a:pPr algn="ctr"/>
                      <a:r>
                        <a:rPr lang="en-US" dirty="0"/>
                        <a:t>1.965</a:t>
                      </a:r>
                    </a:p>
                  </a:txBody>
                  <a:tcPr anchor="ctr"/>
                </a:tc>
                <a:tc>
                  <a:txBody>
                    <a:bodyPr/>
                    <a:lstStyle/>
                    <a:p>
                      <a:pPr algn="ctr"/>
                      <a:r>
                        <a:rPr lang="en-US" dirty="0"/>
                        <a:t>2.334</a:t>
                      </a:r>
                    </a:p>
                  </a:txBody>
                  <a:tcPr anchor="ctr"/>
                </a:tc>
                <a:tc>
                  <a:txBody>
                    <a:bodyPr/>
                    <a:lstStyle/>
                    <a:p>
                      <a:pPr algn="ctr"/>
                      <a:r>
                        <a:rPr lang="en-US" dirty="0"/>
                        <a:t>2.586</a:t>
                      </a:r>
                    </a:p>
                  </a:txBody>
                  <a:tcPr anchor="ctr"/>
                </a:tc>
                <a:tc>
                  <a:txBody>
                    <a:bodyPr/>
                    <a:lstStyle/>
                    <a:p>
                      <a:pPr algn="ctr"/>
                      <a:r>
                        <a:rPr lang="en-US" dirty="0"/>
                        <a:t>3.107</a:t>
                      </a:r>
                    </a:p>
                  </a:txBody>
                  <a:tcPr anchor="ctr"/>
                </a:tc>
                <a:tc>
                  <a:txBody>
                    <a:bodyPr/>
                    <a:lstStyle/>
                    <a:p>
                      <a:pPr algn="ctr"/>
                      <a:r>
                        <a:rPr lang="en-US" dirty="0"/>
                        <a:t>3.310</a:t>
                      </a:r>
                    </a:p>
                  </a:txBody>
                  <a:tcPr anchor="ctr"/>
                </a:tc>
                <a:extLst>
                  <a:ext uri="{0D108BD9-81ED-4DB2-BD59-A6C34878D82A}">
                    <a16:rowId xmlns:a16="http://schemas.microsoft.com/office/drawing/2014/main" val="10006"/>
                  </a:ext>
                </a:extLst>
              </a:tr>
              <a:tr h="370840">
                <a:tc>
                  <a:txBody>
                    <a:bodyPr/>
                    <a:lstStyle/>
                    <a:p>
                      <a:pPr algn="ctr"/>
                      <a:r>
                        <a:rPr lang="en-US" dirty="0"/>
                        <a:t>1000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1.037</a:t>
                      </a:r>
                    </a:p>
                  </a:txBody>
                  <a:tcPr anchor="ctr"/>
                </a:tc>
                <a:tc>
                  <a:txBody>
                    <a:bodyPr/>
                    <a:lstStyle/>
                    <a:p>
                      <a:pPr algn="ctr"/>
                      <a:r>
                        <a:rPr lang="en-US" dirty="0"/>
                        <a:t>1.282</a:t>
                      </a:r>
                    </a:p>
                  </a:txBody>
                  <a:tcPr anchor="ctr"/>
                </a:tc>
                <a:tc>
                  <a:txBody>
                    <a:bodyPr/>
                    <a:lstStyle/>
                    <a:p>
                      <a:pPr algn="ctr"/>
                      <a:r>
                        <a:rPr lang="en-US" dirty="0"/>
                        <a:t>1.646</a:t>
                      </a:r>
                    </a:p>
                  </a:txBody>
                  <a:tcPr anchor="ctr"/>
                </a:tc>
                <a:tc>
                  <a:txBody>
                    <a:bodyPr/>
                    <a:lstStyle/>
                    <a:p>
                      <a:pPr algn="ctr"/>
                      <a:r>
                        <a:rPr lang="en-US" dirty="0"/>
                        <a:t>1.962</a:t>
                      </a:r>
                    </a:p>
                  </a:txBody>
                  <a:tcPr anchor="ctr"/>
                </a:tc>
                <a:tc>
                  <a:txBody>
                    <a:bodyPr/>
                    <a:lstStyle/>
                    <a:p>
                      <a:pPr algn="ctr"/>
                      <a:r>
                        <a:rPr lang="en-US" dirty="0"/>
                        <a:t>2.330</a:t>
                      </a:r>
                    </a:p>
                  </a:txBody>
                  <a:tcPr anchor="ctr"/>
                </a:tc>
                <a:tc>
                  <a:txBody>
                    <a:bodyPr/>
                    <a:lstStyle/>
                    <a:p>
                      <a:pPr algn="ctr"/>
                      <a:r>
                        <a:rPr lang="en-US" dirty="0"/>
                        <a:t>2.581</a:t>
                      </a:r>
                    </a:p>
                  </a:txBody>
                  <a:tcPr anchor="ctr"/>
                </a:tc>
                <a:tc>
                  <a:txBody>
                    <a:bodyPr/>
                    <a:lstStyle/>
                    <a:p>
                      <a:pPr algn="ctr"/>
                      <a:r>
                        <a:rPr lang="en-US" dirty="0"/>
                        <a:t>3.098</a:t>
                      </a:r>
                    </a:p>
                  </a:txBody>
                  <a:tcPr anchor="ctr"/>
                </a:tc>
                <a:tc>
                  <a:txBody>
                    <a:bodyPr/>
                    <a:lstStyle/>
                    <a:p>
                      <a:pPr algn="ctr"/>
                      <a:r>
                        <a:rPr lang="en-US" dirty="0"/>
                        <a:t>3.300</a:t>
                      </a:r>
                    </a:p>
                  </a:txBody>
                  <a:tcPr anchor="ctr"/>
                </a:tc>
                <a:extLst>
                  <a:ext uri="{0D108BD9-81ED-4DB2-BD59-A6C34878D82A}">
                    <a16:rowId xmlns:a16="http://schemas.microsoft.com/office/drawing/2014/main" val="10007"/>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87853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10BA-FF10-14AF-C1B4-9BE964417A79}"/>
              </a:ext>
            </a:extLst>
          </p:cNvPr>
          <p:cNvSpPr>
            <a:spLocks noGrp="1"/>
          </p:cNvSpPr>
          <p:nvPr>
            <p:ph type="title"/>
          </p:nvPr>
        </p:nvSpPr>
        <p:spPr/>
        <p:txBody>
          <a:bodyPr/>
          <a:lstStyle/>
          <a:p>
            <a:r>
              <a:rPr lang="en-US" dirty="0"/>
              <a:t>Finding P-value</a:t>
            </a:r>
          </a:p>
        </p:txBody>
      </p:sp>
      <p:graphicFrame>
        <p:nvGraphicFramePr>
          <p:cNvPr id="3" name="Table 2">
            <a:extLst>
              <a:ext uri="{FF2B5EF4-FFF2-40B4-BE49-F238E27FC236}">
                <a16:creationId xmlns:a16="http://schemas.microsoft.com/office/drawing/2014/main" id="{B99C5741-0A48-1BF5-2403-F9A865AF3F06}"/>
              </a:ext>
            </a:extLst>
          </p:cNvPr>
          <p:cNvGraphicFramePr>
            <a:graphicFrameLocks noGrp="1"/>
          </p:cNvGraphicFramePr>
          <p:nvPr/>
        </p:nvGraphicFramePr>
        <p:xfrm>
          <a:off x="1747300" y="2252302"/>
          <a:ext cx="8686804" cy="3876040"/>
        </p:xfrm>
        <a:graphic>
          <a:graphicData uri="http://schemas.openxmlformats.org/drawingml/2006/table">
            <a:tbl>
              <a:tblPr firstRow="1" firstCol="1" bandRow="1">
                <a:tableStyleId>{5C22544A-7EE6-4342-B048-85BDC9FD1C3A}</a:tableStyleId>
              </a:tblPr>
              <a:tblGrid>
                <a:gridCol w="838204">
                  <a:extLst>
                    <a:ext uri="{9D8B030D-6E8A-4147-A177-3AD203B41FA5}">
                      <a16:colId xmlns:a16="http://schemas.microsoft.com/office/drawing/2014/main" val="20000"/>
                    </a:ext>
                  </a:extLst>
                </a:gridCol>
                <a:gridCol w="784860">
                  <a:extLst>
                    <a:ext uri="{9D8B030D-6E8A-4147-A177-3AD203B41FA5}">
                      <a16:colId xmlns:a16="http://schemas.microsoft.com/office/drawing/2014/main" val="20001"/>
                    </a:ext>
                  </a:extLst>
                </a:gridCol>
                <a:gridCol w="784860">
                  <a:extLst>
                    <a:ext uri="{9D8B030D-6E8A-4147-A177-3AD203B41FA5}">
                      <a16:colId xmlns:a16="http://schemas.microsoft.com/office/drawing/2014/main" val="20002"/>
                    </a:ext>
                  </a:extLst>
                </a:gridCol>
                <a:gridCol w="784860">
                  <a:extLst>
                    <a:ext uri="{9D8B030D-6E8A-4147-A177-3AD203B41FA5}">
                      <a16:colId xmlns:a16="http://schemas.microsoft.com/office/drawing/2014/main" val="20003"/>
                    </a:ext>
                  </a:extLst>
                </a:gridCol>
                <a:gridCol w="784860">
                  <a:extLst>
                    <a:ext uri="{9D8B030D-6E8A-4147-A177-3AD203B41FA5}">
                      <a16:colId xmlns:a16="http://schemas.microsoft.com/office/drawing/2014/main" val="20004"/>
                    </a:ext>
                  </a:extLst>
                </a:gridCol>
                <a:gridCol w="784860">
                  <a:extLst>
                    <a:ext uri="{9D8B030D-6E8A-4147-A177-3AD203B41FA5}">
                      <a16:colId xmlns:a16="http://schemas.microsoft.com/office/drawing/2014/main" val="20005"/>
                    </a:ext>
                  </a:extLst>
                </a:gridCol>
                <a:gridCol w="784860">
                  <a:extLst>
                    <a:ext uri="{9D8B030D-6E8A-4147-A177-3AD203B41FA5}">
                      <a16:colId xmlns:a16="http://schemas.microsoft.com/office/drawing/2014/main" val="20006"/>
                    </a:ext>
                  </a:extLst>
                </a:gridCol>
                <a:gridCol w="784860">
                  <a:extLst>
                    <a:ext uri="{9D8B030D-6E8A-4147-A177-3AD203B41FA5}">
                      <a16:colId xmlns:a16="http://schemas.microsoft.com/office/drawing/2014/main" val="20007"/>
                    </a:ext>
                  </a:extLst>
                </a:gridCol>
                <a:gridCol w="784860">
                  <a:extLst>
                    <a:ext uri="{9D8B030D-6E8A-4147-A177-3AD203B41FA5}">
                      <a16:colId xmlns:a16="http://schemas.microsoft.com/office/drawing/2014/main" val="20008"/>
                    </a:ext>
                  </a:extLst>
                </a:gridCol>
                <a:gridCol w="784860">
                  <a:extLst>
                    <a:ext uri="{9D8B030D-6E8A-4147-A177-3AD203B41FA5}">
                      <a16:colId xmlns:a16="http://schemas.microsoft.com/office/drawing/2014/main" val="20009"/>
                    </a:ext>
                  </a:extLst>
                </a:gridCol>
                <a:gridCol w="784860">
                  <a:extLst>
                    <a:ext uri="{9D8B030D-6E8A-4147-A177-3AD203B41FA5}">
                      <a16:colId xmlns:a16="http://schemas.microsoft.com/office/drawing/2014/main" val="20010"/>
                    </a:ext>
                  </a:extLst>
                </a:gridCol>
              </a:tblGrid>
              <a:tr h="370840">
                <a:tc>
                  <a:txBody>
                    <a:bodyPr/>
                    <a:lstStyle/>
                    <a:p>
                      <a:pPr algn="ctr"/>
                      <a:r>
                        <a:rPr lang="en-US" i="1" dirty="0"/>
                        <a:t>One-Tail</a:t>
                      </a:r>
                    </a:p>
                  </a:txBody>
                  <a:tcPr anchor="ctr"/>
                </a:tc>
                <a:tc>
                  <a:txBody>
                    <a:bodyPr/>
                    <a:lstStyle/>
                    <a:p>
                      <a:pPr algn="ctr"/>
                      <a:r>
                        <a:rPr lang="en-US" dirty="0"/>
                        <a:t>0.25</a:t>
                      </a:r>
                    </a:p>
                  </a:txBody>
                  <a:tcPr anchor="ctr"/>
                </a:tc>
                <a:tc>
                  <a:txBody>
                    <a:bodyPr/>
                    <a:lstStyle/>
                    <a:p>
                      <a:pPr algn="ctr"/>
                      <a:r>
                        <a:rPr lang="en-US" dirty="0"/>
                        <a:t>0.20</a:t>
                      </a:r>
                    </a:p>
                  </a:txBody>
                  <a:tcPr anchor="ctr"/>
                </a:tc>
                <a:tc>
                  <a:txBody>
                    <a:bodyPr/>
                    <a:lstStyle/>
                    <a:p>
                      <a:pPr algn="ctr"/>
                      <a:r>
                        <a:rPr lang="en-US" dirty="0"/>
                        <a:t>0.15</a:t>
                      </a:r>
                    </a:p>
                  </a:txBody>
                  <a:tcPr anchor="ctr"/>
                </a:tc>
                <a:tc>
                  <a:txBody>
                    <a:bodyPr/>
                    <a:lstStyle/>
                    <a:p>
                      <a:pPr algn="ctr"/>
                      <a:r>
                        <a:rPr lang="en-US" dirty="0"/>
                        <a:t>0.10</a:t>
                      </a:r>
                    </a:p>
                  </a:txBody>
                  <a:tcPr anchor="ctr"/>
                </a:tc>
                <a:tc>
                  <a:txBody>
                    <a:bodyPr/>
                    <a:lstStyle/>
                    <a:p>
                      <a:pPr algn="ctr"/>
                      <a:r>
                        <a:rPr lang="en-US" dirty="0"/>
                        <a:t>0.05</a:t>
                      </a:r>
                    </a:p>
                  </a:txBody>
                  <a:tcPr anchor="ctr"/>
                </a:tc>
                <a:tc>
                  <a:txBody>
                    <a:bodyPr/>
                    <a:lstStyle/>
                    <a:p>
                      <a:pPr algn="ctr"/>
                      <a:r>
                        <a:rPr lang="en-US" dirty="0"/>
                        <a:t>0.025</a:t>
                      </a:r>
                    </a:p>
                  </a:txBody>
                  <a:tcPr anchor="ctr"/>
                </a:tc>
                <a:tc>
                  <a:txBody>
                    <a:bodyPr/>
                    <a:lstStyle/>
                    <a:p>
                      <a:pPr algn="ctr"/>
                      <a:r>
                        <a:rPr lang="en-US" dirty="0"/>
                        <a:t>0.01</a:t>
                      </a:r>
                    </a:p>
                  </a:txBody>
                  <a:tcPr anchor="ctr"/>
                </a:tc>
                <a:tc>
                  <a:txBody>
                    <a:bodyPr/>
                    <a:lstStyle/>
                    <a:p>
                      <a:pPr algn="ctr"/>
                      <a:r>
                        <a:rPr lang="en-US" dirty="0"/>
                        <a:t>0.005</a:t>
                      </a:r>
                    </a:p>
                  </a:txBody>
                  <a:tcPr anchor="ctr"/>
                </a:tc>
                <a:tc>
                  <a:txBody>
                    <a:bodyPr/>
                    <a:lstStyle/>
                    <a:p>
                      <a:pPr algn="ctr"/>
                      <a:r>
                        <a:rPr lang="en-US" dirty="0"/>
                        <a:t>0.001</a:t>
                      </a:r>
                    </a:p>
                  </a:txBody>
                  <a:tcPr anchor="ctr"/>
                </a:tc>
                <a:tc>
                  <a:txBody>
                    <a:bodyPr/>
                    <a:lstStyle/>
                    <a:p>
                      <a:pPr algn="ctr"/>
                      <a:r>
                        <a:rPr lang="en-US" dirty="0"/>
                        <a:t>.0005</a:t>
                      </a:r>
                    </a:p>
                  </a:txBody>
                  <a:tcPr anchor="ctr"/>
                </a:tc>
                <a:extLst>
                  <a:ext uri="{0D108BD9-81ED-4DB2-BD59-A6C34878D82A}">
                    <a16:rowId xmlns:a16="http://schemas.microsoft.com/office/drawing/2014/main" val="10000"/>
                  </a:ext>
                </a:extLst>
              </a:tr>
              <a:tr h="370840">
                <a:tc>
                  <a:txBody>
                    <a:bodyPr/>
                    <a:lstStyle/>
                    <a:p>
                      <a:pPr algn="ctr"/>
                      <a:r>
                        <a:rPr lang="en-US" i="1" dirty="0"/>
                        <a:t>Two-Tail</a:t>
                      </a:r>
                    </a:p>
                  </a:txBody>
                  <a:tcPr anchor="ctr">
                    <a:solidFill>
                      <a:schemeClr val="accent1"/>
                    </a:solidFill>
                  </a:tcPr>
                </a:tc>
                <a:tc>
                  <a:txBody>
                    <a:bodyPr/>
                    <a:lstStyle/>
                    <a:p>
                      <a:pPr algn="ctr"/>
                      <a:r>
                        <a:rPr lang="en-US" b="1" dirty="0">
                          <a:solidFill>
                            <a:schemeClr val="bg1"/>
                          </a:solidFill>
                        </a:rPr>
                        <a:t>0.50</a:t>
                      </a:r>
                    </a:p>
                  </a:txBody>
                  <a:tcPr anchor="ctr">
                    <a:solidFill>
                      <a:schemeClr val="accent1"/>
                    </a:solidFill>
                  </a:tcPr>
                </a:tc>
                <a:tc>
                  <a:txBody>
                    <a:bodyPr/>
                    <a:lstStyle/>
                    <a:p>
                      <a:pPr algn="ctr"/>
                      <a:r>
                        <a:rPr lang="en-US" b="1" dirty="0">
                          <a:solidFill>
                            <a:schemeClr val="bg1"/>
                          </a:solidFill>
                        </a:rPr>
                        <a:t>0.40</a:t>
                      </a:r>
                    </a:p>
                  </a:txBody>
                  <a:tcPr anchor="ctr">
                    <a:solidFill>
                      <a:schemeClr val="accent1"/>
                    </a:solidFill>
                  </a:tcPr>
                </a:tc>
                <a:tc>
                  <a:txBody>
                    <a:bodyPr/>
                    <a:lstStyle/>
                    <a:p>
                      <a:pPr algn="ctr"/>
                      <a:r>
                        <a:rPr lang="en-US" b="1" dirty="0">
                          <a:solidFill>
                            <a:schemeClr val="bg1"/>
                          </a:solidFill>
                        </a:rPr>
                        <a:t>0.30</a:t>
                      </a:r>
                    </a:p>
                  </a:txBody>
                  <a:tcPr anchor="ctr">
                    <a:solidFill>
                      <a:schemeClr val="accent1"/>
                    </a:solidFill>
                  </a:tcPr>
                </a:tc>
                <a:tc>
                  <a:txBody>
                    <a:bodyPr/>
                    <a:lstStyle/>
                    <a:p>
                      <a:pPr algn="ctr"/>
                      <a:r>
                        <a:rPr lang="en-US" b="1" dirty="0">
                          <a:solidFill>
                            <a:schemeClr val="bg1"/>
                          </a:solidFill>
                        </a:rPr>
                        <a:t>0.20</a:t>
                      </a:r>
                    </a:p>
                  </a:txBody>
                  <a:tcPr anchor="ctr">
                    <a:solidFill>
                      <a:schemeClr val="accent1"/>
                    </a:solidFill>
                  </a:tcPr>
                </a:tc>
                <a:tc>
                  <a:txBody>
                    <a:bodyPr/>
                    <a:lstStyle/>
                    <a:p>
                      <a:pPr algn="ctr"/>
                      <a:r>
                        <a:rPr lang="en-US" b="1" dirty="0">
                          <a:solidFill>
                            <a:schemeClr val="bg1"/>
                          </a:solidFill>
                        </a:rPr>
                        <a:t>0.10</a:t>
                      </a:r>
                    </a:p>
                  </a:txBody>
                  <a:tcPr anchor="ctr">
                    <a:solidFill>
                      <a:schemeClr val="accent1"/>
                    </a:solidFill>
                  </a:tcPr>
                </a:tc>
                <a:tc>
                  <a:txBody>
                    <a:bodyPr/>
                    <a:lstStyle/>
                    <a:p>
                      <a:pPr algn="ctr"/>
                      <a:r>
                        <a:rPr lang="en-US" b="1" dirty="0">
                          <a:solidFill>
                            <a:schemeClr val="bg1"/>
                          </a:solidFill>
                        </a:rPr>
                        <a:t>0.05</a:t>
                      </a:r>
                    </a:p>
                  </a:txBody>
                  <a:tcPr anchor="ctr">
                    <a:solidFill>
                      <a:schemeClr val="accent1"/>
                    </a:solidFill>
                  </a:tcPr>
                </a:tc>
                <a:tc>
                  <a:txBody>
                    <a:bodyPr/>
                    <a:lstStyle/>
                    <a:p>
                      <a:pPr algn="ctr"/>
                      <a:r>
                        <a:rPr lang="en-US" b="1" dirty="0">
                          <a:solidFill>
                            <a:schemeClr val="bg1"/>
                          </a:solidFill>
                        </a:rPr>
                        <a:t>0.02</a:t>
                      </a:r>
                    </a:p>
                  </a:txBody>
                  <a:tcPr anchor="ctr">
                    <a:solidFill>
                      <a:schemeClr val="accent1"/>
                    </a:solidFill>
                  </a:tcPr>
                </a:tc>
                <a:tc>
                  <a:txBody>
                    <a:bodyPr/>
                    <a:lstStyle/>
                    <a:p>
                      <a:pPr algn="ctr"/>
                      <a:r>
                        <a:rPr lang="en-US" b="1" dirty="0">
                          <a:solidFill>
                            <a:schemeClr val="bg1"/>
                          </a:solidFill>
                        </a:rPr>
                        <a:t>0.01</a:t>
                      </a:r>
                    </a:p>
                  </a:txBody>
                  <a:tcPr anchor="ctr">
                    <a:solidFill>
                      <a:schemeClr val="accent1"/>
                    </a:solidFill>
                  </a:tcPr>
                </a:tc>
                <a:tc>
                  <a:txBody>
                    <a:bodyPr/>
                    <a:lstStyle/>
                    <a:p>
                      <a:pPr algn="ctr"/>
                      <a:r>
                        <a:rPr lang="en-US" b="1" dirty="0">
                          <a:solidFill>
                            <a:schemeClr val="bg1"/>
                          </a:solidFill>
                        </a:rPr>
                        <a:t>0.002</a:t>
                      </a:r>
                    </a:p>
                  </a:txBody>
                  <a:tcPr anchor="ctr">
                    <a:solidFill>
                      <a:schemeClr val="accent1"/>
                    </a:solidFill>
                  </a:tcPr>
                </a:tc>
                <a:tc>
                  <a:txBody>
                    <a:bodyPr/>
                    <a:lstStyle/>
                    <a:p>
                      <a:pPr algn="ctr"/>
                      <a:r>
                        <a:rPr lang="en-US" b="1">
                          <a:solidFill>
                            <a:schemeClr val="bg1"/>
                          </a:solidFill>
                        </a:rPr>
                        <a:t>0.001</a:t>
                      </a:r>
                      <a:endParaRPr lang="en-US" b="1" dirty="0">
                        <a:solidFill>
                          <a:schemeClr val="bg1"/>
                        </a:solidFill>
                      </a:endParaRPr>
                    </a:p>
                  </a:txBody>
                  <a:tcPr anchor="ctr">
                    <a:solidFill>
                      <a:schemeClr val="accent1"/>
                    </a:solidFill>
                  </a:tcPr>
                </a:tc>
                <a:extLst>
                  <a:ext uri="{0D108BD9-81ED-4DB2-BD59-A6C34878D82A}">
                    <a16:rowId xmlns:a16="http://schemas.microsoft.com/office/drawing/2014/main" val="10001"/>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2"/>
                  </a:ext>
                </a:extLst>
              </a:tr>
              <a:tr h="370840">
                <a:tc>
                  <a:txBody>
                    <a:bodyPr/>
                    <a:lstStyle/>
                    <a:p>
                      <a:pPr algn="ctr"/>
                      <a:r>
                        <a:rPr lang="en-US" dirty="0"/>
                        <a:t>90</a:t>
                      </a:r>
                    </a:p>
                  </a:txBody>
                  <a:tcPr anchor="ctr"/>
                </a:tc>
                <a:tc>
                  <a:txBody>
                    <a:bodyPr/>
                    <a:lstStyle/>
                    <a:p>
                      <a:pPr algn="ctr"/>
                      <a:r>
                        <a:rPr lang="en-US" dirty="0"/>
                        <a:t>0.677</a:t>
                      </a:r>
                    </a:p>
                  </a:txBody>
                  <a:tcPr anchor="ctr"/>
                </a:tc>
                <a:tc>
                  <a:txBody>
                    <a:bodyPr/>
                    <a:lstStyle/>
                    <a:p>
                      <a:pPr algn="ctr"/>
                      <a:r>
                        <a:rPr lang="en-US" dirty="0"/>
                        <a:t>0.846</a:t>
                      </a:r>
                    </a:p>
                  </a:txBody>
                  <a:tcPr anchor="ctr"/>
                </a:tc>
                <a:tc>
                  <a:txBody>
                    <a:bodyPr/>
                    <a:lstStyle/>
                    <a:p>
                      <a:pPr algn="ctr"/>
                      <a:r>
                        <a:rPr lang="en-US" dirty="0"/>
                        <a:t>1.042</a:t>
                      </a:r>
                    </a:p>
                  </a:txBody>
                  <a:tcPr anchor="ctr"/>
                </a:tc>
                <a:tc>
                  <a:txBody>
                    <a:bodyPr/>
                    <a:lstStyle/>
                    <a:p>
                      <a:pPr algn="ctr"/>
                      <a:r>
                        <a:rPr lang="en-US" dirty="0"/>
                        <a:t>1.291</a:t>
                      </a:r>
                    </a:p>
                  </a:txBody>
                  <a:tcPr anchor="ctr"/>
                </a:tc>
                <a:tc>
                  <a:txBody>
                    <a:bodyPr/>
                    <a:lstStyle/>
                    <a:p>
                      <a:pPr algn="ctr"/>
                      <a:r>
                        <a:rPr lang="en-US" dirty="0"/>
                        <a:t>1.662</a:t>
                      </a:r>
                    </a:p>
                  </a:txBody>
                  <a:tcPr anchor="ctr"/>
                </a:tc>
                <a:tc>
                  <a:txBody>
                    <a:bodyPr/>
                    <a:lstStyle/>
                    <a:p>
                      <a:pPr algn="ctr"/>
                      <a:r>
                        <a:rPr lang="en-US" dirty="0"/>
                        <a:t>1.987</a:t>
                      </a:r>
                    </a:p>
                  </a:txBody>
                  <a:tcPr anchor="ctr"/>
                </a:tc>
                <a:tc>
                  <a:txBody>
                    <a:bodyPr/>
                    <a:lstStyle/>
                    <a:p>
                      <a:pPr algn="ctr"/>
                      <a:r>
                        <a:rPr lang="en-US" dirty="0"/>
                        <a:t>2.368</a:t>
                      </a:r>
                    </a:p>
                  </a:txBody>
                  <a:tcPr anchor="ctr"/>
                </a:tc>
                <a:tc>
                  <a:txBody>
                    <a:bodyPr/>
                    <a:lstStyle/>
                    <a:p>
                      <a:pPr algn="ctr"/>
                      <a:r>
                        <a:rPr lang="en-US" dirty="0"/>
                        <a:t>2.632</a:t>
                      </a:r>
                    </a:p>
                  </a:txBody>
                  <a:tcPr anchor="ctr"/>
                </a:tc>
                <a:tc>
                  <a:txBody>
                    <a:bodyPr/>
                    <a:lstStyle/>
                    <a:p>
                      <a:pPr algn="ctr"/>
                      <a:r>
                        <a:rPr lang="en-US" dirty="0"/>
                        <a:t>3.183</a:t>
                      </a:r>
                    </a:p>
                  </a:txBody>
                  <a:tcPr anchor="ctr"/>
                </a:tc>
                <a:tc>
                  <a:txBody>
                    <a:bodyPr/>
                    <a:lstStyle/>
                    <a:p>
                      <a:pPr algn="ctr"/>
                      <a:r>
                        <a:rPr lang="en-US" dirty="0"/>
                        <a:t>3.402</a:t>
                      </a:r>
                    </a:p>
                  </a:txBody>
                  <a:tcPr anchor="ctr"/>
                </a:tc>
                <a:extLst>
                  <a:ext uri="{0D108BD9-81ED-4DB2-BD59-A6C34878D82A}">
                    <a16:rowId xmlns:a16="http://schemas.microsoft.com/office/drawing/2014/main" val="10003"/>
                  </a:ext>
                </a:extLst>
              </a:tr>
              <a:tr h="370840">
                <a:tc>
                  <a:txBody>
                    <a:bodyPr/>
                    <a:lstStyle/>
                    <a:p>
                      <a:pPr algn="ctr"/>
                      <a:r>
                        <a:rPr lang="en-US" dirty="0"/>
                        <a:t>100</a:t>
                      </a:r>
                    </a:p>
                  </a:txBody>
                  <a:tcPr anchor="ctr"/>
                </a:tc>
                <a:tc>
                  <a:txBody>
                    <a:bodyPr/>
                    <a:lstStyle/>
                    <a:p>
                      <a:pPr algn="ctr"/>
                      <a:r>
                        <a:rPr lang="en-US" dirty="0"/>
                        <a:t>0.677</a:t>
                      </a:r>
                    </a:p>
                  </a:txBody>
                  <a:tcPr anchor="ctr"/>
                </a:tc>
                <a:tc>
                  <a:txBody>
                    <a:bodyPr/>
                    <a:lstStyle/>
                    <a:p>
                      <a:pPr algn="ctr"/>
                      <a:r>
                        <a:rPr lang="en-US" dirty="0"/>
                        <a:t>0.845</a:t>
                      </a:r>
                    </a:p>
                  </a:txBody>
                  <a:tcPr anchor="ctr"/>
                </a:tc>
                <a:tc>
                  <a:txBody>
                    <a:bodyPr/>
                    <a:lstStyle/>
                    <a:p>
                      <a:pPr algn="ctr"/>
                      <a:r>
                        <a:rPr lang="en-US" dirty="0"/>
                        <a:t>1.042</a:t>
                      </a:r>
                    </a:p>
                  </a:txBody>
                  <a:tcPr anchor="ctr"/>
                </a:tc>
                <a:tc>
                  <a:txBody>
                    <a:bodyPr/>
                    <a:lstStyle/>
                    <a:p>
                      <a:pPr algn="ctr"/>
                      <a:r>
                        <a:rPr lang="en-US" dirty="0"/>
                        <a:t>1.290</a:t>
                      </a:r>
                    </a:p>
                  </a:txBody>
                  <a:tcPr anchor="ctr"/>
                </a:tc>
                <a:tc>
                  <a:txBody>
                    <a:bodyPr/>
                    <a:lstStyle/>
                    <a:p>
                      <a:pPr algn="ctr"/>
                      <a:r>
                        <a:rPr lang="en-US" dirty="0"/>
                        <a:t>1.660</a:t>
                      </a:r>
                    </a:p>
                  </a:txBody>
                  <a:tcPr anchor="ctr"/>
                </a:tc>
                <a:tc>
                  <a:txBody>
                    <a:bodyPr/>
                    <a:lstStyle/>
                    <a:p>
                      <a:pPr algn="ctr"/>
                      <a:r>
                        <a:rPr lang="en-US" dirty="0"/>
                        <a:t>1.984</a:t>
                      </a:r>
                    </a:p>
                  </a:txBody>
                  <a:tcPr anchor="ctr"/>
                </a:tc>
                <a:tc>
                  <a:txBody>
                    <a:bodyPr/>
                    <a:lstStyle/>
                    <a:p>
                      <a:pPr algn="ctr"/>
                      <a:r>
                        <a:rPr lang="en-US" dirty="0"/>
                        <a:t>2.364</a:t>
                      </a:r>
                    </a:p>
                  </a:txBody>
                  <a:tcPr anchor="ctr"/>
                </a:tc>
                <a:tc>
                  <a:txBody>
                    <a:bodyPr/>
                    <a:lstStyle/>
                    <a:p>
                      <a:pPr algn="ctr"/>
                      <a:r>
                        <a:rPr lang="en-US" dirty="0"/>
                        <a:t>2.626</a:t>
                      </a:r>
                    </a:p>
                  </a:txBody>
                  <a:tcPr anchor="ctr"/>
                </a:tc>
                <a:tc>
                  <a:txBody>
                    <a:bodyPr/>
                    <a:lstStyle/>
                    <a:p>
                      <a:pPr algn="ctr"/>
                      <a:r>
                        <a:rPr lang="en-US" dirty="0"/>
                        <a:t>3.174</a:t>
                      </a:r>
                    </a:p>
                  </a:txBody>
                  <a:tcPr anchor="ctr"/>
                </a:tc>
                <a:tc>
                  <a:txBody>
                    <a:bodyPr/>
                    <a:lstStyle/>
                    <a:p>
                      <a:pPr algn="ctr"/>
                      <a:r>
                        <a:rPr lang="en-US" dirty="0"/>
                        <a:t>3.390</a:t>
                      </a:r>
                    </a:p>
                  </a:txBody>
                  <a:tcPr anchor="ctr"/>
                </a:tc>
                <a:extLst>
                  <a:ext uri="{0D108BD9-81ED-4DB2-BD59-A6C34878D82A}">
                    <a16:rowId xmlns:a16="http://schemas.microsoft.com/office/drawing/2014/main" val="10004"/>
                  </a:ext>
                </a:extLst>
              </a:tr>
              <a:tr h="370840">
                <a:tc>
                  <a:txBody>
                    <a:bodyPr/>
                    <a:lstStyle/>
                    <a:p>
                      <a:pPr algn="ctr"/>
                      <a:r>
                        <a:rPr lang="en-US" dirty="0"/>
                        <a:t>250</a:t>
                      </a:r>
                    </a:p>
                  </a:txBody>
                  <a:tcPr anchor="ctr"/>
                </a:tc>
                <a:tc>
                  <a:txBody>
                    <a:bodyPr/>
                    <a:lstStyle/>
                    <a:p>
                      <a:pPr algn="ctr"/>
                      <a:r>
                        <a:rPr lang="en-US" dirty="0"/>
                        <a:t>0.675</a:t>
                      </a:r>
                    </a:p>
                  </a:txBody>
                  <a:tcPr anchor="ctr"/>
                </a:tc>
                <a:tc>
                  <a:txBody>
                    <a:bodyPr/>
                    <a:lstStyle/>
                    <a:p>
                      <a:pPr algn="ctr"/>
                      <a:r>
                        <a:rPr lang="en-US" dirty="0"/>
                        <a:t>0.843</a:t>
                      </a:r>
                    </a:p>
                  </a:txBody>
                  <a:tcPr anchor="ctr"/>
                </a:tc>
                <a:tc>
                  <a:txBody>
                    <a:bodyPr/>
                    <a:lstStyle/>
                    <a:p>
                      <a:pPr algn="ctr"/>
                      <a:r>
                        <a:rPr lang="en-US" dirty="0"/>
                        <a:t>1.039</a:t>
                      </a:r>
                    </a:p>
                  </a:txBody>
                  <a:tcPr anchor="ctr"/>
                </a:tc>
                <a:tc>
                  <a:txBody>
                    <a:bodyPr/>
                    <a:lstStyle/>
                    <a:p>
                      <a:pPr algn="ctr"/>
                      <a:r>
                        <a:rPr lang="en-US" dirty="0"/>
                        <a:t>1.285</a:t>
                      </a:r>
                    </a:p>
                  </a:txBody>
                  <a:tcPr anchor="ctr"/>
                </a:tc>
                <a:tc>
                  <a:txBody>
                    <a:bodyPr/>
                    <a:lstStyle/>
                    <a:p>
                      <a:pPr algn="ctr"/>
                      <a:r>
                        <a:rPr lang="en-US" dirty="0"/>
                        <a:t>1.651</a:t>
                      </a:r>
                    </a:p>
                  </a:txBody>
                  <a:tcPr anchor="ctr"/>
                </a:tc>
                <a:tc>
                  <a:txBody>
                    <a:bodyPr/>
                    <a:lstStyle/>
                    <a:p>
                      <a:pPr algn="ctr"/>
                      <a:r>
                        <a:rPr lang="en-US" dirty="0"/>
                        <a:t>1.969</a:t>
                      </a:r>
                    </a:p>
                  </a:txBody>
                  <a:tcPr anchor="ctr"/>
                </a:tc>
                <a:tc>
                  <a:txBody>
                    <a:bodyPr/>
                    <a:lstStyle/>
                    <a:p>
                      <a:pPr algn="ctr"/>
                      <a:r>
                        <a:rPr lang="en-US" dirty="0"/>
                        <a:t>2.341</a:t>
                      </a:r>
                    </a:p>
                  </a:txBody>
                  <a:tcPr anchor="ctr"/>
                </a:tc>
                <a:tc>
                  <a:txBody>
                    <a:bodyPr/>
                    <a:lstStyle/>
                    <a:p>
                      <a:pPr algn="ctr"/>
                      <a:r>
                        <a:rPr lang="en-US" dirty="0"/>
                        <a:t>2.596</a:t>
                      </a:r>
                    </a:p>
                  </a:txBody>
                  <a:tcPr anchor="ctr"/>
                </a:tc>
                <a:tc>
                  <a:txBody>
                    <a:bodyPr/>
                    <a:lstStyle/>
                    <a:p>
                      <a:pPr algn="ctr"/>
                      <a:r>
                        <a:rPr lang="en-US" dirty="0"/>
                        <a:t>3.123</a:t>
                      </a:r>
                    </a:p>
                  </a:txBody>
                  <a:tcPr anchor="ctr"/>
                </a:tc>
                <a:tc>
                  <a:txBody>
                    <a:bodyPr/>
                    <a:lstStyle/>
                    <a:p>
                      <a:pPr algn="ctr"/>
                      <a:r>
                        <a:rPr lang="en-US" dirty="0"/>
                        <a:t>3.330</a:t>
                      </a:r>
                    </a:p>
                  </a:txBody>
                  <a:tcPr anchor="ctr"/>
                </a:tc>
                <a:extLst>
                  <a:ext uri="{0D108BD9-81ED-4DB2-BD59-A6C34878D82A}">
                    <a16:rowId xmlns:a16="http://schemas.microsoft.com/office/drawing/2014/main" val="10005"/>
                  </a:ext>
                </a:extLst>
              </a:tr>
              <a:tr h="370840">
                <a:tc>
                  <a:txBody>
                    <a:bodyPr/>
                    <a:lstStyle/>
                    <a:p>
                      <a:pPr algn="ctr"/>
                      <a:r>
                        <a:rPr lang="en-US" dirty="0"/>
                        <a:t>500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1.038</a:t>
                      </a:r>
                    </a:p>
                  </a:txBody>
                  <a:tcPr anchor="ctr"/>
                </a:tc>
                <a:tc>
                  <a:txBody>
                    <a:bodyPr/>
                    <a:lstStyle/>
                    <a:p>
                      <a:pPr algn="ctr"/>
                      <a:r>
                        <a:rPr lang="en-US" dirty="0"/>
                        <a:t>1.283</a:t>
                      </a:r>
                    </a:p>
                  </a:txBody>
                  <a:tcPr anchor="ctr"/>
                </a:tc>
                <a:tc>
                  <a:txBody>
                    <a:bodyPr/>
                    <a:lstStyle/>
                    <a:p>
                      <a:pPr algn="ctr"/>
                      <a:r>
                        <a:rPr lang="en-US" dirty="0"/>
                        <a:t>1.648</a:t>
                      </a:r>
                    </a:p>
                  </a:txBody>
                  <a:tcPr anchor="ctr"/>
                </a:tc>
                <a:tc>
                  <a:txBody>
                    <a:bodyPr/>
                    <a:lstStyle/>
                    <a:p>
                      <a:pPr algn="ctr"/>
                      <a:r>
                        <a:rPr lang="en-US" dirty="0"/>
                        <a:t>1.965</a:t>
                      </a:r>
                    </a:p>
                  </a:txBody>
                  <a:tcPr anchor="ctr"/>
                </a:tc>
                <a:tc>
                  <a:txBody>
                    <a:bodyPr/>
                    <a:lstStyle/>
                    <a:p>
                      <a:pPr algn="ctr"/>
                      <a:r>
                        <a:rPr lang="en-US" dirty="0"/>
                        <a:t>2.334</a:t>
                      </a:r>
                    </a:p>
                  </a:txBody>
                  <a:tcPr anchor="ctr"/>
                </a:tc>
                <a:tc>
                  <a:txBody>
                    <a:bodyPr/>
                    <a:lstStyle/>
                    <a:p>
                      <a:pPr algn="ctr"/>
                      <a:r>
                        <a:rPr lang="en-US" dirty="0"/>
                        <a:t>2.586</a:t>
                      </a:r>
                    </a:p>
                  </a:txBody>
                  <a:tcPr anchor="ctr"/>
                </a:tc>
                <a:tc>
                  <a:txBody>
                    <a:bodyPr/>
                    <a:lstStyle/>
                    <a:p>
                      <a:pPr algn="ctr"/>
                      <a:r>
                        <a:rPr lang="en-US" dirty="0"/>
                        <a:t>3.107</a:t>
                      </a:r>
                    </a:p>
                  </a:txBody>
                  <a:tcPr anchor="ctr"/>
                </a:tc>
                <a:tc>
                  <a:txBody>
                    <a:bodyPr/>
                    <a:lstStyle/>
                    <a:p>
                      <a:pPr algn="ctr"/>
                      <a:r>
                        <a:rPr lang="en-US" dirty="0"/>
                        <a:t>3.310</a:t>
                      </a:r>
                    </a:p>
                  </a:txBody>
                  <a:tcPr anchor="ctr"/>
                </a:tc>
                <a:extLst>
                  <a:ext uri="{0D108BD9-81ED-4DB2-BD59-A6C34878D82A}">
                    <a16:rowId xmlns:a16="http://schemas.microsoft.com/office/drawing/2014/main" val="10006"/>
                  </a:ext>
                </a:extLst>
              </a:tr>
              <a:tr h="370840">
                <a:tc>
                  <a:txBody>
                    <a:bodyPr/>
                    <a:lstStyle/>
                    <a:p>
                      <a:pPr algn="ctr"/>
                      <a:r>
                        <a:rPr lang="en-US" dirty="0"/>
                        <a:t>1000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1.037</a:t>
                      </a:r>
                    </a:p>
                  </a:txBody>
                  <a:tcPr anchor="ctr"/>
                </a:tc>
                <a:tc>
                  <a:txBody>
                    <a:bodyPr/>
                    <a:lstStyle/>
                    <a:p>
                      <a:pPr algn="ctr"/>
                      <a:r>
                        <a:rPr lang="en-US" dirty="0"/>
                        <a:t>1.282</a:t>
                      </a:r>
                    </a:p>
                  </a:txBody>
                  <a:tcPr anchor="ctr"/>
                </a:tc>
                <a:tc>
                  <a:txBody>
                    <a:bodyPr/>
                    <a:lstStyle/>
                    <a:p>
                      <a:pPr algn="ctr"/>
                      <a:r>
                        <a:rPr lang="en-US" dirty="0"/>
                        <a:t>1.646</a:t>
                      </a:r>
                    </a:p>
                  </a:txBody>
                  <a:tcPr anchor="ctr"/>
                </a:tc>
                <a:tc>
                  <a:txBody>
                    <a:bodyPr/>
                    <a:lstStyle/>
                    <a:p>
                      <a:pPr algn="ctr"/>
                      <a:r>
                        <a:rPr lang="en-US" dirty="0"/>
                        <a:t>1.962</a:t>
                      </a:r>
                    </a:p>
                  </a:txBody>
                  <a:tcPr anchor="ctr"/>
                </a:tc>
                <a:tc>
                  <a:txBody>
                    <a:bodyPr/>
                    <a:lstStyle/>
                    <a:p>
                      <a:pPr algn="ctr"/>
                      <a:r>
                        <a:rPr lang="en-US" dirty="0"/>
                        <a:t>2.330</a:t>
                      </a:r>
                    </a:p>
                  </a:txBody>
                  <a:tcPr anchor="ctr"/>
                </a:tc>
                <a:tc>
                  <a:txBody>
                    <a:bodyPr/>
                    <a:lstStyle/>
                    <a:p>
                      <a:pPr algn="ctr"/>
                      <a:r>
                        <a:rPr lang="en-US" dirty="0"/>
                        <a:t>2.581</a:t>
                      </a:r>
                    </a:p>
                  </a:txBody>
                  <a:tcPr anchor="ctr"/>
                </a:tc>
                <a:tc>
                  <a:txBody>
                    <a:bodyPr/>
                    <a:lstStyle/>
                    <a:p>
                      <a:pPr algn="ctr"/>
                      <a:r>
                        <a:rPr lang="en-US" dirty="0"/>
                        <a:t>3.098</a:t>
                      </a:r>
                    </a:p>
                  </a:txBody>
                  <a:tcPr anchor="ctr"/>
                </a:tc>
                <a:tc>
                  <a:txBody>
                    <a:bodyPr/>
                    <a:lstStyle/>
                    <a:p>
                      <a:pPr algn="ctr"/>
                      <a:r>
                        <a:rPr lang="en-US" dirty="0"/>
                        <a:t>3.300</a:t>
                      </a:r>
                    </a:p>
                  </a:txBody>
                  <a:tcPr anchor="ctr"/>
                </a:tc>
                <a:extLst>
                  <a:ext uri="{0D108BD9-81ED-4DB2-BD59-A6C34878D82A}">
                    <a16:rowId xmlns:a16="http://schemas.microsoft.com/office/drawing/2014/main" val="10007"/>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8"/>
                  </a:ext>
                </a:extLst>
              </a:tr>
            </a:tbl>
          </a:graphicData>
        </a:graphic>
      </p:graphicFrame>
      <p:sp>
        <p:nvSpPr>
          <p:cNvPr id="4" name="Rounded Rectangle 3">
            <a:extLst>
              <a:ext uri="{FF2B5EF4-FFF2-40B4-BE49-F238E27FC236}">
                <a16:creationId xmlns:a16="http://schemas.microsoft.com/office/drawing/2014/main" id="{C13E6027-0A8C-E9AB-8CD6-2975E30B3750}"/>
              </a:ext>
            </a:extLst>
          </p:cNvPr>
          <p:cNvSpPr/>
          <p:nvPr/>
        </p:nvSpPr>
        <p:spPr>
          <a:xfrm>
            <a:off x="1747300" y="4999383"/>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AC84339-5593-2910-66A6-319B83AB042B}"/>
              </a:ext>
            </a:extLst>
          </p:cNvPr>
          <p:cNvSpPr/>
          <p:nvPr/>
        </p:nvSpPr>
        <p:spPr>
          <a:xfrm>
            <a:off x="9597230" y="4999382"/>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CD93720-6F59-1136-B45B-721798908C01}"/>
              </a:ext>
            </a:extLst>
          </p:cNvPr>
          <p:cNvCxnSpPr>
            <a:stCxn id="4" idx="3"/>
            <a:endCxn id="6" idx="1"/>
          </p:cNvCxnSpPr>
          <p:nvPr/>
        </p:nvCxnSpPr>
        <p:spPr>
          <a:xfrm flipV="1">
            <a:off x="2584174" y="5208104"/>
            <a:ext cx="7013056" cy="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94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10BA-FF10-14AF-C1B4-9BE964417A79}"/>
              </a:ext>
            </a:extLst>
          </p:cNvPr>
          <p:cNvSpPr>
            <a:spLocks noGrp="1"/>
          </p:cNvSpPr>
          <p:nvPr>
            <p:ph type="title"/>
          </p:nvPr>
        </p:nvSpPr>
        <p:spPr/>
        <p:txBody>
          <a:bodyPr/>
          <a:lstStyle/>
          <a:p>
            <a:r>
              <a:rPr lang="en-US" dirty="0"/>
              <a:t>Finding P-value</a:t>
            </a:r>
          </a:p>
        </p:txBody>
      </p:sp>
      <p:graphicFrame>
        <p:nvGraphicFramePr>
          <p:cNvPr id="3" name="Table 2">
            <a:extLst>
              <a:ext uri="{FF2B5EF4-FFF2-40B4-BE49-F238E27FC236}">
                <a16:creationId xmlns:a16="http://schemas.microsoft.com/office/drawing/2014/main" id="{B99C5741-0A48-1BF5-2403-F9A865AF3F06}"/>
              </a:ext>
            </a:extLst>
          </p:cNvPr>
          <p:cNvGraphicFramePr>
            <a:graphicFrameLocks noGrp="1"/>
          </p:cNvGraphicFramePr>
          <p:nvPr/>
        </p:nvGraphicFramePr>
        <p:xfrm>
          <a:off x="1747300" y="2252302"/>
          <a:ext cx="8686804" cy="3876040"/>
        </p:xfrm>
        <a:graphic>
          <a:graphicData uri="http://schemas.openxmlformats.org/drawingml/2006/table">
            <a:tbl>
              <a:tblPr firstRow="1" firstCol="1" bandRow="1">
                <a:tableStyleId>{5C22544A-7EE6-4342-B048-85BDC9FD1C3A}</a:tableStyleId>
              </a:tblPr>
              <a:tblGrid>
                <a:gridCol w="838204">
                  <a:extLst>
                    <a:ext uri="{9D8B030D-6E8A-4147-A177-3AD203B41FA5}">
                      <a16:colId xmlns:a16="http://schemas.microsoft.com/office/drawing/2014/main" val="20000"/>
                    </a:ext>
                  </a:extLst>
                </a:gridCol>
                <a:gridCol w="784860">
                  <a:extLst>
                    <a:ext uri="{9D8B030D-6E8A-4147-A177-3AD203B41FA5}">
                      <a16:colId xmlns:a16="http://schemas.microsoft.com/office/drawing/2014/main" val="20001"/>
                    </a:ext>
                  </a:extLst>
                </a:gridCol>
                <a:gridCol w="784860">
                  <a:extLst>
                    <a:ext uri="{9D8B030D-6E8A-4147-A177-3AD203B41FA5}">
                      <a16:colId xmlns:a16="http://schemas.microsoft.com/office/drawing/2014/main" val="20002"/>
                    </a:ext>
                  </a:extLst>
                </a:gridCol>
                <a:gridCol w="784860">
                  <a:extLst>
                    <a:ext uri="{9D8B030D-6E8A-4147-A177-3AD203B41FA5}">
                      <a16:colId xmlns:a16="http://schemas.microsoft.com/office/drawing/2014/main" val="20003"/>
                    </a:ext>
                  </a:extLst>
                </a:gridCol>
                <a:gridCol w="784860">
                  <a:extLst>
                    <a:ext uri="{9D8B030D-6E8A-4147-A177-3AD203B41FA5}">
                      <a16:colId xmlns:a16="http://schemas.microsoft.com/office/drawing/2014/main" val="20004"/>
                    </a:ext>
                  </a:extLst>
                </a:gridCol>
                <a:gridCol w="784860">
                  <a:extLst>
                    <a:ext uri="{9D8B030D-6E8A-4147-A177-3AD203B41FA5}">
                      <a16:colId xmlns:a16="http://schemas.microsoft.com/office/drawing/2014/main" val="20005"/>
                    </a:ext>
                  </a:extLst>
                </a:gridCol>
                <a:gridCol w="784860">
                  <a:extLst>
                    <a:ext uri="{9D8B030D-6E8A-4147-A177-3AD203B41FA5}">
                      <a16:colId xmlns:a16="http://schemas.microsoft.com/office/drawing/2014/main" val="20006"/>
                    </a:ext>
                  </a:extLst>
                </a:gridCol>
                <a:gridCol w="784860">
                  <a:extLst>
                    <a:ext uri="{9D8B030D-6E8A-4147-A177-3AD203B41FA5}">
                      <a16:colId xmlns:a16="http://schemas.microsoft.com/office/drawing/2014/main" val="20007"/>
                    </a:ext>
                  </a:extLst>
                </a:gridCol>
                <a:gridCol w="784860">
                  <a:extLst>
                    <a:ext uri="{9D8B030D-6E8A-4147-A177-3AD203B41FA5}">
                      <a16:colId xmlns:a16="http://schemas.microsoft.com/office/drawing/2014/main" val="20008"/>
                    </a:ext>
                  </a:extLst>
                </a:gridCol>
                <a:gridCol w="784860">
                  <a:extLst>
                    <a:ext uri="{9D8B030D-6E8A-4147-A177-3AD203B41FA5}">
                      <a16:colId xmlns:a16="http://schemas.microsoft.com/office/drawing/2014/main" val="20009"/>
                    </a:ext>
                  </a:extLst>
                </a:gridCol>
                <a:gridCol w="784860">
                  <a:extLst>
                    <a:ext uri="{9D8B030D-6E8A-4147-A177-3AD203B41FA5}">
                      <a16:colId xmlns:a16="http://schemas.microsoft.com/office/drawing/2014/main" val="20010"/>
                    </a:ext>
                  </a:extLst>
                </a:gridCol>
              </a:tblGrid>
              <a:tr h="370840">
                <a:tc>
                  <a:txBody>
                    <a:bodyPr/>
                    <a:lstStyle/>
                    <a:p>
                      <a:pPr algn="ctr"/>
                      <a:r>
                        <a:rPr lang="en-US" i="1" dirty="0"/>
                        <a:t>One-Tail</a:t>
                      </a:r>
                    </a:p>
                  </a:txBody>
                  <a:tcPr anchor="ctr"/>
                </a:tc>
                <a:tc>
                  <a:txBody>
                    <a:bodyPr/>
                    <a:lstStyle/>
                    <a:p>
                      <a:pPr algn="ctr"/>
                      <a:r>
                        <a:rPr lang="en-US" dirty="0"/>
                        <a:t>0.25</a:t>
                      </a:r>
                    </a:p>
                  </a:txBody>
                  <a:tcPr anchor="ctr"/>
                </a:tc>
                <a:tc>
                  <a:txBody>
                    <a:bodyPr/>
                    <a:lstStyle/>
                    <a:p>
                      <a:pPr algn="ctr"/>
                      <a:r>
                        <a:rPr lang="en-US" dirty="0"/>
                        <a:t>0.20</a:t>
                      </a:r>
                    </a:p>
                  </a:txBody>
                  <a:tcPr anchor="ctr"/>
                </a:tc>
                <a:tc>
                  <a:txBody>
                    <a:bodyPr/>
                    <a:lstStyle/>
                    <a:p>
                      <a:pPr algn="ctr"/>
                      <a:r>
                        <a:rPr lang="en-US" dirty="0"/>
                        <a:t>0.15</a:t>
                      </a:r>
                    </a:p>
                  </a:txBody>
                  <a:tcPr anchor="ctr"/>
                </a:tc>
                <a:tc>
                  <a:txBody>
                    <a:bodyPr/>
                    <a:lstStyle/>
                    <a:p>
                      <a:pPr algn="ctr"/>
                      <a:r>
                        <a:rPr lang="en-US" dirty="0"/>
                        <a:t>0.10</a:t>
                      </a:r>
                    </a:p>
                  </a:txBody>
                  <a:tcPr anchor="ctr"/>
                </a:tc>
                <a:tc>
                  <a:txBody>
                    <a:bodyPr/>
                    <a:lstStyle/>
                    <a:p>
                      <a:pPr algn="ctr"/>
                      <a:r>
                        <a:rPr lang="en-US" dirty="0"/>
                        <a:t>0.05</a:t>
                      </a:r>
                    </a:p>
                  </a:txBody>
                  <a:tcPr anchor="ctr"/>
                </a:tc>
                <a:tc>
                  <a:txBody>
                    <a:bodyPr/>
                    <a:lstStyle/>
                    <a:p>
                      <a:pPr algn="ctr"/>
                      <a:r>
                        <a:rPr lang="en-US" dirty="0"/>
                        <a:t>0.025</a:t>
                      </a:r>
                    </a:p>
                  </a:txBody>
                  <a:tcPr anchor="ctr"/>
                </a:tc>
                <a:tc>
                  <a:txBody>
                    <a:bodyPr/>
                    <a:lstStyle/>
                    <a:p>
                      <a:pPr algn="ctr"/>
                      <a:r>
                        <a:rPr lang="en-US" dirty="0"/>
                        <a:t>0.01</a:t>
                      </a:r>
                    </a:p>
                  </a:txBody>
                  <a:tcPr anchor="ctr"/>
                </a:tc>
                <a:tc>
                  <a:txBody>
                    <a:bodyPr/>
                    <a:lstStyle/>
                    <a:p>
                      <a:pPr algn="ctr"/>
                      <a:r>
                        <a:rPr lang="en-US" dirty="0"/>
                        <a:t>0.005</a:t>
                      </a:r>
                    </a:p>
                  </a:txBody>
                  <a:tcPr anchor="ctr"/>
                </a:tc>
                <a:tc>
                  <a:txBody>
                    <a:bodyPr/>
                    <a:lstStyle/>
                    <a:p>
                      <a:pPr algn="ctr"/>
                      <a:r>
                        <a:rPr lang="en-US" dirty="0"/>
                        <a:t>0.001</a:t>
                      </a:r>
                    </a:p>
                  </a:txBody>
                  <a:tcPr anchor="ctr"/>
                </a:tc>
                <a:tc>
                  <a:txBody>
                    <a:bodyPr/>
                    <a:lstStyle/>
                    <a:p>
                      <a:pPr algn="ctr"/>
                      <a:r>
                        <a:rPr lang="en-US" dirty="0"/>
                        <a:t>.0005</a:t>
                      </a:r>
                    </a:p>
                  </a:txBody>
                  <a:tcPr anchor="ctr"/>
                </a:tc>
                <a:extLst>
                  <a:ext uri="{0D108BD9-81ED-4DB2-BD59-A6C34878D82A}">
                    <a16:rowId xmlns:a16="http://schemas.microsoft.com/office/drawing/2014/main" val="10000"/>
                  </a:ext>
                </a:extLst>
              </a:tr>
              <a:tr h="370840">
                <a:tc>
                  <a:txBody>
                    <a:bodyPr/>
                    <a:lstStyle/>
                    <a:p>
                      <a:pPr algn="ctr"/>
                      <a:r>
                        <a:rPr lang="en-US" i="1" dirty="0"/>
                        <a:t>Two-Tail</a:t>
                      </a:r>
                    </a:p>
                  </a:txBody>
                  <a:tcPr anchor="ctr">
                    <a:solidFill>
                      <a:schemeClr val="accent1"/>
                    </a:solidFill>
                  </a:tcPr>
                </a:tc>
                <a:tc>
                  <a:txBody>
                    <a:bodyPr/>
                    <a:lstStyle/>
                    <a:p>
                      <a:pPr algn="ctr"/>
                      <a:r>
                        <a:rPr lang="en-US" b="1" dirty="0">
                          <a:solidFill>
                            <a:schemeClr val="bg1"/>
                          </a:solidFill>
                        </a:rPr>
                        <a:t>0.50</a:t>
                      </a:r>
                    </a:p>
                  </a:txBody>
                  <a:tcPr anchor="ctr">
                    <a:solidFill>
                      <a:schemeClr val="accent1"/>
                    </a:solidFill>
                  </a:tcPr>
                </a:tc>
                <a:tc>
                  <a:txBody>
                    <a:bodyPr/>
                    <a:lstStyle/>
                    <a:p>
                      <a:pPr algn="ctr"/>
                      <a:r>
                        <a:rPr lang="en-US" b="1" dirty="0">
                          <a:solidFill>
                            <a:schemeClr val="bg1"/>
                          </a:solidFill>
                        </a:rPr>
                        <a:t>0.40</a:t>
                      </a:r>
                    </a:p>
                  </a:txBody>
                  <a:tcPr anchor="ctr">
                    <a:solidFill>
                      <a:schemeClr val="accent1"/>
                    </a:solidFill>
                  </a:tcPr>
                </a:tc>
                <a:tc>
                  <a:txBody>
                    <a:bodyPr/>
                    <a:lstStyle/>
                    <a:p>
                      <a:pPr algn="ctr"/>
                      <a:r>
                        <a:rPr lang="en-US" b="1" dirty="0">
                          <a:solidFill>
                            <a:schemeClr val="bg1"/>
                          </a:solidFill>
                        </a:rPr>
                        <a:t>0.30</a:t>
                      </a:r>
                    </a:p>
                  </a:txBody>
                  <a:tcPr anchor="ctr">
                    <a:solidFill>
                      <a:schemeClr val="accent1"/>
                    </a:solidFill>
                  </a:tcPr>
                </a:tc>
                <a:tc>
                  <a:txBody>
                    <a:bodyPr/>
                    <a:lstStyle/>
                    <a:p>
                      <a:pPr algn="ctr"/>
                      <a:r>
                        <a:rPr lang="en-US" b="1" dirty="0">
                          <a:solidFill>
                            <a:schemeClr val="bg1"/>
                          </a:solidFill>
                        </a:rPr>
                        <a:t>0.20</a:t>
                      </a:r>
                    </a:p>
                  </a:txBody>
                  <a:tcPr anchor="ctr">
                    <a:solidFill>
                      <a:schemeClr val="accent1"/>
                    </a:solidFill>
                  </a:tcPr>
                </a:tc>
                <a:tc>
                  <a:txBody>
                    <a:bodyPr/>
                    <a:lstStyle/>
                    <a:p>
                      <a:pPr algn="ctr"/>
                      <a:r>
                        <a:rPr lang="en-US" b="1" dirty="0">
                          <a:solidFill>
                            <a:schemeClr val="bg1"/>
                          </a:solidFill>
                        </a:rPr>
                        <a:t>0.10</a:t>
                      </a:r>
                    </a:p>
                  </a:txBody>
                  <a:tcPr anchor="ctr">
                    <a:solidFill>
                      <a:schemeClr val="accent1"/>
                    </a:solidFill>
                  </a:tcPr>
                </a:tc>
                <a:tc>
                  <a:txBody>
                    <a:bodyPr/>
                    <a:lstStyle/>
                    <a:p>
                      <a:pPr algn="ctr"/>
                      <a:r>
                        <a:rPr lang="en-US" b="1" dirty="0">
                          <a:solidFill>
                            <a:schemeClr val="bg1"/>
                          </a:solidFill>
                        </a:rPr>
                        <a:t>0.05</a:t>
                      </a:r>
                    </a:p>
                  </a:txBody>
                  <a:tcPr anchor="ctr">
                    <a:solidFill>
                      <a:schemeClr val="accent1"/>
                    </a:solidFill>
                  </a:tcPr>
                </a:tc>
                <a:tc>
                  <a:txBody>
                    <a:bodyPr/>
                    <a:lstStyle/>
                    <a:p>
                      <a:pPr algn="ctr"/>
                      <a:r>
                        <a:rPr lang="en-US" b="1" dirty="0">
                          <a:solidFill>
                            <a:schemeClr val="bg1"/>
                          </a:solidFill>
                        </a:rPr>
                        <a:t>0.02</a:t>
                      </a:r>
                    </a:p>
                  </a:txBody>
                  <a:tcPr anchor="ctr">
                    <a:solidFill>
                      <a:schemeClr val="accent1"/>
                    </a:solidFill>
                  </a:tcPr>
                </a:tc>
                <a:tc>
                  <a:txBody>
                    <a:bodyPr/>
                    <a:lstStyle/>
                    <a:p>
                      <a:pPr algn="ctr"/>
                      <a:r>
                        <a:rPr lang="en-US" b="1" dirty="0">
                          <a:solidFill>
                            <a:schemeClr val="bg1"/>
                          </a:solidFill>
                        </a:rPr>
                        <a:t>0.01</a:t>
                      </a:r>
                    </a:p>
                  </a:txBody>
                  <a:tcPr anchor="ctr">
                    <a:solidFill>
                      <a:schemeClr val="accent1"/>
                    </a:solidFill>
                  </a:tcPr>
                </a:tc>
                <a:tc>
                  <a:txBody>
                    <a:bodyPr/>
                    <a:lstStyle/>
                    <a:p>
                      <a:pPr algn="ctr"/>
                      <a:r>
                        <a:rPr lang="en-US" b="1" dirty="0">
                          <a:solidFill>
                            <a:schemeClr val="bg1"/>
                          </a:solidFill>
                        </a:rPr>
                        <a:t>0.002</a:t>
                      </a:r>
                    </a:p>
                  </a:txBody>
                  <a:tcPr anchor="ctr">
                    <a:solidFill>
                      <a:schemeClr val="accent1"/>
                    </a:solidFill>
                  </a:tcPr>
                </a:tc>
                <a:tc>
                  <a:txBody>
                    <a:bodyPr/>
                    <a:lstStyle/>
                    <a:p>
                      <a:pPr algn="ctr"/>
                      <a:r>
                        <a:rPr lang="en-US" b="1">
                          <a:solidFill>
                            <a:schemeClr val="bg1"/>
                          </a:solidFill>
                        </a:rPr>
                        <a:t>0.001</a:t>
                      </a:r>
                      <a:endParaRPr lang="en-US" b="1" dirty="0">
                        <a:solidFill>
                          <a:schemeClr val="bg1"/>
                        </a:solidFill>
                      </a:endParaRPr>
                    </a:p>
                  </a:txBody>
                  <a:tcPr anchor="ctr">
                    <a:solidFill>
                      <a:schemeClr val="accent1"/>
                    </a:solidFill>
                  </a:tcPr>
                </a:tc>
                <a:extLst>
                  <a:ext uri="{0D108BD9-81ED-4DB2-BD59-A6C34878D82A}">
                    <a16:rowId xmlns:a16="http://schemas.microsoft.com/office/drawing/2014/main" val="10001"/>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2"/>
                  </a:ext>
                </a:extLst>
              </a:tr>
              <a:tr h="370840">
                <a:tc>
                  <a:txBody>
                    <a:bodyPr/>
                    <a:lstStyle/>
                    <a:p>
                      <a:pPr algn="ctr"/>
                      <a:r>
                        <a:rPr lang="en-US" dirty="0"/>
                        <a:t>90</a:t>
                      </a:r>
                    </a:p>
                  </a:txBody>
                  <a:tcPr anchor="ctr"/>
                </a:tc>
                <a:tc>
                  <a:txBody>
                    <a:bodyPr/>
                    <a:lstStyle/>
                    <a:p>
                      <a:pPr algn="ctr"/>
                      <a:r>
                        <a:rPr lang="en-US" dirty="0"/>
                        <a:t>0.677</a:t>
                      </a:r>
                    </a:p>
                  </a:txBody>
                  <a:tcPr anchor="ctr"/>
                </a:tc>
                <a:tc>
                  <a:txBody>
                    <a:bodyPr/>
                    <a:lstStyle/>
                    <a:p>
                      <a:pPr algn="ctr"/>
                      <a:r>
                        <a:rPr lang="en-US" dirty="0"/>
                        <a:t>0.846</a:t>
                      </a:r>
                    </a:p>
                  </a:txBody>
                  <a:tcPr anchor="ctr"/>
                </a:tc>
                <a:tc>
                  <a:txBody>
                    <a:bodyPr/>
                    <a:lstStyle/>
                    <a:p>
                      <a:pPr algn="ctr"/>
                      <a:r>
                        <a:rPr lang="en-US" dirty="0"/>
                        <a:t>1.042</a:t>
                      </a:r>
                    </a:p>
                  </a:txBody>
                  <a:tcPr anchor="ctr"/>
                </a:tc>
                <a:tc>
                  <a:txBody>
                    <a:bodyPr/>
                    <a:lstStyle/>
                    <a:p>
                      <a:pPr algn="ctr"/>
                      <a:r>
                        <a:rPr lang="en-US" dirty="0"/>
                        <a:t>1.291</a:t>
                      </a:r>
                    </a:p>
                  </a:txBody>
                  <a:tcPr anchor="ctr"/>
                </a:tc>
                <a:tc>
                  <a:txBody>
                    <a:bodyPr/>
                    <a:lstStyle/>
                    <a:p>
                      <a:pPr algn="ctr"/>
                      <a:r>
                        <a:rPr lang="en-US" dirty="0"/>
                        <a:t>1.662</a:t>
                      </a:r>
                    </a:p>
                  </a:txBody>
                  <a:tcPr anchor="ctr"/>
                </a:tc>
                <a:tc>
                  <a:txBody>
                    <a:bodyPr/>
                    <a:lstStyle/>
                    <a:p>
                      <a:pPr algn="ctr"/>
                      <a:r>
                        <a:rPr lang="en-US" dirty="0"/>
                        <a:t>1.987</a:t>
                      </a:r>
                    </a:p>
                  </a:txBody>
                  <a:tcPr anchor="ctr"/>
                </a:tc>
                <a:tc>
                  <a:txBody>
                    <a:bodyPr/>
                    <a:lstStyle/>
                    <a:p>
                      <a:pPr algn="ctr"/>
                      <a:r>
                        <a:rPr lang="en-US" dirty="0"/>
                        <a:t>2.368</a:t>
                      </a:r>
                    </a:p>
                  </a:txBody>
                  <a:tcPr anchor="ctr"/>
                </a:tc>
                <a:tc>
                  <a:txBody>
                    <a:bodyPr/>
                    <a:lstStyle/>
                    <a:p>
                      <a:pPr algn="ctr"/>
                      <a:r>
                        <a:rPr lang="en-US" dirty="0"/>
                        <a:t>2.632</a:t>
                      </a:r>
                    </a:p>
                  </a:txBody>
                  <a:tcPr anchor="ctr"/>
                </a:tc>
                <a:tc>
                  <a:txBody>
                    <a:bodyPr/>
                    <a:lstStyle/>
                    <a:p>
                      <a:pPr algn="ctr"/>
                      <a:r>
                        <a:rPr lang="en-US" dirty="0"/>
                        <a:t>3.183</a:t>
                      </a:r>
                    </a:p>
                  </a:txBody>
                  <a:tcPr anchor="ctr"/>
                </a:tc>
                <a:tc>
                  <a:txBody>
                    <a:bodyPr/>
                    <a:lstStyle/>
                    <a:p>
                      <a:pPr algn="ctr"/>
                      <a:r>
                        <a:rPr lang="en-US" dirty="0"/>
                        <a:t>3.402</a:t>
                      </a:r>
                    </a:p>
                  </a:txBody>
                  <a:tcPr anchor="ctr"/>
                </a:tc>
                <a:extLst>
                  <a:ext uri="{0D108BD9-81ED-4DB2-BD59-A6C34878D82A}">
                    <a16:rowId xmlns:a16="http://schemas.microsoft.com/office/drawing/2014/main" val="10003"/>
                  </a:ext>
                </a:extLst>
              </a:tr>
              <a:tr h="370840">
                <a:tc>
                  <a:txBody>
                    <a:bodyPr/>
                    <a:lstStyle/>
                    <a:p>
                      <a:pPr algn="ctr"/>
                      <a:r>
                        <a:rPr lang="en-US" dirty="0"/>
                        <a:t>100</a:t>
                      </a:r>
                    </a:p>
                  </a:txBody>
                  <a:tcPr anchor="ctr"/>
                </a:tc>
                <a:tc>
                  <a:txBody>
                    <a:bodyPr/>
                    <a:lstStyle/>
                    <a:p>
                      <a:pPr algn="ctr"/>
                      <a:r>
                        <a:rPr lang="en-US" dirty="0"/>
                        <a:t>0.677</a:t>
                      </a:r>
                    </a:p>
                  </a:txBody>
                  <a:tcPr anchor="ctr"/>
                </a:tc>
                <a:tc>
                  <a:txBody>
                    <a:bodyPr/>
                    <a:lstStyle/>
                    <a:p>
                      <a:pPr algn="ctr"/>
                      <a:r>
                        <a:rPr lang="en-US" dirty="0"/>
                        <a:t>0.845</a:t>
                      </a:r>
                    </a:p>
                  </a:txBody>
                  <a:tcPr anchor="ctr"/>
                </a:tc>
                <a:tc>
                  <a:txBody>
                    <a:bodyPr/>
                    <a:lstStyle/>
                    <a:p>
                      <a:pPr algn="ctr"/>
                      <a:r>
                        <a:rPr lang="en-US" dirty="0"/>
                        <a:t>1.042</a:t>
                      </a:r>
                    </a:p>
                  </a:txBody>
                  <a:tcPr anchor="ctr"/>
                </a:tc>
                <a:tc>
                  <a:txBody>
                    <a:bodyPr/>
                    <a:lstStyle/>
                    <a:p>
                      <a:pPr algn="ctr"/>
                      <a:r>
                        <a:rPr lang="en-US" dirty="0"/>
                        <a:t>1.290</a:t>
                      </a:r>
                    </a:p>
                  </a:txBody>
                  <a:tcPr anchor="ctr"/>
                </a:tc>
                <a:tc>
                  <a:txBody>
                    <a:bodyPr/>
                    <a:lstStyle/>
                    <a:p>
                      <a:pPr algn="ctr"/>
                      <a:r>
                        <a:rPr lang="en-US" dirty="0"/>
                        <a:t>1.660</a:t>
                      </a:r>
                    </a:p>
                  </a:txBody>
                  <a:tcPr anchor="ctr"/>
                </a:tc>
                <a:tc>
                  <a:txBody>
                    <a:bodyPr/>
                    <a:lstStyle/>
                    <a:p>
                      <a:pPr algn="ctr"/>
                      <a:r>
                        <a:rPr lang="en-US" dirty="0"/>
                        <a:t>1.984</a:t>
                      </a:r>
                    </a:p>
                  </a:txBody>
                  <a:tcPr anchor="ctr"/>
                </a:tc>
                <a:tc>
                  <a:txBody>
                    <a:bodyPr/>
                    <a:lstStyle/>
                    <a:p>
                      <a:pPr algn="ctr"/>
                      <a:r>
                        <a:rPr lang="en-US" dirty="0"/>
                        <a:t>2.364</a:t>
                      </a:r>
                    </a:p>
                  </a:txBody>
                  <a:tcPr anchor="ctr"/>
                </a:tc>
                <a:tc>
                  <a:txBody>
                    <a:bodyPr/>
                    <a:lstStyle/>
                    <a:p>
                      <a:pPr algn="ctr"/>
                      <a:r>
                        <a:rPr lang="en-US" dirty="0"/>
                        <a:t>2.626</a:t>
                      </a:r>
                    </a:p>
                  </a:txBody>
                  <a:tcPr anchor="ctr"/>
                </a:tc>
                <a:tc>
                  <a:txBody>
                    <a:bodyPr/>
                    <a:lstStyle/>
                    <a:p>
                      <a:pPr algn="ctr"/>
                      <a:r>
                        <a:rPr lang="en-US" dirty="0"/>
                        <a:t>3.174</a:t>
                      </a:r>
                    </a:p>
                  </a:txBody>
                  <a:tcPr anchor="ctr"/>
                </a:tc>
                <a:tc>
                  <a:txBody>
                    <a:bodyPr/>
                    <a:lstStyle/>
                    <a:p>
                      <a:pPr algn="ctr"/>
                      <a:r>
                        <a:rPr lang="en-US" dirty="0"/>
                        <a:t>3.390</a:t>
                      </a:r>
                    </a:p>
                  </a:txBody>
                  <a:tcPr anchor="ctr"/>
                </a:tc>
                <a:extLst>
                  <a:ext uri="{0D108BD9-81ED-4DB2-BD59-A6C34878D82A}">
                    <a16:rowId xmlns:a16="http://schemas.microsoft.com/office/drawing/2014/main" val="10004"/>
                  </a:ext>
                </a:extLst>
              </a:tr>
              <a:tr h="370840">
                <a:tc>
                  <a:txBody>
                    <a:bodyPr/>
                    <a:lstStyle/>
                    <a:p>
                      <a:pPr algn="ctr"/>
                      <a:r>
                        <a:rPr lang="en-US" dirty="0"/>
                        <a:t>250</a:t>
                      </a:r>
                    </a:p>
                  </a:txBody>
                  <a:tcPr anchor="ctr"/>
                </a:tc>
                <a:tc>
                  <a:txBody>
                    <a:bodyPr/>
                    <a:lstStyle/>
                    <a:p>
                      <a:pPr algn="ctr"/>
                      <a:r>
                        <a:rPr lang="en-US" dirty="0"/>
                        <a:t>0.675</a:t>
                      </a:r>
                    </a:p>
                  </a:txBody>
                  <a:tcPr anchor="ctr"/>
                </a:tc>
                <a:tc>
                  <a:txBody>
                    <a:bodyPr/>
                    <a:lstStyle/>
                    <a:p>
                      <a:pPr algn="ctr"/>
                      <a:r>
                        <a:rPr lang="en-US" dirty="0"/>
                        <a:t>0.843</a:t>
                      </a:r>
                    </a:p>
                  </a:txBody>
                  <a:tcPr anchor="ctr"/>
                </a:tc>
                <a:tc>
                  <a:txBody>
                    <a:bodyPr/>
                    <a:lstStyle/>
                    <a:p>
                      <a:pPr algn="ctr"/>
                      <a:r>
                        <a:rPr lang="en-US" dirty="0"/>
                        <a:t>1.039</a:t>
                      </a:r>
                    </a:p>
                  </a:txBody>
                  <a:tcPr anchor="ctr"/>
                </a:tc>
                <a:tc>
                  <a:txBody>
                    <a:bodyPr/>
                    <a:lstStyle/>
                    <a:p>
                      <a:pPr algn="ctr"/>
                      <a:r>
                        <a:rPr lang="en-US" dirty="0"/>
                        <a:t>1.285</a:t>
                      </a:r>
                    </a:p>
                  </a:txBody>
                  <a:tcPr anchor="ctr"/>
                </a:tc>
                <a:tc>
                  <a:txBody>
                    <a:bodyPr/>
                    <a:lstStyle/>
                    <a:p>
                      <a:pPr algn="ctr"/>
                      <a:r>
                        <a:rPr lang="en-US" dirty="0"/>
                        <a:t>1.651</a:t>
                      </a:r>
                    </a:p>
                  </a:txBody>
                  <a:tcPr anchor="ctr"/>
                </a:tc>
                <a:tc>
                  <a:txBody>
                    <a:bodyPr/>
                    <a:lstStyle/>
                    <a:p>
                      <a:pPr algn="ctr"/>
                      <a:r>
                        <a:rPr lang="en-US" dirty="0"/>
                        <a:t>1.969</a:t>
                      </a:r>
                    </a:p>
                  </a:txBody>
                  <a:tcPr anchor="ctr"/>
                </a:tc>
                <a:tc>
                  <a:txBody>
                    <a:bodyPr/>
                    <a:lstStyle/>
                    <a:p>
                      <a:pPr algn="ctr"/>
                      <a:r>
                        <a:rPr lang="en-US" dirty="0"/>
                        <a:t>2.341</a:t>
                      </a:r>
                    </a:p>
                  </a:txBody>
                  <a:tcPr anchor="ctr"/>
                </a:tc>
                <a:tc>
                  <a:txBody>
                    <a:bodyPr/>
                    <a:lstStyle/>
                    <a:p>
                      <a:pPr algn="ctr"/>
                      <a:r>
                        <a:rPr lang="en-US" dirty="0"/>
                        <a:t>2.596</a:t>
                      </a:r>
                    </a:p>
                  </a:txBody>
                  <a:tcPr anchor="ctr"/>
                </a:tc>
                <a:tc>
                  <a:txBody>
                    <a:bodyPr/>
                    <a:lstStyle/>
                    <a:p>
                      <a:pPr algn="ctr"/>
                      <a:r>
                        <a:rPr lang="en-US" dirty="0"/>
                        <a:t>3.123</a:t>
                      </a:r>
                    </a:p>
                  </a:txBody>
                  <a:tcPr anchor="ctr"/>
                </a:tc>
                <a:tc>
                  <a:txBody>
                    <a:bodyPr/>
                    <a:lstStyle/>
                    <a:p>
                      <a:pPr algn="ctr"/>
                      <a:r>
                        <a:rPr lang="en-US" dirty="0"/>
                        <a:t>3.330</a:t>
                      </a:r>
                    </a:p>
                  </a:txBody>
                  <a:tcPr anchor="ctr"/>
                </a:tc>
                <a:extLst>
                  <a:ext uri="{0D108BD9-81ED-4DB2-BD59-A6C34878D82A}">
                    <a16:rowId xmlns:a16="http://schemas.microsoft.com/office/drawing/2014/main" val="10005"/>
                  </a:ext>
                </a:extLst>
              </a:tr>
              <a:tr h="370840">
                <a:tc>
                  <a:txBody>
                    <a:bodyPr/>
                    <a:lstStyle/>
                    <a:p>
                      <a:pPr algn="ctr"/>
                      <a:r>
                        <a:rPr lang="en-US" dirty="0"/>
                        <a:t>500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1.038</a:t>
                      </a:r>
                    </a:p>
                  </a:txBody>
                  <a:tcPr anchor="ctr"/>
                </a:tc>
                <a:tc>
                  <a:txBody>
                    <a:bodyPr/>
                    <a:lstStyle/>
                    <a:p>
                      <a:pPr algn="ctr"/>
                      <a:r>
                        <a:rPr lang="en-US" dirty="0"/>
                        <a:t>1.283</a:t>
                      </a:r>
                    </a:p>
                  </a:txBody>
                  <a:tcPr anchor="ctr"/>
                </a:tc>
                <a:tc>
                  <a:txBody>
                    <a:bodyPr/>
                    <a:lstStyle/>
                    <a:p>
                      <a:pPr algn="ctr"/>
                      <a:r>
                        <a:rPr lang="en-US" dirty="0"/>
                        <a:t>1.648</a:t>
                      </a:r>
                    </a:p>
                  </a:txBody>
                  <a:tcPr anchor="ctr"/>
                </a:tc>
                <a:tc>
                  <a:txBody>
                    <a:bodyPr/>
                    <a:lstStyle/>
                    <a:p>
                      <a:pPr algn="ctr"/>
                      <a:r>
                        <a:rPr lang="en-US" dirty="0"/>
                        <a:t>1.965</a:t>
                      </a:r>
                    </a:p>
                  </a:txBody>
                  <a:tcPr anchor="ctr"/>
                </a:tc>
                <a:tc>
                  <a:txBody>
                    <a:bodyPr/>
                    <a:lstStyle/>
                    <a:p>
                      <a:pPr algn="ctr"/>
                      <a:r>
                        <a:rPr lang="en-US" dirty="0"/>
                        <a:t>2.334</a:t>
                      </a:r>
                    </a:p>
                  </a:txBody>
                  <a:tcPr anchor="ctr"/>
                </a:tc>
                <a:tc>
                  <a:txBody>
                    <a:bodyPr/>
                    <a:lstStyle/>
                    <a:p>
                      <a:pPr algn="ctr"/>
                      <a:r>
                        <a:rPr lang="en-US" dirty="0"/>
                        <a:t>2.586</a:t>
                      </a:r>
                    </a:p>
                  </a:txBody>
                  <a:tcPr anchor="ctr"/>
                </a:tc>
                <a:tc>
                  <a:txBody>
                    <a:bodyPr/>
                    <a:lstStyle/>
                    <a:p>
                      <a:pPr algn="ctr"/>
                      <a:r>
                        <a:rPr lang="en-US" dirty="0"/>
                        <a:t>3.107</a:t>
                      </a:r>
                    </a:p>
                  </a:txBody>
                  <a:tcPr anchor="ctr"/>
                </a:tc>
                <a:tc>
                  <a:txBody>
                    <a:bodyPr/>
                    <a:lstStyle/>
                    <a:p>
                      <a:pPr algn="ctr"/>
                      <a:r>
                        <a:rPr lang="en-US" dirty="0"/>
                        <a:t>3.310</a:t>
                      </a:r>
                    </a:p>
                  </a:txBody>
                  <a:tcPr anchor="ctr"/>
                </a:tc>
                <a:extLst>
                  <a:ext uri="{0D108BD9-81ED-4DB2-BD59-A6C34878D82A}">
                    <a16:rowId xmlns:a16="http://schemas.microsoft.com/office/drawing/2014/main" val="10006"/>
                  </a:ext>
                </a:extLst>
              </a:tr>
              <a:tr h="370840">
                <a:tc>
                  <a:txBody>
                    <a:bodyPr/>
                    <a:lstStyle/>
                    <a:p>
                      <a:pPr algn="ctr"/>
                      <a:r>
                        <a:rPr lang="en-US" dirty="0"/>
                        <a:t>1000</a:t>
                      </a:r>
                    </a:p>
                  </a:txBody>
                  <a:tcPr anchor="ctr"/>
                </a:tc>
                <a:tc>
                  <a:txBody>
                    <a:bodyPr/>
                    <a:lstStyle/>
                    <a:p>
                      <a:pPr algn="ctr"/>
                      <a:r>
                        <a:rPr lang="en-US" dirty="0"/>
                        <a:t>0.675</a:t>
                      </a:r>
                    </a:p>
                  </a:txBody>
                  <a:tcPr anchor="ctr"/>
                </a:tc>
                <a:tc>
                  <a:txBody>
                    <a:bodyPr/>
                    <a:lstStyle/>
                    <a:p>
                      <a:pPr algn="ctr"/>
                      <a:r>
                        <a:rPr lang="en-US" dirty="0"/>
                        <a:t>0.842</a:t>
                      </a:r>
                    </a:p>
                  </a:txBody>
                  <a:tcPr anchor="ctr"/>
                </a:tc>
                <a:tc>
                  <a:txBody>
                    <a:bodyPr/>
                    <a:lstStyle/>
                    <a:p>
                      <a:pPr algn="ctr"/>
                      <a:r>
                        <a:rPr lang="en-US" dirty="0"/>
                        <a:t>1.037</a:t>
                      </a:r>
                    </a:p>
                  </a:txBody>
                  <a:tcPr anchor="ctr"/>
                </a:tc>
                <a:tc>
                  <a:txBody>
                    <a:bodyPr/>
                    <a:lstStyle/>
                    <a:p>
                      <a:pPr algn="ctr"/>
                      <a:r>
                        <a:rPr lang="en-US" dirty="0"/>
                        <a:t>1.282</a:t>
                      </a:r>
                    </a:p>
                  </a:txBody>
                  <a:tcPr anchor="ctr"/>
                </a:tc>
                <a:tc>
                  <a:txBody>
                    <a:bodyPr/>
                    <a:lstStyle/>
                    <a:p>
                      <a:pPr algn="ctr"/>
                      <a:r>
                        <a:rPr lang="en-US" dirty="0"/>
                        <a:t>1.646</a:t>
                      </a:r>
                    </a:p>
                  </a:txBody>
                  <a:tcPr anchor="ctr"/>
                </a:tc>
                <a:tc>
                  <a:txBody>
                    <a:bodyPr/>
                    <a:lstStyle/>
                    <a:p>
                      <a:pPr algn="ctr"/>
                      <a:r>
                        <a:rPr lang="en-US" dirty="0"/>
                        <a:t>1.962</a:t>
                      </a:r>
                    </a:p>
                  </a:txBody>
                  <a:tcPr anchor="ctr"/>
                </a:tc>
                <a:tc>
                  <a:txBody>
                    <a:bodyPr/>
                    <a:lstStyle/>
                    <a:p>
                      <a:pPr algn="ctr"/>
                      <a:r>
                        <a:rPr lang="en-US" dirty="0"/>
                        <a:t>2.330</a:t>
                      </a:r>
                    </a:p>
                  </a:txBody>
                  <a:tcPr anchor="ctr"/>
                </a:tc>
                <a:tc>
                  <a:txBody>
                    <a:bodyPr/>
                    <a:lstStyle/>
                    <a:p>
                      <a:pPr algn="ctr"/>
                      <a:r>
                        <a:rPr lang="en-US" dirty="0"/>
                        <a:t>2.581</a:t>
                      </a:r>
                    </a:p>
                  </a:txBody>
                  <a:tcPr anchor="ctr"/>
                </a:tc>
                <a:tc>
                  <a:txBody>
                    <a:bodyPr/>
                    <a:lstStyle/>
                    <a:p>
                      <a:pPr algn="ctr"/>
                      <a:r>
                        <a:rPr lang="en-US" dirty="0"/>
                        <a:t>3.098</a:t>
                      </a:r>
                    </a:p>
                  </a:txBody>
                  <a:tcPr anchor="ctr"/>
                </a:tc>
                <a:tc>
                  <a:txBody>
                    <a:bodyPr/>
                    <a:lstStyle/>
                    <a:p>
                      <a:pPr algn="ctr"/>
                      <a:r>
                        <a:rPr lang="en-US" dirty="0"/>
                        <a:t>3.300</a:t>
                      </a:r>
                    </a:p>
                  </a:txBody>
                  <a:tcPr anchor="ctr"/>
                </a:tc>
                <a:extLst>
                  <a:ext uri="{0D108BD9-81ED-4DB2-BD59-A6C34878D82A}">
                    <a16:rowId xmlns:a16="http://schemas.microsoft.com/office/drawing/2014/main" val="10007"/>
                  </a:ext>
                </a:extLst>
              </a:tr>
              <a:tr h="370840">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0008"/>
                  </a:ext>
                </a:extLst>
              </a:tr>
            </a:tbl>
          </a:graphicData>
        </a:graphic>
      </p:graphicFrame>
      <p:sp>
        <p:nvSpPr>
          <p:cNvPr id="4" name="Rounded Rectangle 3">
            <a:extLst>
              <a:ext uri="{FF2B5EF4-FFF2-40B4-BE49-F238E27FC236}">
                <a16:creationId xmlns:a16="http://schemas.microsoft.com/office/drawing/2014/main" id="{C13E6027-0A8C-E9AB-8CD6-2975E30B3750}"/>
              </a:ext>
            </a:extLst>
          </p:cNvPr>
          <p:cNvSpPr/>
          <p:nvPr/>
        </p:nvSpPr>
        <p:spPr>
          <a:xfrm>
            <a:off x="1747300" y="4999383"/>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F93809A-B8E8-4929-65F8-E6E5F2BB8B33}"/>
              </a:ext>
            </a:extLst>
          </p:cNvPr>
          <p:cNvSpPr/>
          <p:nvPr/>
        </p:nvSpPr>
        <p:spPr>
          <a:xfrm>
            <a:off x="9607826" y="2999678"/>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AC84339-5593-2910-66A6-319B83AB042B}"/>
              </a:ext>
            </a:extLst>
          </p:cNvPr>
          <p:cNvSpPr/>
          <p:nvPr/>
        </p:nvSpPr>
        <p:spPr>
          <a:xfrm>
            <a:off x="9597230" y="4999382"/>
            <a:ext cx="836874" cy="417443"/>
          </a:xfrm>
          <a:prstGeom prst="roundRect">
            <a:avLst/>
          </a:prstGeom>
          <a:solidFill>
            <a:schemeClr val="accent5">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CD93720-6F59-1136-B45B-721798908C01}"/>
              </a:ext>
            </a:extLst>
          </p:cNvPr>
          <p:cNvCxnSpPr>
            <a:stCxn id="4" idx="3"/>
            <a:endCxn id="6" idx="1"/>
          </p:cNvCxnSpPr>
          <p:nvPr/>
        </p:nvCxnSpPr>
        <p:spPr>
          <a:xfrm flipV="1">
            <a:off x="2584174" y="5208104"/>
            <a:ext cx="7013056" cy="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53E2E55-06CA-D325-42A5-9AF18CF5F0D6}"/>
              </a:ext>
            </a:extLst>
          </p:cNvPr>
          <p:cNvCxnSpPr>
            <a:cxnSpLocks/>
            <a:stCxn id="6" idx="0"/>
            <a:endCxn id="5" idx="2"/>
          </p:cNvCxnSpPr>
          <p:nvPr/>
        </p:nvCxnSpPr>
        <p:spPr>
          <a:xfrm flipV="1">
            <a:off x="10015667" y="3417121"/>
            <a:ext cx="10596" cy="158226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33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3008895116"/>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0.25</a:t>
                      </a:r>
                    </a:p>
                  </a:txBody>
                  <a:tcPr anchor="ctr"/>
                </a:tc>
                <a:extLst>
                  <a:ext uri="{0D108BD9-81ED-4DB2-BD59-A6C34878D82A}">
                    <a16:rowId xmlns:a16="http://schemas.microsoft.com/office/drawing/2014/main" val="10002"/>
                  </a:ext>
                </a:extLst>
              </a:tr>
              <a:tr h="370840">
                <a:tc>
                  <a:txBody>
                    <a:bodyPr/>
                    <a:lstStyle/>
                    <a:p>
                      <a:pPr algn="ctr"/>
                      <a:r>
                        <a:rPr lang="en-US" dirty="0"/>
                        <a:t>3</a:t>
                      </a:r>
                    </a:p>
                  </a:txBody>
                  <a:tcPr anchor="ctr"/>
                </a:tc>
                <a:tc>
                  <a:txBody>
                    <a:bodyPr/>
                    <a:lstStyle/>
                    <a:p>
                      <a:pPr algn="ctr"/>
                      <a:r>
                        <a:rPr lang="en-US" dirty="0">
                          <a:solidFill>
                            <a:schemeClr val="tx2"/>
                          </a:solidFill>
                        </a:rPr>
                        <a:t>Heads</a:t>
                      </a:r>
                    </a:p>
                  </a:txBody>
                  <a:tcPr anchor="ctr"/>
                </a:tc>
                <a:tc>
                  <a:txBody>
                    <a:bodyPr/>
                    <a:lstStyle/>
                    <a:p>
                      <a:pPr algn="ctr"/>
                      <a:endParaRPr lang="en-US" dirty="0"/>
                    </a:p>
                  </a:txBody>
                  <a:tcPr anchor="ctr"/>
                </a:tc>
                <a:extLst>
                  <a:ext uri="{0D108BD9-81ED-4DB2-BD59-A6C34878D82A}">
                    <a16:rowId xmlns:a16="http://schemas.microsoft.com/office/drawing/2014/main" val="10003"/>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4"/>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0355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p:txBody>
              <a:bodyPr/>
              <a:lstStyle/>
              <a:p>
                <a:pPr marL="457200" indent="-45720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≤4,000</m:t>
                    </m:r>
                  </m:oMath>
                </a14:m>
                <a:br>
                  <a:rPr lang="en-US" b="0" dirty="0"/>
                </a:b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&gt;4,000</m:t>
                    </m:r>
                  </m:oMath>
                </a14:m>
                <a:endParaRPr lang="en-US" b="0" dirty="0"/>
              </a:p>
              <a:p>
                <a:pPr marL="457200" indent="-457200">
                  <a:buFont typeface="+mj-lt"/>
                  <a:buAutoNum type="arabicPeriod"/>
                </a:pPr>
                <a:r>
                  <a:rPr lang="en-US" dirty="0"/>
                  <a:t>Sample data: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=4,504</m:t>
                    </m:r>
                  </m:oMath>
                </a14:m>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=1,937</m:t>
                    </m:r>
                  </m:oMath>
                </a14:m>
                <a:r>
                  <a:rPr lang="en-US" b="0"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=731</m:t>
                    </m:r>
                  </m:oMath>
                </a14:m>
                <a:endParaRPr lang="en-US" b="0" dirty="0"/>
              </a:p>
              <a:p>
                <a:pPr marL="457200" indent="-457200">
                  <a:buFont typeface="+mj-lt"/>
                  <a:buAutoNum type="arabicPeriod"/>
                </a:pPr>
                <a:endParaRPr lang="en-US" b="0" dirty="0"/>
              </a:p>
              <a:p>
                <a:pPr marL="457200" indent="-457200">
                  <a:buFont typeface="+mj-lt"/>
                  <a:buAutoNum type="arabicPeriod"/>
                </a:pPr>
                <a:endParaRPr lang="en-US" dirty="0"/>
              </a:p>
              <a:p>
                <a:pPr marL="457200" indent="-457200">
                  <a:buFont typeface="+mj-lt"/>
                  <a:buAutoNum type="arabicPeriod"/>
                </a:pPr>
                <a:endParaRPr lang="en-US" b="0" dirty="0"/>
              </a:p>
              <a:p>
                <a:pPr marL="457200" indent="-457200">
                  <a:buFont typeface="+mj-lt"/>
                  <a:buAutoNum type="arabicPeriod"/>
                </a:pPr>
                <a:r>
                  <a:rPr lang="en-US" dirty="0"/>
                  <a:t>P-value &lt; 0.001 </a:t>
                </a:r>
                <a:r>
                  <a:rPr lang="en-US" dirty="0">
                    <a:solidFill>
                      <a:schemeClr val="accent2"/>
                    </a:solidFill>
                  </a:rPr>
                  <a:t>(Twice that of one-sided P-value)</a:t>
                </a:r>
                <a:endParaRPr lang="en-US" b="0" dirty="0">
                  <a:solidFill>
                    <a:schemeClr val="accent2"/>
                  </a:solidFill>
                </a:endParaRPr>
              </a:p>
            </p:txBody>
          </p:sp>
        </mc:Choice>
        <mc:Fallback xmlns="">
          <p:sp>
            <p:nvSpPr>
              <p:cNvPr id="2" name="Content Placeholder 1">
                <a:extLst>
                  <a:ext uri="{FF2B5EF4-FFF2-40B4-BE49-F238E27FC236}">
                    <a16:creationId xmlns:a16="http://schemas.microsoft.com/office/drawing/2014/main" id="{D15763E1-B3AC-6632-4F17-540C5EED7B2D}"/>
                  </a:ext>
                </a:extLst>
              </p:cNvPr>
              <p:cNvSpPr>
                <a:spLocks noGrp="1" noRot="1" noChangeAspect="1" noMove="1" noResize="1" noEditPoints="1" noAdjustHandles="1" noChangeArrowheads="1" noChangeShapeType="1" noTextEdit="1"/>
              </p:cNvSpPr>
              <p:nvPr>
                <p:ph idx="1"/>
              </p:nvPr>
            </p:nvSpPr>
            <p:spPr>
              <a:blipFill>
                <a:blip r:embed="rId2"/>
                <a:stretch>
                  <a:fillRect l="-690" t="-34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2CBFF4-47DB-6908-ADA2-B857A586F54F}"/>
                  </a:ext>
                </a:extLst>
              </p:cNvPr>
              <p:cNvSpPr txBox="1"/>
              <p:nvPr/>
            </p:nvSpPr>
            <p:spPr>
              <a:xfrm>
                <a:off x="2640980" y="3760304"/>
                <a:ext cx="4552978" cy="1104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𝑡</m:t>
                      </m:r>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acc>
                            <m:accPr>
                              <m:chr m:val="̅"/>
                              <m:ctrlPr>
                                <a:rPr lang="en-US" sz="2400" b="0" i="1" smtClean="0">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𝑥</m:t>
                              </m:r>
                            </m:e>
                          </m:acc>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𝜇</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𝑠</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𝑛</m:t>
                                      </m:r>
                                    </m:e>
                                  </m:rad>
                                </m:den>
                              </m:f>
                            </m:e>
                          </m:d>
                        </m:den>
                      </m:f>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4,504−4,000</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1,937</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731</m:t>
                                      </m:r>
                                    </m:e>
                                  </m:rad>
                                </m:den>
                              </m:f>
                            </m:e>
                          </m:d>
                        </m:den>
                      </m:f>
                      <m:r>
                        <a:rPr lang="en-US" sz="2400" b="0" i="1" smtClean="0">
                          <a:solidFill>
                            <a:schemeClr val="tx2"/>
                          </a:solidFill>
                          <a:latin typeface="Cambria Math" panose="02040503050406030204" pitchFamily="18" charset="0"/>
                        </a:rPr>
                        <m:t>=7.03</m:t>
                      </m:r>
                    </m:oMath>
                  </m:oMathPara>
                </a14:m>
                <a:endParaRPr lang="en-US" sz="2400" dirty="0">
                  <a:solidFill>
                    <a:schemeClr val="tx2"/>
                  </a:solidFill>
                </a:endParaRPr>
              </a:p>
            </p:txBody>
          </p:sp>
        </mc:Choice>
        <mc:Fallback xmlns="">
          <p:sp>
            <p:nvSpPr>
              <p:cNvPr id="4" name="TextBox 3">
                <a:extLst>
                  <a:ext uri="{FF2B5EF4-FFF2-40B4-BE49-F238E27FC236}">
                    <a16:creationId xmlns:a16="http://schemas.microsoft.com/office/drawing/2014/main" id="{5D2CBFF4-47DB-6908-ADA2-B857A586F54F}"/>
                  </a:ext>
                </a:extLst>
              </p:cNvPr>
              <p:cNvSpPr txBox="1">
                <a:spLocks noRot="1" noChangeAspect="1" noMove="1" noResize="1" noEditPoints="1" noAdjustHandles="1" noChangeArrowheads="1" noChangeShapeType="1" noTextEdit="1"/>
              </p:cNvSpPr>
              <p:nvPr/>
            </p:nvSpPr>
            <p:spPr>
              <a:xfrm>
                <a:off x="2640980" y="3760304"/>
                <a:ext cx="4552978" cy="1104470"/>
              </a:xfrm>
              <a:prstGeom prst="rect">
                <a:avLst/>
              </a:prstGeom>
              <a:blipFill>
                <a:blip r:embed="rId3"/>
                <a:stretch>
                  <a:fillRect l="-556" t="-2273" r="-833" b="-4545"/>
                </a:stretch>
              </a:blipFill>
            </p:spPr>
            <p:txBody>
              <a:bodyPr/>
              <a:lstStyle/>
              <a:p>
                <a:r>
                  <a:rPr lang="en-US">
                    <a:noFill/>
                  </a:rPr>
                  <a:t> </a:t>
                </a:r>
              </a:p>
            </p:txBody>
          </p:sp>
        </mc:Fallback>
      </mc:AlternateContent>
    </p:spTree>
    <p:extLst>
      <p:ext uri="{BB962C8B-B14F-4D97-AF65-F5344CB8AC3E}">
        <p14:creationId xmlns:p14="http://schemas.microsoft.com/office/powerpoint/2010/main" val="2470589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p:cxnSp>
        <p:nvCxnSpPr>
          <p:cNvPr id="7" name="Straight Connector 6">
            <a:extLst>
              <a:ext uri="{FF2B5EF4-FFF2-40B4-BE49-F238E27FC236}">
                <a16:creationId xmlns:a16="http://schemas.microsoft.com/office/drawing/2014/main" id="{40255B68-A47A-F4B7-6F9A-AA1346BF02ED}"/>
              </a:ext>
            </a:extLst>
          </p:cNvPr>
          <p:cNvCxnSpPr/>
          <p:nvPr/>
        </p:nvCxnSpPr>
        <p:spPr>
          <a:xfrm>
            <a:off x="2838580" y="5551767"/>
            <a:ext cx="6477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58113E-BFF4-B6D5-30FF-5421E2CFBE93}"/>
              </a:ext>
            </a:extLst>
          </p:cNvPr>
          <p:cNvCxnSpPr>
            <a:cxnSpLocks/>
          </p:cNvCxnSpPr>
          <p:nvPr/>
        </p:nvCxnSpPr>
        <p:spPr>
          <a:xfrm>
            <a:off x="6121309" y="2554360"/>
            <a:ext cx="0" cy="29974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54DBA26-97AA-ABA5-C12D-C75E4542CD14}"/>
                  </a:ext>
                </a:extLst>
              </p:cNvPr>
              <p:cNvSpPr txBox="1"/>
              <p:nvPr/>
            </p:nvSpPr>
            <p:spPr>
              <a:xfrm>
                <a:off x="7643453" y="3895679"/>
                <a:ext cx="1420966"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accent3"/>
                              </a:solidFill>
                              <a:latin typeface="Cambria Math" panose="02040503050406030204" pitchFamily="18" charset="0"/>
                            </a:rPr>
                          </m:ctrlPr>
                        </m:fPr>
                        <m:num>
                          <m:r>
                            <a:rPr lang="en-US" sz="2400" b="0" i="1" smtClean="0">
                              <a:solidFill>
                                <a:schemeClr val="accent3"/>
                              </a:solidFill>
                              <a:latin typeface="Cambria Math" panose="02040503050406030204" pitchFamily="18" charset="0"/>
                            </a:rPr>
                            <m:t>𝛼</m:t>
                          </m:r>
                        </m:num>
                        <m:den>
                          <m:r>
                            <a:rPr lang="en-US" sz="2400" b="0" i="1" smtClean="0">
                              <a:solidFill>
                                <a:schemeClr val="accent3"/>
                              </a:solidFill>
                              <a:latin typeface="Cambria Math" panose="02040503050406030204" pitchFamily="18" charset="0"/>
                            </a:rPr>
                            <m:t>2</m:t>
                          </m:r>
                        </m:den>
                      </m:f>
                      <m:r>
                        <a:rPr lang="en-US" sz="2400" b="0" i="1" smtClean="0">
                          <a:solidFill>
                            <a:schemeClr val="accent3"/>
                          </a:solidFill>
                          <a:latin typeface="Cambria Math" panose="02040503050406030204" pitchFamily="18" charset="0"/>
                        </a:rPr>
                        <m:t>=0.025</m:t>
                      </m:r>
                    </m:oMath>
                  </m:oMathPara>
                </a14:m>
                <a:endParaRPr lang="en-US" dirty="0">
                  <a:solidFill>
                    <a:schemeClr val="accent3"/>
                  </a:solidFill>
                </a:endParaRPr>
              </a:p>
            </p:txBody>
          </p:sp>
        </mc:Choice>
        <mc:Fallback xmlns="">
          <p:sp>
            <p:nvSpPr>
              <p:cNvPr id="9" name="TextBox 8">
                <a:extLst>
                  <a:ext uri="{FF2B5EF4-FFF2-40B4-BE49-F238E27FC236}">
                    <a16:creationId xmlns:a16="http://schemas.microsoft.com/office/drawing/2014/main" id="{B54DBA26-97AA-ABA5-C12D-C75E4542CD14}"/>
                  </a:ext>
                </a:extLst>
              </p:cNvPr>
              <p:cNvSpPr txBox="1">
                <a:spLocks noRot="1" noChangeAspect="1" noMove="1" noResize="1" noEditPoints="1" noAdjustHandles="1" noChangeArrowheads="1" noChangeShapeType="1" noTextEdit="1"/>
              </p:cNvSpPr>
              <p:nvPr/>
            </p:nvSpPr>
            <p:spPr>
              <a:xfrm>
                <a:off x="7643453" y="3895679"/>
                <a:ext cx="1420966" cy="629981"/>
              </a:xfrm>
              <a:prstGeom prst="rect">
                <a:avLst/>
              </a:prstGeom>
              <a:blipFill>
                <a:blip r:embed="rId2"/>
                <a:stretch>
                  <a:fillRect l="-2655" r="-4425" b="-13725"/>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47D60361-7282-4D7A-E9DA-66DF49581EF0}"/>
              </a:ext>
            </a:extLst>
          </p:cNvPr>
          <p:cNvCxnSpPr>
            <a:cxnSpLocks/>
          </p:cNvCxnSpPr>
          <p:nvPr/>
        </p:nvCxnSpPr>
        <p:spPr>
          <a:xfrm flipH="1">
            <a:off x="7617512" y="4665758"/>
            <a:ext cx="437217" cy="46749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CAE4DC96-7E50-9F68-25C3-EEE92CAE5BFB}"/>
              </a:ext>
            </a:extLst>
          </p:cNvPr>
          <p:cNvSpPr/>
          <p:nvPr/>
        </p:nvSpPr>
        <p:spPr>
          <a:xfrm>
            <a:off x="7424635" y="5144715"/>
            <a:ext cx="954975" cy="407052"/>
          </a:xfrm>
          <a:custGeom>
            <a:avLst/>
            <a:gdLst>
              <a:gd name="connsiteX0" fmla="*/ 0 w 954975"/>
              <a:gd name="connsiteY0" fmla="*/ 0 h 407052"/>
              <a:gd name="connsiteX1" fmla="*/ 13025 w 954975"/>
              <a:gd name="connsiteY1" fmla="*/ 9407 h 407052"/>
              <a:gd name="connsiteX2" fmla="*/ 36223 w 954975"/>
              <a:gd name="connsiteY2" fmla="*/ 27503 h 407052"/>
              <a:gd name="connsiteX3" fmla="*/ 37770 w 954975"/>
              <a:gd name="connsiteY3" fmla="*/ 27503 h 407052"/>
              <a:gd name="connsiteX4" fmla="*/ 68702 w 954975"/>
              <a:gd name="connsiteY4" fmla="*/ 51631 h 407052"/>
              <a:gd name="connsiteX5" fmla="*/ 142938 w 954975"/>
              <a:gd name="connsiteY5" fmla="*/ 97876 h 407052"/>
              <a:gd name="connsiteX6" fmla="*/ 198615 w 954975"/>
              <a:gd name="connsiteY6" fmla="*/ 128035 h 407052"/>
              <a:gd name="connsiteX7" fmla="*/ 265118 w 954975"/>
              <a:gd name="connsiteY7" fmla="*/ 158195 h 407052"/>
              <a:gd name="connsiteX8" fmla="*/ 323888 w 954975"/>
              <a:gd name="connsiteY8" fmla="*/ 184333 h 407052"/>
              <a:gd name="connsiteX9" fmla="*/ 385751 w 954975"/>
              <a:gd name="connsiteY9" fmla="*/ 212482 h 407052"/>
              <a:gd name="connsiteX10" fmla="*/ 459987 w 954975"/>
              <a:gd name="connsiteY10" fmla="*/ 244653 h 407052"/>
              <a:gd name="connsiteX11" fmla="*/ 541956 w 954975"/>
              <a:gd name="connsiteY11" fmla="*/ 274812 h 407052"/>
              <a:gd name="connsiteX12" fmla="*/ 589900 w 954975"/>
              <a:gd name="connsiteY12" fmla="*/ 290898 h 407052"/>
              <a:gd name="connsiteX13" fmla="*/ 674962 w 954975"/>
              <a:gd name="connsiteY13" fmla="*/ 321057 h 407052"/>
              <a:gd name="connsiteX14" fmla="*/ 636297 w 954975"/>
              <a:gd name="connsiteY14" fmla="*/ 306983 h 407052"/>
              <a:gd name="connsiteX15" fmla="*/ 710533 w 954975"/>
              <a:gd name="connsiteY15" fmla="*/ 331110 h 407052"/>
              <a:gd name="connsiteX16" fmla="*/ 772396 w 954975"/>
              <a:gd name="connsiteY16" fmla="*/ 347196 h 407052"/>
              <a:gd name="connsiteX17" fmla="*/ 824980 w 954975"/>
              <a:gd name="connsiteY17" fmla="*/ 359259 h 407052"/>
              <a:gd name="connsiteX18" fmla="*/ 902309 w 954975"/>
              <a:gd name="connsiteY18" fmla="*/ 381377 h 407052"/>
              <a:gd name="connsiteX19" fmla="*/ 954975 w 954975"/>
              <a:gd name="connsiteY19" fmla="*/ 407052 h 407052"/>
              <a:gd name="connsiteX20" fmla="*/ 0 w 954975"/>
              <a:gd name="connsiteY20" fmla="*/ 407052 h 4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4975" h="407052">
                <a:moveTo>
                  <a:pt x="0" y="0"/>
                </a:moveTo>
                <a:lnTo>
                  <a:pt x="13025" y="9407"/>
                </a:lnTo>
                <a:lnTo>
                  <a:pt x="36223" y="27503"/>
                </a:lnTo>
                <a:lnTo>
                  <a:pt x="37770" y="27503"/>
                </a:lnTo>
                <a:lnTo>
                  <a:pt x="68702" y="51631"/>
                </a:lnTo>
                <a:lnTo>
                  <a:pt x="142938" y="97876"/>
                </a:lnTo>
                <a:lnTo>
                  <a:pt x="198615" y="128035"/>
                </a:lnTo>
                <a:lnTo>
                  <a:pt x="265118" y="158195"/>
                </a:lnTo>
                <a:lnTo>
                  <a:pt x="323888" y="184333"/>
                </a:lnTo>
                <a:lnTo>
                  <a:pt x="385751" y="212482"/>
                </a:lnTo>
                <a:lnTo>
                  <a:pt x="459987" y="244653"/>
                </a:lnTo>
                <a:lnTo>
                  <a:pt x="541956" y="274812"/>
                </a:lnTo>
                <a:lnTo>
                  <a:pt x="589900" y="290898"/>
                </a:lnTo>
                <a:lnTo>
                  <a:pt x="674962" y="321057"/>
                </a:lnTo>
                <a:lnTo>
                  <a:pt x="636297" y="306983"/>
                </a:lnTo>
                <a:lnTo>
                  <a:pt x="710533" y="331110"/>
                </a:lnTo>
                <a:lnTo>
                  <a:pt x="772396" y="347196"/>
                </a:lnTo>
                <a:lnTo>
                  <a:pt x="824980" y="359259"/>
                </a:lnTo>
                <a:lnTo>
                  <a:pt x="902309" y="381377"/>
                </a:lnTo>
                <a:lnTo>
                  <a:pt x="954975" y="407052"/>
                </a:lnTo>
                <a:lnTo>
                  <a:pt x="0" y="407052"/>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827E234A-C9DE-DB6F-7AB0-443487B7C794}"/>
              </a:ext>
            </a:extLst>
          </p:cNvPr>
          <p:cNvSpPr/>
          <p:nvPr/>
        </p:nvSpPr>
        <p:spPr>
          <a:xfrm>
            <a:off x="3802953" y="5162911"/>
            <a:ext cx="976316" cy="388856"/>
          </a:xfrm>
          <a:custGeom>
            <a:avLst/>
            <a:gdLst>
              <a:gd name="connsiteX0" fmla="*/ 976316 w 976316"/>
              <a:gd name="connsiteY0" fmla="*/ 0 h 388856"/>
              <a:gd name="connsiteX1" fmla="*/ 976316 w 976316"/>
              <a:gd name="connsiteY1" fmla="*/ 388856 h 388856"/>
              <a:gd name="connsiteX2" fmla="*/ 0 w 976316"/>
              <a:gd name="connsiteY2" fmla="*/ 388856 h 388856"/>
              <a:gd name="connsiteX3" fmla="*/ 66743 w 976316"/>
              <a:gd name="connsiteY3" fmla="*/ 353127 h 388856"/>
              <a:gd name="connsiteX4" fmla="*/ 133246 w 976316"/>
              <a:gd name="connsiteY4" fmla="*/ 329000 h 388856"/>
              <a:gd name="connsiteX5" fmla="*/ 190469 w 976316"/>
              <a:gd name="connsiteY5" fmla="*/ 314925 h 388856"/>
              <a:gd name="connsiteX6" fmla="*/ 235320 w 976316"/>
              <a:gd name="connsiteY6" fmla="*/ 302861 h 388856"/>
              <a:gd name="connsiteX7" fmla="*/ 281718 w 976316"/>
              <a:gd name="connsiteY7" fmla="*/ 288787 h 388856"/>
              <a:gd name="connsiteX8" fmla="*/ 343581 w 976316"/>
              <a:gd name="connsiteY8" fmla="*/ 272702 h 388856"/>
              <a:gd name="connsiteX9" fmla="*/ 411631 w 976316"/>
              <a:gd name="connsiteY9" fmla="*/ 252595 h 388856"/>
              <a:gd name="connsiteX10" fmla="*/ 470401 w 976316"/>
              <a:gd name="connsiteY10" fmla="*/ 236510 h 388856"/>
              <a:gd name="connsiteX11" fmla="*/ 515252 w 976316"/>
              <a:gd name="connsiteY11" fmla="*/ 220425 h 388856"/>
              <a:gd name="connsiteX12" fmla="*/ 566289 w 976316"/>
              <a:gd name="connsiteY12" fmla="*/ 202329 h 388856"/>
              <a:gd name="connsiteX13" fmla="*/ 608046 w 976316"/>
              <a:gd name="connsiteY13" fmla="*/ 186244 h 388856"/>
              <a:gd name="connsiteX14" fmla="*/ 663723 w 976316"/>
              <a:gd name="connsiteY14" fmla="*/ 168148 h 388856"/>
              <a:gd name="connsiteX15" fmla="*/ 719400 w 976316"/>
              <a:gd name="connsiteY15" fmla="*/ 146031 h 388856"/>
              <a:gd name="connsiteX16" fmla="*/ 773531 w 976316"/>
              <a:gd name="connsiteY16" fmla="*/ 119893 h 388856"/>
              <a:gd name="connsiteX17" fmla="*/ 816835 w 976316"/>
              <a:gd name="connsiteY17" fmla="*/ 95765 h 388856"/>
              <a:gd name="connsiteX18" fmla="*/ 863232 w 976316"/>
              <a:gd name="connsiteY18" fmla="*/ 73648 h 388856"/>
              <a:gd name="connsiteX19" fmla="*/ 925096 w 976316"/>
              <a:gd name="connsiteY19" fmla="*/ 37456 h 38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6316" h="388856">
                <a:moveTo>
                  <a:pt x="976316" y="0"/>
                </a:moveTo>
                <a:lnTo>
                  <a:pt x="976316" y="388856"/>
                </a:lnTo>
                <a:lnTo>
                  <a:pt x="0" y="388856"/>
                </a:lnTo>
                <a:lnTo>
                  <a:pt x="66743" y="353127"/>
                </a:lnTo>
                <a:lnTo>
                  <a:pt x="133246" y="329000"/>
                </a:lnTo>
                <a:lnTo>
                  <a:pt x="190469" y="314925"/>
                </a:lnTo>
                <a:lnTo>
                  <a:pt x="235320" y="302861"/>
                </a:lnTo>
                <a:lnTo>
                  <a:pt x="281718" y="288787"/>
                </a:lnTo>
                <a:lnTo>
                  <a:pt x="343581" y="272702"/>
                </a:lnTo>
                <a:lnTo>
                  <a:pt x="411631" y="252595"/>
                </a:lnTo>
                <a:lnTo>
                  <a:pt x="470401" y="236510"/>
                </a:lnTo>
                <a:lnTo>
                  <a:pt x="515252" y="220425"/>
                </a:lnTo>
                <a:lnTo>
                  <a:pt x="566289" y="202329"/>
                </a:lnTo>
                <a:lnTo>
                  <a:pt x="608046" y="186244"/>
                </a:lnTo>
                <a:lnTo>
                  <a:pt x="663723" y="168148"/>
                </a:lnTo>
                <a:lnTo>
                  <a:pt x="719400" y="146031"/>
                </a:lnTo>
                <a:lnTo>
                  <a:pt x="773531" y="119893"/>
                </a:lnTo>
                <a:lnTo>
                  <a:pt x="816835" y="95765"/>
                </a:lnTo>
                <a:lnTo>
                  <a:pt x="863232" y="73648"/>
                </a:lnTo>
                <a:lnTo>
                  <a:pt x="925096" y="37456"/>
                </a:ln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99F92B-5DB0-0033-66EC-75D16EDBC170}"/>
              </a:ext>
            </a:extLst>
          </p:cNvPr>
          <p:cNvSpPr txBox="1"/>
          <p:nvPr/>
        </p:nvSpPr>
        <p:spPr>
          <a:xfrm>
            <a:off x="1066799" y="4615069"/>
            <a:ext cx="2502608" cy="461665"/>
          </a:xfrm>
          <a:prstGeom prst="rect">
            <a:avLst/>
          </a:prstGeom>
          <a:noFill/>
        </p:spPr>
        <p:txBody>
          <a:bodyPr wrap="none" rtlCol="0">
            <a:spAutoFit/>
          </a:bodyPr>
          <a:lstStyle/>
          <a:p>
            <a:r>
              <a:rPr lang="en-US" sz="2400" dirty="0">
                <a:solidFill>
                  <a:schemeClr val="accent5"/>
                </a:solidFill>
              </a:rPr>
              <a:t>P-value/2 &lt; 0.0005</a:t>
            </a:r>
          </a:p>
        </p:txBody>
      </p:sp>
      <p:cxnSp>
        <p:nvCxnSpPr>
          <p:cNvPr id="14" name="Straight Arrow Connector 13">
            <a:extLst>
              <a:ext uri="{FF2B5EF4-FFF2-40B4-BE49-F238E27FC236}">
                <a16:creationId xmlns:a16="http://schemas.microsoft.com/office/drawing/2014/main" id="{69193B81-54D1-E528-7870-7B8E0677E01C}"/>
              </a:ext>
            </a:extLst>
          </p:cNvPr>
          <p:cNvCxnSpPr>
            <a:cxnSpLocks/>
          </p:cNvCxnSpPr>
          <p:nvPr/>
        </p:nvCxnSpPr>
        <p:spPr>
          <a:xfrm>
            <a:off x="3510886" y="5058898"/>
            <a:ext cx="377797" cy="24341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77D9D0-86C7-D7C9-DA89-D4E782357410}"/>
                  </a:ext>
                </a:extLst>
              </p:cNvPr>
              <p:cNvSpPr txBox="1"/>
              <p:nvPr/>
            </p:nvSpPr>
            <p:spPr>
              <a:xfrm>
                <a:off x="3702413" y="3873505"/>
                <a:ext cx="1420966"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accent3"/>
                              </a:solidFill>
                              <a:latin typeface="Cambria Math" panose="02040503050406030204" pitchFamily="18" charset="0"/>
                            </a:rPr>
                          </m:ctrlPr>
                        </m:fPr>
                        <m:num>
                          <m:r>
                            <a:rPr lang="en-US" sz="2400" b="0" i="1" smtClean="0">
                              <a:solidFill>
                                <a:schemeClr val="accent3"/>
                              </a:solidFill>
                              <a:latin typeface="Cambria Math" panose="02040503050406030204" pitchFamily="18" charset="0"/>
                            </a:rPr>
                            <m:t>𝛼</m:t>
                          </m:r>
                        </m:num>
                        <m:den>
                          <m:r>
                            <a:rPr lang="en-US" sz="2400" b="0" i="1" smtClean="0">
                              <a:solidFill>
                                <a:schemeClr val="accent3"/>
                              </a:solidFill>
                              <a:latin typeface="Cambria Math" panose="02040503050406030204" pitchFamily="18" charset="0"/>
                            </a:rPr>
                            <m:t>2</m:t>
                          </m:r>
                        </m:den>
                      </m:f>
                      <m:r>
                        <a:rPr lang="en-US" sz="2400" b="0" i="1" smtClean="0">
                          <a:solidFill>
                            <a:schemeClr val="accent3"/>
                          </a:solidFill>
                          <a:latin typeface="Cambria Math" panose="02040503050406030204" pitchFamily="18" charset="0"/>
                        </a:rPr>
                        <m:t>=0.025</m:t>
                      </m:r>
                    </m:oMath>
                  </m:oMathPara>
                </a14:m>
                <a:endParaRPr lang="en-US" dirty="0">
                  <a:solidFill>
                    <a:schemeClr val="accent3"/>
                  </a:solidFill>
                </a:endParaRPr>
              </a:p>
            </p:txBody>
          </p:sp>
        </mc:Choice>
        <mc:Fallback xmlns="">
          <p:sp>
            <p:nvSpPr>
              <p:cNvPr id="15" name="TextBox 14">
                <a:extLst>
                  <a:ext uri="{FF2B5EF4-FFF2-40B4-BE49-F238E27FC236}">
                    <a16:creationId xmlns:a16="http://schemas.microsoft.com/office/drawing/2014/main" id="{3877D9D0-86C7-D7C9-DA89-D4E782357410}"/>
                  </a:ext>
                </a:extLst>
              </p:cNvPr>
              <p:cNvSpPr txBox="1">
                <a:spLocks noRot="1" noChangeAspect="1" noMove="1" noResize="1" noEditPoints="1" noAdjustHandles="1" noChangeArrowheads="1" noChangeShapeType="1" noTextEdit="1"/>
              </p:cNvSpPr>
              <p:nvPr/>
            </p:nvSpPr>
            <p:spPr>
              <a:xfrm>
                <a:off x="3702413" y="3873505"/>
                <a:ext cx="1420966" cy="629981"/>
              </a:xfrm>
              <a:prstGeom prst="rect">
                <a:avLst/>
              </a:prstGeom>
              <a:blipFill>
                <a:blip r:embed="rId3"/>
                <a:stretch>
                  <a:fillRect l="-2655" r="-4425" b="-15686"/>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B8FD6FD1-F256-0587-2FD4-10BCA15B2CA8}"/>
              </a:ext>
            </a:extLst>
          </p:cNvPr>
          <p:cNvCxnSpPr>
            <a:cxnSpLocks/>
          </p:cNvCxnSpPr>
          <p:nvPr/>
        </p:nvCxnSpPr>
        <p:spPr>
          <a:xfrm>
            <a:off x="4271263" y="4632667"/>
            <a:ext cx="283267" cy="512048"/>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a:extLst>
              <a:ext uri="{FF2B5EF4-FFF2-40B4-BE49-F238E27FC236}">
                <a16:creationId xmlns:a16="http://schemas.microsoft.com/office/drawing/2014/main" id="{2253F01E-12E9-AC16-D85F-C1F4B7BE14B4}"/>
              </a:ext>
            </a:extLst>
          </p:cNvPr>
          <p:cNvSpPr/>
          <p:nvPr/>
        </p:nvSpPr>
        <p:spPr>
          <a:xfrm>
            <a:off x="3802954" y="5406321"/>
            <a:ext cx="468310" cy="145445"/>
          </a:xfrm>
          <a:custGeom>
            <a:avLst/>
            <a:gdLst>
              <a:gd name="connsiteX0" fmla="*/ 751577 w 751577"/>
              <a:gd name="connsiteY0" fmla="*/ 0 h 258362"/>
              <a:gd name="connsiteX1" fmla="*/ 751577 w 751577"/>
              <a:gd name="connsiteY1" fmla="*/ 258362 h 258362"/>
              <a:gd name="connsiteX2" fmla="*/ 0 w 751577"/>
              <a:gd name="connsiteY2" fmla="*/ 258362 h 258362"/>
              <a:gd name="connsiteX3" fmla="*/ 66743 w 751577"/>
              <a:gd name="connsiteY3" fmla="*/ 222633 h 258362"/>
              <a:gd name="connsiteX4" fmla="*/ 133246 w 751577"/>
              <a:gd name="connsiteY4" fmla="*/ 198506 h 258362"/>
              <a:gd name="connsiteX5" fmla="*/ 190469 w 751577"/>
              <a:gd name="connsiteY5" fmla="*/ 184431 h 258362"/>
              <a:gd name="connsiteX6" fmla="*/ 235320 w 751577"/>
              <a:gd name="connsiteY6" fmla="*/ 172367 h 258362"/>
              <a:gd name="connsiteX7" fmla="*/ 281718 w 751577"/>
              <a:gd name="connsiteY7" fmla="*/ 158293 h 258362"/>
              <a:gd name="connsiteX8" fmla="*/ 343581 w 751577"/>
              <a:gd name="connsiteY8" fmla="*/ 142208 h 258362"/>
              <a:gd name="connsiteX9" fmla="*/ 411631 w 751577"/>
              <a:gd name="connsiteY9" fmla="*/ 122101 h 258362"/>
              <a:gd name="connsiteX10" fmla="*/ 470401 w 751577"/>
              <a:gd name="connsiteY10" fmla="*/ 106016 h 258362"/>
              <a:gd name="connsiteX11" fmla="*/ 515252 w 751577"/>
              <a:gd name="connsiteY11" fmla="*/ 89931 h 258362"/>
              <a:gd name="connsiteX12" fmla="*/ 566289 w 751577"/>
              <a:gd name="connsiteY12" fmla="*/ 71835 h 258362"/>
              <a:gd name="connsiteX13" fmla="*/ 608046 w 751577"/>
              <a:gd name="connsiteY13" fmla="*/ 55750 h 258362"/>
              <a:gd name="connsiteX14" fmla="*/ 663723 w 751577"/>
              <a:gd name="connsiteY14" fmla="*/ 37654 h 258362"/>
              <a:gd name="connsiteX15" fmla="*/ 719400 w 751577"/>
              <a:gd name="connsiteY15" fmla="*/ 15537 h 2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577" h="258362">
                <a:moveTo>
                  <a:pt x="751577" y="0"/>
                </a:moveTo>
                <a:lnTo>
                  <a:pt x="751577" y="258362"/>
                </a:lnTo>
                <a:lnTo>
                  <a:pt x="0" y="258362"/>
                </a:lnTo>
                <a:lnTo>
                  <a:pt x="66743" y="222633"/>
                </a:lnTo>
                <a:lnTo>
                  <a:pt x="133246" y="198506"/>
                </a:lnTo>
                <a:lnTo>
                  <a:pt x="190469" y="184431"/>
                </a:lnTo>
                <a:lnTo>
                  <a:pt x="235320" y="172367"/>
                </a:lnTo>
                <a:lnTo>
                  <a:pt x="281718" y="158293"/>
                </a:lnTo>
                <a:lnTo>
                  <a:pt x="343581" y="142208"/>
                </a:lnTo>
                <a:lnTo>
                  <a:pt x="411631" y="122101"/>
                </a:lnTo>
                <a:lnTo>
                  <a:pt x="470401" y="106016"/>
                </a:lnTo>
                <a:lnTo>
                  <a:pt x="515252" y="89931"/>
                </a:lnTo>
                <a:lnTo>
                  <a:pt x="566289" y="71835"/>
                </a:lnTo>
                <a:lnTo>
                  <a:pt x="608046" y="55750"/>
                </a:lnTo>
                <a:lnTo>
                  <a:pt x="663723" y="37654"/>
                </a:lnTo>
                <a:lnTo>
                  <a:pt x="719400" y="15537"/>
                </a:lnTo>
                <a:close/>
              </a:path>
            </a:pathLst>
          </a:custGeom>
          <a:solidFill>
            <a:schemeClr val="accent5">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EA92D446-7F1B-7F35-3DBD-7A4D0907118E}"/>
              </a:ext>
            </a:extLst>
          </p:cNvPr>
          <p:cNvSpPr/>
          <p:nvPr/>
        </p:nvSpPr>
        <p:spPr>
          <a:xfrm>
            <a:off x="7961242" y="5411669"/>
            <a:ext cx="418367" cy="140098"/>
          </a:xfrm>
          <a:custGeom>
            <a:avLst/>
            <a:gdLst>
              <a:gd name="connsiteX0" fmla="*/ 0 w 776176"/>
              <a:gd name="connsiteY0" fmla="*/ 0 h 289750"/>
              <a:gd name="connsiteX1" fmla="*/ 19816 w 776176"/>
              <a:gd name="connsiteY1" fmla="*/ 10733 h 289750"/>
              <a:gd name="connsiteX2" fmla="*/ 86319 w 776176"/>
              <a:gd name="connsiteY2" fmla="*/ 40893 h 289750"/>
              <a:gd name="connsiteX3" fmla="*/ 145089 w 776176"/>
              <a:gd name="connsiteY3" fmla="*/ 67031 h 289750"/>
              <a:gd name="connsiteX4" fmla="*/ 206952 w 776176"/>
              <a:gd name="connsiteY4" fmla="*/ 95180 h 289750"/>
              <a:gd name="connsiteX5" fmla="*/ 281188 w 776176"/>
              <a:gd name="connsiteY5" fmla="*/ 127351 h 289750"/>
              <a:gd name="connsiteX6" fmla="*/ 363157 w 776176"/>
              <a:gd name="connsiteY6" fmla="*/ 157510 h 289750"/>
              <a:gd name="connsiteX7" fmla="*/ 411101 w 776176"/>
              <a:gd name="connsiteY7" fmla="*/ 173596 h 289750"/>
              <a:gd name="connsiteX8" fmla="*/ 496163 w 776176"/>
              <a:gd name="connsiteY8" fmla="*/ 203755 h 289750"/>
              <a:gd name="connsiteX9" fmla="*/ 457498 w 776176"/>
              <a:gd name="connsiteY9" fmla="*/ 189681 h 289750"/>
              <a:gd name="connsiteX10" fmla="*/ 531734 w 776176"/>
              <a:gd name="connsiteY10" fmla="*/ 213808 h 289750"/>
              <a:gd name="connsiteX11" fmla="*/ 593597 w 776176"/>
              <a:gd name="connsiteY11" fmla="*/ 229894 h 289750"/>
              <a:gd name="connsiteX12" fmla="*/ 646181 w 776176"/>
              <a:gd name="connsiteY12" fmla="*/ 241957 h 289750"/>
              <a:gd name="connsiteX13" fmla="*/ 723510 w 776176"/>
              <a:gd name="connsiteY13" fmla="*/ 264075 h 289750"/>
              <a:gd name="connsiteX14" fmla="*/ 776176 w 776176"/>
              <a:gd name="connsiteY14" fmla="*/ 289750 h 289750"/>
              <a:gd name="connsiteX15" fmla="*/ 0 w 776176"/>
              <a:gd name="connsiteY15" fmla="*/ 289750 h 28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6176" h="289750">
                <a:moveTo>
                  <a:pt x="0" y="0"/>
                </a:moveTo>
                <a:lnTo>
                  <a:pt x="19816" y="10733"/>
                </a:lnTo>
                <a:lnTo>
                  <a:pt x="86319" y="40893"/>
                </a:lnTo>
                <a:lnTo>
                  <a:pt x="145089" y="67031"/>
                </a:lnTo>
                <a:lnTo>
                  <a:pt x="206952" y="95180"/>
                </a:lnTo>
                <a:lnTo>
                  <a:pt x="281188" y="127351"/>
                </a:lnTo>
                <a:lnTo>
                  <a:pt x="363157" y="157510"/>
                </a:lnTo>
                <a:lnTo>
                  <a:pt x="411101" y="173596"/>
                </a:lnTo>
                <a:lnTo>
                  <a:pt x="496163" y="203755"/>
                </a:lnTo>
                <a:lnTo>
                  <a:pt x="457498" y="189681"/>
                </a:lnTo>
                <a:lnTo>
                  <a:pt x="531734" y="213808"/>
                </a:lnTo>
                <a:lnTo>
                  <a:pt x="593597" y="229894"/>
                </a:lnTo>
                <a:lnTo>
                  <a:pt x="646181" y="241957"/>
                </a:lnTo>
                <a:lnTo>
                  <a:pt x="723510" y="264075"/>
                </a:lnTo>
                <a:lnTo>
                  <a:pt x="776176" y="289750"/>
                </a:lnTo>
                <a:lnTo>
                  <a:pt x="0" y="289750"/>
                </a:lnTo>
                <a:close/>
              </a:path>
            </a:pathLst>
          </a:custGeom>
          <a:solidFill>
            <a:schemeClr val="accent5">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069ACD00-63D8-37C4-37B2-29700CEB7CF9}"/>
              </a:ext>
            </a:extLst>
          </p:cNvPr>
          <p:cNvCxnSpPr>
            <a:cxnSpLocks/>
          </p:cNvCxnSpPr>
          <p:nvPr/>
        </p:nvCxnSpPr>
        <p:spPr>
          <a:xfrm flipH="1">
            <a:off x="8265279" y="5026998"/>
            <a:ext cx="602865" cy="38467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17">
            <a:extLst>
              <a:ext uri="{FF2B5EF4-FFF2-40B4-BE49-F238E27FC236}">
                <a16:creationId xmlns:a16="http://schemas.microsoft.com/office/drawing/2014/main" id="{25B051F7-AADE-8055-3747-8290734D7C43}"/>
              </a:ext>
            </a:extLst>
          </p:cNvPr>
          <p:cNvSpPr>
            <a:spLocks/>
          </p:cNvSpPr>
          <p:nvPr/>
        </p:nvSpPr>
        <p:spPr bwMode="auto">
          <a:xfrm>
            <a:off x="3790820" y="2554360"/>
            <a:ext cx="4610360" cy="3007923"/>
          </a:xfrm>
          <a:custGeom>
            <a:avLst/>
            <a:gdLst>
              <a:gd name="T0" fmla="*/ 1441 w 2981"/>
              <a:gd name="T1" fmla="*/ 15 h 1496"/>
              <a:gd name="T2" fmla="*/ 1351 w 2981"/>
              <a:gd name="T3" fmla="*/ 84 h 1496"/>
              <a:gd name="T4" fmla="*/ 1290 w 2981"/>
              <a:gd name="T5" fmla="*/ 168 h 1496"/>
              <a:gd name="T6" fmla="*/ 1241 w 2981"/>
              <a:gd name="T7" fmla="*/ 252 h 1496"/>
              <a:gd name="T8" fmla="*/ 1197 w 2981"/>
              <a:gd name="T9" fmla="*/ 334 h 1496"/>
              <a:gd name="T10" fmla="*/ 1163 w 2981"/>
              <a:gd name="T11" fmla="*/ 408 h 1496"/>
              <a:gd name="T12" fmla="*/ 1123 w 2981"/>
              <a:gd name="T13" fmla="*/ 505 h 1496"/>
              <a:gd name="T14" fmla="*/ 1087 w 2981"/>
              <a:gd name="T15" fmla="*/ 590 h 1496"/>
              <a:gd name="T16" fmla="*/ 1053 w 2981"/>
              <a:gd name="T17" fmla="*/ 674 h 1496"/>
              <a:gd name="T18" fmla="*/ 1023 w 2981"/>
              <a:gd name="T19" fmla="*/ 755 h 1496"/>
              <a:gd name="T20" fmla="*/ 987 w 2981"/>
              <a:gd name="T21" fmla="*/ 846 h 1496"/>
              <a:gd name="T22" fmla="*/ 951 w 2981"/>
              <a:gd name="T23" fmla="*/ 928 h 1496"/>
              <a:gd name="T24" fmla="*/ 914 w 2981"/>
              <a:gd name="T25" fmla="*/ 1008 h 1496"/>
              <a:gd name="T26" fmla="*/ 858 w 2981"/>
              <a:gd name="T27" fmla="*/ 1100 h 1496"/>
              <a:gd name="T28" fmla="*/ 781 w 2981"/>
              <a:gd name="T29" fmla="*/ 1190 h 1496"/>
              <a:gd name="T30" fmla="*/ 709 w 2981"/>
              <a:gd name="T31" fmla="*/ 1253 h 1496"/>
              <a:gd name="T32" fmla="*/ 606 w 2981"/>
              <a:gd name="T33" fmla="*/ 1316 h 1496"/>
              <a:gd name="T34" fmla="*/ 508 w 2981"/>
              <a:gd name="T35" fmla="*/ 1357 h 1496"/>
              <a:gd name="T36" fmla="*/ 401 w 2981"/>
              <a:gd name="T37" fmla="*/ 1390 h 1496"/>
              <a:gd name="T38" fmla="*/ 312 w 2981"/>
              <a:gd name="T39" fmla="*/ 1415 h 1496"/>
              <a:gd name="T40" fmla="*/ 190 w 2981"/>
              <a:gd name="T41" fmla="*/ 1441 h 1496"/>
              <a:gd name="T42" fmla="*/ 94 w 2981"/>
              <a:gd name="T43" fmla="*/ 1461 h 1496"/>
              <a:gd name="T44" fmla="*/ 2981 w 2981"/>
              <a:gd name="T45" fmla="*/ 1496 h 1496"/>
              <a:gd name="T46" fmla="*/ 2849 w 2981"/>
              <a:gd name="T47" fmla="*/ 1461 h 1496"/>
              <a:gd name="T48" fmla="*/ 2786 w 2981"/>
              <a:gd name="T49" fmla="*/ 1448 h 1496"/>
              <a:gd name="T50" fmla="*/ 2647 w 2981"/>
              <a:gd name="T51" fmla="*/ 1410 h 1496"/>
              <a:gd name="T52" fmla="*/ 2521 w 2981"/>
              <a:gd name="T53" fmla="*/ 1367 h 1496"/>
              <a:gd name="T54" fmla="*/ 2394 w 2981"/>
              <a:gd name="T55" fmla="*/ 1314 h 1496"/>
              <a:gd name="T56" fmla="*/ 2358 w 2981"/>
              <a:gd name="T57" fmla="*/ 1293 h 1496"/>
              <a:gd name="T58" fmla="*/ 2279 w 2981"/>
              <a:gd name="T59" fmla="*/ 1237 h 1496"/>
              <a:gd name="T60" fmla="*/ 2213 w 2981"/>
              <a:gd name="T61" fmla="*/ 1168 h 1496"/>
              <a:gd name="T62" fmla="*/ 2144 w 2981"/>
              <a:gd name="T63" fmla="*/ 1078 h 1496"/>
              <a:gd name="T64" fmla="*/ 2102 w 2981"/>
              <a:gd name="T65" fmla="*/ 1011 h 1496"/>
              <a:gd name="T66" fmla="*/ 2066 w 2981"/>
              <a:gd name="T67" fmla="*/ 931 h 1496"/>
              <a:gd name="T68" fmla="*/ 2037 w 2981"/>
              <a:gd name="T69" fmla="*/ 861 h 1496"/>
              <a:gd name="T70" fmla="*/ 2008 w 2981"/>
              <a:gd name="T71" fmla="*/ 791 h 1496"/>
              <a:gd name="T72" fmla="*/ 1967 w 2981"/>
              <a:gd name="T73" fmla="*/ 697 h 1496"/>
              <a:gd name="T74" fmla="*/ 1928 w 2981"/>
              <a:gd name="T75" fmla="*/ 608 h 1496"/>
              <a:gd name="T76" fmla="*/ 1882 w 2981"/>
              <a:gd name="T77" fmla="*/ 507 h 1496"/>
              <a:gd name="T78" fmla="*/ 1838 w 2981"/>
              <a:gd name="T79" fmla="*/ 411 h 1496"/>
              <a:gd name="T80" fmla="*/ 1794 w 2981"/>
              <a:gd name="T81" fmla="*/ 320 h 1496"/>
              <a:gd name="T82" fmla="*/ 1762 w 2981"/>
              <a:gd name="T83" fmla="*/ 259 h 1496"/>
              <a:gd name="T84" fmla="*/ 1727 w 2981"/>
              <a:gd name="T85" fmla="*/ 191 h 1496"/>
              <a:gd name="T86" fmla="*/ 1696 w 2981"/>
              <a:gd name="T87" fmla="*/ 146 h 1496"/>
              <a:gd name="T88" fmla="*/ 1676 w 2981"/>
              <a:gd name="T89" fmla="*/ 121 h 1496"/>
              <a:gd name="T90" fmla="*/ 1642 w 2981"/>
              <a:gd name="T91" fmla="*/ 80 h 1496"/>
              <a:gd name="T92" fmla="*/ 1598 w 2981"/>
              <a:gd name="T93" fmla="*/ 38 h 1496"/>
              <a:gd name="T94" fmla="*/ 1533 w 2981"/>
              <a:gd name="T95" fmla="*/ 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chemeClr val="accent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993366">
                        <a:gamma/>
                        <a:shade val="46275"/>
                        <a:invGamma/>
                      </a:srgbClr>
                    </a:gs>
                    <a:gs pos="50000">
                      <a:srgbClr val="993366"/>
                    </a:gs>
                    <a:gs pos="100000">
                      <a:srgbClr val="993366">
                        <a:gamma/>
                        <a:shade val="46275"/>
                        <a:invGamma/>
                      </a:srgbClr>
                    </a:gs>
                  </a:gsLst>
                  <a:lin ang="0" scaled="1"/>
                </a:gradFill>
              </a14:hiddenFill>
            </a:ext>
            <a:ext uri="{AF507438-7753-43E0-B8FC-AC1667EBCBE1}">
              <a14:hiddenEffects xmlns:a14="http://schemas.microsoft.com/office/drawing/2010/main">
                <a:effectLst>
                  <a:outerShdw dist="17961" dir="2700000" algn="ctr" rotWithShape="0">
                    <a:srgbClr val="292929"/>
                  </a:outerShdw>
                </a:effectLst>
              </a14:hiddenEffects>
            </a:ext>
          </a:extLst>
        </p:spPr>
        <p:txBody>
          <a:bodyPr/>
          <a:lstStyle/>
          <a:p>
            <a:endParaRPr lang="en-US"/>
          </a:p>
        </p:txBody>
      </p:sp>
      <p:sp>
        <p:nvSpPr>
          <p:cNvPr id="23" name="TextBox 22">
            <a:extLst>
              <a:ext uri="{FF2B5EF4-FFF2-40B4-BE49-F238E27FC236}">
                <a16:creationId xmlns:a16="http://schemas.microsoft.com/office/drawing/2014/main" id="{E8C3C0A0-E1F4-8F8A-2F76-6890DCC7B7E7}"/>
              </a:ext>
            </a:extLst>
          </p:cNvPr>
          <p:cNvSpPr txBox="1"/>
          <p:nvPr/>
        </p:nvSpPr>
        <p:spPr>
          <a:xfrm>
            <a:off x="8889714" y="4621516"/>
            <a:ext cx="2502608" cy="461665"/>
          </a:xfrm>
          <a:prstGeom prst="rect">
            <a:avLst/>
          </a:prstGeom>
          <a:noFill/>
        </p:spPr>
        <p:txBody>
          <a:bodyPr wrap="none" rtlCol="0">
            <a:spAutoFit/>
          </a:bodyPr>
          <a:lstStyle/>
          <a:p>
            <a:r>
              <a:rPr lang="en-US" sz="2400" dirty="0">
                <a:solidFill>
                  <a:schemeClr val="accent5"/>
                </a:solidFill>
              </a:rPr>
              <a:t>P-value/2 &lt; 0.0005</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7D11639-DFEB-6806-4785-B53242591A34}"/>
                  </a:ext>
                </a:extLst>
              </p:cNvPr>
              <p:cNvSpPr txBox="1"/>
              <p:nvPr/>
            </p:nvSpPr>
            <p:spPr>
              <a:xfrm>
                <a:off x="5993870" y="5691866"/>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p:txBody>
          </p:sp>
        </mc:Choice>
        <mc:Fallback xmlns="">
          <p:sp>
            <p:nvSpPr>
              <p:cNvPr id="25" name="TextBox 24">
                <a:extLst>
                  <a:ext uri="{FF2B5EF4-FFF2-40B4-BE49-F238E27FC236}">
                    <a16:creationId xmlns:a16="http://schemas.microsoft.com/office/drawing/2014/main" id="{D7D11639-DFEB-6806-4785-B53242591A34}"/>
                  </a:ext>
                </a:extLst>
              </p:cNvPr>
              <p:cNvSpPr txBox="1">
                <a:spLocks noRot="1" noChangeAspect="1" noMove="1" noResize="1" noEditPoints="1" noAdjustHandles="1" noChangeArrowheads="1" noChangeShapeType="1" noTextEdit="1"/>
              </p:cNvSpPr>
              <p:nvPr/>
            </p:nvSpPr>
            <p:spPr>
              <a:xfrm>
                <a:off x="5993870" y="5691866"/>
                <a:ext cx="254877" cy="369332"/>
              </a:xfrm>
              <a:prstGeom prst="rect">
                <a:avLst/>
              </a:prstGeom>
              <a:blipFill>
                <a:blip r:embed="rId4"/>
                <a:stretch>
                  <a:fillRect l="-18182" r="-18182"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22A02DD-3AA0-18D2-967D-6971AE30491D}"/>
                  </a:ext>
                </a:extLst>
              </p:cNvPr>
              <p:cNvSpPr txBox="1"/>
              <p:nvPr/>
            </p:nvSpPr>
            <p:spPr>
              <a:xfrm>
                <a:off x="7761836" y="5691866"/>
                <a:ext cx="6572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7.03</m:t>
                      </m:r>
                    </m:oMath>
                  </m:oMathPara>
                </a14:m>
                <a:endParaRPr lang="en-US" sz="2400" dirty="0"/>
              </a:p>
            </p:txBody>
          </p:sp>
        </mc:Choice>
        <mc:Fallback xmlns="">
          <p:sp>
            <p:nvSpPr>
              <p:cNvPr id="26" name="TextBox 25">
                <a:extLst>
                  <a:ext uri="{FF2B5EF4-FFF2-40B4-BE49-F238E27FC236}">
                    <a16:creationId xmlns:a16="http://schemas.microsoft.com/office/drawing/2014/main" id="{B22A02DD-3AA0-18D2-967D-6971AE30491D}"/>
                  </a:ext>
                </a:extLst>
              </p:cNvPr>
              <p:cNvSpPr txBox="1">
                <a:spLocks noRot="1" noChangeAspect="1" noMove="1" noResize="1" noEditPoints="1" noAdjustHandles="1" noChangeArrowheads="1" noChangeShapeType="1" noTextEdit="1"/>
              </p:cNvSpPr>
              <p:nvPr/>
            </p:nvSpPr>
            <p:spPr>
              <a:xfrm>
                <a:off x="7761836" y="5691866"/>
                <a:ext cx="657231" cy="369332"/>
              </a:xfrm>
              <a:prstGeom prst="rect">
                <a:avLst/>
              </a:prstGeom>
              <a:blipFill>
                <a:blip r:embed="rId5"/>
                <a:stretch>
                  <a:fillRect l="-9615" r="-9615"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3C9A5C5-10E7-4575-C70C-3FC010C59D3D}"/>
                  </a:ext>
                </a:extLst>
              </p:cNvPr>
              <p:cNvSpPr txBox="1"/>
              <p:nvPr/>
            </p:nvSpPr>
            <p:spPr>
              <a:xfrm>
                <a:off x="3802953" y="5691866"/>
                <a:ext cx="8864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−7.03</m:t>
                      </m:r>
                    </m:oMath>
                  </m:oMathPara>
                </a14:m>
                <a:endParaRPr lang="en-US" sz="2400" dirty="0"/>
              </a:p>
            </p:txBody>
          </p:sp>
        </mc:Choice>
        <mc:Fallback xmlns="">
          <p:sp>
            <p:nvSpPr>
              <p:cNvPr id="27" name="TextBox 26">
                <a:extLst>
                  <a:ext uri="{FF2B5EF4-FFF2-40B4-BE49-F238E27FC236}">
                    <a16:creationId xmlns:a16="http://schemas.microsoft.com/office/drawing/2014/main" id="{D3C9A5C5-10E7-4575-C70C-3FC010C59D3D}"/>
                  </a:ext>
                </a:extLst>
              </p:cNvPr>
              <p:cNvSpPr txBox="1">
                <a:spLocks noRot="1" noChangeAspect="1" noMove="1" noResize="1" noEditPoints="1" noAdjustHandles="1" noChangeArrowheads="1" noChangeShapeType="1" noTextEdit="1"/>
              </p:cNvSpPr>
              <p:nvPr/>
            </p:nvSpPr>
            <p:spPr>
              <a:xfrm>
                <a:off x="3802953" y="5691866"/>
                <a:ext cx="886461" cy="369332"/>
              </a:xfrm>
              <a:prstGeom prst="rect">
                <a:avLst/>
              </a:prstGeom>
              <a:blipFill>
                <a:blip r:embed="rId6"/>
                <a:stretch>
                  <a:fillRect r="-563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D3AEA1E-A70B-E4E9-FCC1-018114A59491}"/>
                  </a:ext>
                </a:extLst>
              </p:cNvPr>
              <p:cNvSpPr txBox="1"/>
              <p:nvPr/>
            </p:nvSpPr>
            <p:spPr>
              <a:xfrm>
                <a:off x="3354865" y="2054250"/>
                <a:ext cx="5482270" cy="461665"/>
              </a:xfrm>
              <a:prstGeom prst="rect">
                <a:avLst/>
              </a:prstGeom>
              <a:noFill/>
            </p:spPr>
            <p:txBody>
              <a:bodyPr wrap="none" rtlCol="0">
                <a:spAutoFit/>
              </a:bodyPr>
              <a:lstStyle/>
              <a:p>
                <a:r>
                  <a:rPr lang="en-US" sz="2400" dirty="0">
                    <a:solidFill>
                      <a:schemeClr val="tx2"/>
                    </a:solidFill>
                  </a:rPr>
                  <a:t>Reject </a:t>
                </a:r>
                <a14:m>
                  <m:oMath xmlns:m="http://schemas.openxmlformats.org/officeDocument/2006/math">
                    <m:sSub>
                      <m:sSubPr>
                        <m:ctrlPr>
                          <a:rPr lang="en-US" sz="2400" b="0" i="1" smtClean="0">
                            <a:solidFill>
                              <a:schemeClr val="tx2"/>
                            </a:solidFill>
                            <a:latin typeface="Cambria Math" panose="02040503050406030204" pitchFamily="18" charset="0"/>
                          </a:rPr>
                        </m:ctrlPr>
                      </m:sSubPr>
                      <m:e>
                        <m:r>
                          <a:rPr lang="en-US" sz="2400" b="0" i="1" smtClean="0">
                            <a:solidFill>
                              <a:schemeClr val="tx2"/>
                            </a:solidFill>
                            <a:latin typeface="Cambria Math" panose="02040503050406030204" pitchFamily="18" charset="0"/>
                          </a:rPr>
                          <m:t>𝐻</m:t>
                        </m:r>
                      </m:e>
                      <m:sub>
                        <m:r>
                          <a:rPr lang="en-US" sz="2400" b="0" i="1" smtClean="0">
                            <a:solidFill>
                              <a:schemeClr val="tx2"/>
                            </a:solidFill>
                            <a:latin typeface="Cambria Math" panose="02040503050406030204" pitchFamily="18" charset="0"/>
                          </a:rPr>
                          <m:t>0</m:t>
                        </m:r>
                      </m:sub>
                    </m:sSub>
                  </m:oMath>
                </a14:m>
                <a:r>
                  <a:rPr lang="en-US" sz="2400" dirty="0">
                    <a:solidFill>
                      <a:schemeClr val="tx2"/>
                    </a:solidFill>
                  </a:rPr>
                  <a:t> since P-value </a:t>
                </a:r>
                <a14:m>
                  <m:oMath xmlns:m="http://schemas.openxmlformats.org/officeDocument/2006/math">
                    <m:r>
                      <a:rPr lang="en-US" sz="2400" b="0" i="0" smtClean="0">
                        <a:solidFill>
                          <a:schemeClr val="tx2"/>
                        </a:solidFill>
                        <a:latin typeface="Cambria Math" panose="02040503050406030204" pitchFamily="18" charset="0"/>
                      </a:rPr>
                      <m:t>0.001</m:t>
                    </m:r>
                    <m:r>
                      <a:rPr lang="en-US" sz="2400" b="0" i="1" smtClean="0">
                        <a:solidFill>
                          <a:schemeClr val="tx2"/>
                        </a:solidFill>
                        <a:latin typeface="Cambria Math" panose="02040503050406030204" pitchFamily="18" charset="0"/>
                      </a:rPr>
                      <m:t>&lt;</m:t>
                    </m:r>
                    <m:r>
                      <a:rPr lang="en-US" sz="2400" b="0" i="1" smtClean="0">
                        <a:solidFill>
                          <a:schemeClr val="tx2"/>
                        </a:solidFill>
                        <a:latin typeface="Cambria Math" panose="02040503050406030204" pitchFamily="18" charset="0"/>
                      </a:rPr>
                      <m:t>𝛼</m:t>
                    </m:r>
                    <m:r>
                      <a:rPr lang="en-US" sz="2400" b="0" i="1" smtClean="0">
                        <a:solidFill>
                          <a:schemeClr val="tx2"/>
                        </a:solidFill>
                        <a:latin typeface="Cambria Math" panose="02040503050406030204" pitchFamily="18" charset="0"/>
                      </a:rPr>
                      <m:t>=0.05</m:t>
                    </m:r>
                  </m:oMath>
                </a14:m>
                <a:endParaRPr lang="en-US" sz="2400" dirty="0">
                  <a:solidFill>
                    <a:schemeClr val="tx2"/>
                  </a:solidFill>
                </a:endParaRPr>
              </a:p>
            </p:txBody>
          </p:sp>
        </mc:Choice>
        <mc:Fallback xmlns="">
          <p:sp>
            <p:nvSpPr>
              <p:cNvPr id="28" name="TextBox 27">
                <a:extLst>
                  <a:ext uri="{FF2B5EF4-FFF2-40B4-BE49-F238E27FC236}">
                    <a16:creationId xmlns:a16="http://schemas.microsoft.com/office/drawing/2014/main" id="{8D3AEA1E-A70B-E4E9-FCC1-018114A59491}"/>
                  </a:ext>
                </a:extLst>
              </p:cNvPr>
              <p:cNvSpPr txBox="1">
                <a:spLocks noRot="1" noChangeAspect="1" noMove="1" noResize="1" noEditPoints="1" noAdjustHandles="1" noChangeArrowheads="1" noChangeShapeType="1" noTextEdit="1"/>
              </p:cNvSpPr>
              <p:nvPr/>
            </p:nvSpPr>
            <p:spPr>
              <a:xfrm>
                <a:off x="3354865" y="2054250"/>
                <a:ext cx="5482270" cy="461665"/>
              </a:xfrm>
              <a:prstGeom prst="rect">
                <a:avLst/>
              </a:prstGeom>
              <a:blipFill>
                <a:blip r:embed="rId7"/>
                <a:stretch>
                  <a:fillRect l="-1852"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687737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5763E1-B3AC-6632-4F17-540C5EED7B2D}"/>
                  </a:ext>
                </a:extLst>
              </p:cNvPr>
              <p:cNvSpPr>
                <a:spLocks noGrp="1"/>
              </p:cNvSpPr>
              <p:nvPr>
                <p:ph idx="1"/>
              </p:nvPr>
            </p:nvSpPr>
            <p:spPr>
              <a:xfrm>
                <a:off x="581192" y="2180496"/>
                <a:ext cx="11029615" cy="4488661"/>
              </a:xfrm>
            </p:spPr>
            <p:txBody>
              <a:bodyPr/>
              <a:lstStyle/>
              <a:p>
                <a:pPr marL="457200" indent="-45720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≤4,000</m:t>
                    </m:r>
                  </m:oMath>
                </a14:m>
                <a:br>
                  <a:rPr lang="en-US" b="0" dirty="0"/>
                </a:b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&gt;4,000</m:t>
                    </m:r>
                  </m:oMath>
                </a14:m>
                <a:endParaRPr lang="en-US" b="0" dirty="0"/>
              </a:p>
              <a:p>
                <a:pPr marL="457200" indent="-457200">
                  <a:buFont typeface="+mj-lt"/>
                  <a:buAutoNum type="arabicPeriod"/>
                </a:pPr>
                <a:r>
                  <a:rPr lang="en-US" dirty="0"/>
                  <a:t>Sample data: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=4,504</m:t>
                    </m:r>
                  </m:oMath>
                </a14:m>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=1,937</m:t>
                    </m:r>
                  </m:oMath>
                </a14:m>
                <a:r>
                  <a:rPr lang="en-US" b="0"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=731</m:t>
                    </m:r>
                  </m:oMath>
                </a14:m>
                <a:endParaRPr lang="en-US" b="0" dirty="0"/>
              </a:p>
              <a:p>
                <a:pPr marL="457200" indent="-457200">
                  <a:buFont typeface="+mj-lt"/>
                  <a:buAutoNum type="arabicPeriod"/>
                </a:pPr>
                <a:endParaRPr lang="en-US" b="0" dirty="0"/>
              </a:p>
              <a:p>
                <a:pPr marL="457200" indent="-457200">
                  <a:buFont typeface="+mj-lt"/>
                  <a:buAutoNum type="arabicPeriod"/>
                </a:pPr>
                <a:endParaRPr lang="en-US" dirty="0"/>
              </a:p>
              <a:p>
                <a:pPr marL="457200" indent="-457200">
                  <a:buFont typeface="+mj-lt"/>
                  <a:buAutoNum type="arabicPeriod"/>
                </a:pPr>
                <a:endParaRPr lang="en-US" b="0" dirty="0"/>
              </a:p>
              <a:p>
                <a:pPr marL="457200" indent="-457200">
                  <a:buFont typeface="+mj-lt"/>
                  <a:buAutoNum type="arabicPeriod"/>
                </a:pPr>
                <a:r>
                  <a:rPr lang="en-US" dirty="0"/>
                  <a:t>P-value &lt; 0.001 </a:t>
                </a:r>
                <a:r>
                  <a:rPr lang="en-US" dirty="0">
                    <a:solidFill>
                      <a:schemeClr val="accent2"/>
                    </a:solidFill>
                  </a:rPr>
                  <a:t>(Twice that of one-sided P-value)</a:t>
                </a:r>
                <a:endParaRPr lang="en-US" dirty="0"/>
              </a:p>
              <a:p>
                <a:pPr marL="457200" indent="-457200">
                  <a:buFont typeface="+mj-lt"/>
                  <a:buAutoNum type="arabicPeriod"/>
                </a:pPr>
                <a:r>
                  <a:rPr lang="en-US" b="0" dirty="0"/>
                  <a:t>Reject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endParaRPr lang="en-US" b="0" dirty="0"/>
              </a:p>
            </p:txBody>
          </p:sp>
        </mc:Choice>
        <mc:Fallback xmlns="">
          <p:sp>
            <p:nvSpPr>
              <p:cNvPr id="2" name="Content Placeholder 1">
                <a:extLst>
                  <a:ext uri="{FF2B5EF4-FFF2-40B4-BE49-F238E27FC236}">
                    <a16:creationId xmlns:a16="http://schemas.microsoft.com/office/drawing/2014/main" id="{D15763E1-B3AC-6632-4F17-540C5EED7B2D}"/>
                  </a:ext>
                </a:extLst>
              </p:cNvPr>
              <p:cNvSpPr>
                <a:spLocks noGrp="1" noRot="1" noChangeAspect="1" noMove="1" noResize="1" noEditPoints="1" noAdjustHandles="1" noChangeArrowheads="1" noChangeShapeType="1" noTextEdit="1"/>
              </p:cNvSpPr>
              <p:nvPr>
                <p:ph idx="1"/>
              </p:nvPr>
            </p:nvSpPr>
            <p:spPr>
              <a:xfrm>
                <a:off x="581192" y="2180496"/>
                <a:ext cx="11029615" cy="4488661"/>
              </a:xfrm>
              <a:blipFill>
                <a:blip r:embed="rId2"/>
                <a:stretch>
                  <a:fillRect l="-690" t="-2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9C14BC-781C-9439-B2A5-8075770CFB82}"/>
              </a:ext>
            </a:extLst>
          </p:cNvPr>
          <p:cNvSpPr>
            <a:spLocks noGrp="1"/>
          </p:cNvSpPr>
          <p:nvPr>
            <p:ph type="title"/>
          </p:nvPr>
        </p:nvSpPr>
        <p:spPr/>
        <p:txBody>
          <a:bodyPr/>
          <a:lstStyle/>
          <a:p>
            <a:r>
              <a:rPr lang="en-US" dirty="0"/>
              <a:t>Bike Data Example for One-Tail Hypothesis Test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2CBFF4-47DB-6908-ADA2-B857A586F54F}"/>
                  </a:ext>
                </a:extLst>
              </p:cNvPr>
              <p:cNvSpPr txBox="1"/>
              <p:nvPr/>
            </p:nvSpPr>
            <p:spPr>
              <a:xfrm>
                <a:off x="2640980" y="3760304"/>
                <a:ext cx="4552978" cy="1104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𝑡</m:t>
                      </m:r>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acc>
                            <m:accPr>
                              <m:chr m:val="̅"/>
                              <m:ctrlPr>
                                <a:rPr lang="en-US" sz="2400" b="0" i="1" smtClean="0">
                                  <a:solidFill>
                                    <a:schemeClr val="tx2"/>
                                  </a:solidFill>
                                  <a:latin typeface="Cambria Math" panose="02040503050406030204" pitchFamily="18" charset="0"/>
                                </a:rPr>
                              </m:ctrlPr>
                            </m:accPr>
                            <m:e>
                              <m:r>
                                <a:rPr lang="en-US" sz="2400" b="0" i="1" smtClean="0">
                                  <a:solidFill>
                                    <a:schemeClr val="tx2"/>
                                  </a:solidFill>
                                  <a:latin typeface="Cambria Math" panose="02040503050406030204" pitchFamily="18" charset="0"/>
                                </a:rPr>
                                <m:t>𝑥</m:t>
                              </m:r>
                            </m:e>
                          </m:acc>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𝜇</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𝑠</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𝑛</m:t>
                                      </m:r>
                                    </m:e>
                                  </m:rad>
                                </m:den>
                              </m:f>
                            </m:e>
                          </m:d>
                        </m:den>
                      </m:f>
                      <m:r>
                        <a:rPr lang="en-US" sz="2400" b="0" i="1" smtClean="0">
                          <a:solidFill>
                            <a:schemeClr val="tx2"/>
                          </a:solidFill>
                          <a:latin typeface="Cambria Math" panose="02040503050406030204" pitchFamily="18" charset="0"/>
                        </a:rPr>
                        <m:t>=</m:t>
                      </m:r>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4,504−4,000</m:t>
                          </m:r>
                        </m:num>
                        <m:den>
                          <m:d>
                            <m:dPr>
                              <m:ctrlPr>
                                <a:rPr lang="en-US" sz="2400" b="0" i="1" smtClean="0">
                                  <a:solidFill>
                                    <a:schemeClr val="tx2"/>
                                  </a:solidFill>
                                  <a:latin typeface="Cambria Math" panose="02040503050406030204" pitchFamily="18" charset="0"/>
                                </a:rPr>
                              </m:ctrlPr>
                            </m:dPr>
                            <m:e>
                              <m:f>
                                <m:fPr>
                                  <m:ctrlPr>
                                    <a:rPr lang="en-US" sz="2400" b="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1,937</m:t>
                                  </m:r>
                                </m:num>
                                <m:den>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731</m:t>
                                      </m:r>
                                    </m:e>
                                  </m:rad>
                                </m:den>
                              </m:f>
                            </m:e>
                          </m:d>
                        </m:den>
                      </m:f>
                      <m:r>
                        <a:rPr lang="en-US" sz="2400" b="0" i="1" smtClean="0">
                          <a:solidFill>
                            <a:schemeClr val="tx2"/>
                          </a:solidFill>
                          <a:latin typeface="Cambria Math" panose="02040503050406030204" pitchFamily="18" charset="0"/>
                        </a:rPr>
                        <m:t>=7.03</m:t>
                      </m:r>
                    </m:oMath>
                  </m:oMathPara>
                </a14:m>
                <a:endParaRPr lang="en-US" sz="2400" dirty="0">
                  <a:solidFill>
                    <a:schemeClr val="tx2"/>
                  </a:solidFill>
                </a:endParaRPr>
              </a:p>
            </p:txBody>
          </p:sp>
        </mc:Choice>
        <mc:Fallback xmlns="">
          <p:sp>
            <p:nvSpPr>
              <p:cNvPr id="4" name="TextBox 3">
                <a:extLst>
                  <a:ext uri="{FF2B5EF4-FFF2-40B4-BE49-F238E27FC236}">
                    <a16:creationId xmlns:a16="http://schemas.microsoft.com/office/drawing/2014/main" id="{5D2CBFF4-47DB-6908-ADA2-B857A586F54F}"/>
                  </a:ext>
                </a:extLst>
              </p:cNvPr>
              <p:cNvSpPr txBox="1">
                <a:spLocks noRot="1" noChangeAspect="1" noMove="1" noResize="1" noEditPoints="1" noAdjustHandles="1" noChangeArrowheads="1" noChangeShapeType="1" noTextEdit="1"/>
              </p:cNvSpPr>
              <p:nvPr/>
            </p:nvSpPr>
            <p:spPr>
              <a:xfrm>
                <a:off x="2640980" y="3760304"/>
                <a:ext cx="4552978" cy="1104470"/>
              </a:xfrm>
              <a:prstGeom prst="rect">
                <a:avLst/>
              </a:prstGeom>
              <a:blipFill>
                <a:blip r:embed="rId3"/>
                <a:stretch>
                  <a:fillRect l="-556" t="-2273" r="-833" b="-4545"/>
                </a:stretch>
              </a:blipFill>
            </p:spPr>
            <p:txBody>
              <a:bodyPr/>
              <a:lstStyle/>
              <a:p>
                <a:r>
                  <a:rPr lang="en-US">
                    <a:noFill/>
                  </a:rPr>
                  <a:t> </a:t>
                </a:r>
              </a:p>
            </p:txBody>
          </p:sp>
        </mc:Fallback>
      </mc:AlternateContent>
    </p:spTree>
    <p:extLst>
      <p:ext uri="{BB962C8B-B14F-4D97-AF65-F5344CB8AC3E}">
        <p14:creationId xmlns:p14="http://schemas.microsoft.com/office/powerpoint/2010/main" val="25393272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84DC-FC55-B055-7DDE-AEAD84DB499C}"/>
              </a:ext>
            </a:extLst>
          </p:cNvPr>
          <p:cNvSpPr>
            <a:spLocks noGrp="1"/>
          </p:cNvSpPr>
          <p:nvPr>
            <p:ph type="title"/>
          </p:nvPr>
        </p:nvSpPr>
        <p:spPr/>
        <p:txBody>
          <a:bodyPr/>
          <a:lstStyle/>
          <a:p>
            <a:r>
              <a:rPr lang="en-US" dirty="0"/>
              <a:t>Ethics Around Inference with Data</a:t>
            </a:r>
          </a:p>
        </p:txBody>
      </p:sp>
      <p:sp>
        <p:nvSpPr>
          <p:cNvPr id="3" name="Text Placeholder 2">
            <a:extLst>
              <a:ext uri="{FF2B5EF4-FFF2-40B4-BE49-F238E27FC236}">
                <a16:creationId xmlns:a16="http://schemas.microsoft.com/office/drawing/2014/main" id="{9C133364-BE36-41FD-C36B-A0016FFB9F65}"/>
              </a:ext>
            </a:extLst>
          </p:cNvPr>
          <p:cNvSpPr>
            <a:spLocks noGrp="1"/>
          </p:cNvSpPr>
          <p:nvPr>
            <p:ph type="body" idx="1"/>
          </p:nvPr>
        </p:nvSpPr>
        <p:spPr/>
        <p:txBody>
          <a:bodyPr/>
          <a:lstStyle/>
          <a:p>
            <a:r>
              <a:rPr lang="en-US" dirty="0"/>
              <a:t>Testing Hypotheses with Data</a:t>
            </a:r>
          </a:p>
        </p:txBody>
      </p:sp>
    </p:spTree>
    <p:extLst>
      <p:ext uri="{BB962C8B-B14F-4D97-AF65-F5344CB8AC3E}">
        <p14:creationId xmlns:p14="http://schemas.microsoft.com/office/powerpoint/2010/main" val="3071691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099E93-32BA-148B-1DA9-0AED3D95E519}"/>
              </a:ext>
            </a:extLst>
          </p:cNvPr>
          <p:cNvSpPr>
            <a:spLocks noGrp="1"/>
          </p:cNvSpPr>
          <p:nvPr>
            <p:ph idx="1"/>
          </p:nvPr>
        </p:nvSpPr>
        <p:spPr/>
        <p:txBody>
          <a:bodyPr/>
          <a:lstStyle/>
          <a:p>
            <a:r>
              <a:rPr lang="en-US" dirty="0"/>
              <a:t>Hypothesis tests depend on sample data.</a:t>
            </a:r>
          </a:p>
          <a:p>
            <a:r>
              <a:rPr lang="en-US" dirty="0"/>
              <a:t>Therefore, hypothesis tests may be wrong!</a:t>
            </a:r>
          </a:p>
          <a:p>
            <a:r>
              <a:rPr lang="en-US" dirty="0"/>
              <a:t>There are two types of errors in hypothesis testing – </a:t>
            </a:r>
            <a:r>
              <a:rPr lang="en-US" b="1" dirty="0"/>
              <a:t>Type I and Type II errors</a:t>
            </a:r>
            <a:r>
              <a:rPr lang="en-US" dirty="0"/>
              <a:t>.</a:t>
            </a:r>
            <a:endParaRPr lang="en-US" b="1" dirty="0"/>
          </a:p>
          <a:p>
            <a:endParaRPr lang="en-US" dirty="0"/>
          </a:p>
        </p:txBody>
      </p:sp>
      <p:sp>
        <p:nvSpPr>
          <p:cNvPr id="3" name="Title 2">
            <a:extLst>
              <a:ext uri="{FF2B5EF4-FFF2-40B4-BE49-F238E27FC236}">
                <a16:creationId xmlns:a16="http://schemas.microsoft.com/office/drawing/2014/main" id="{7165E824-FAD4-E4CD-AAE8-DA41DF66D84B}"/>
              </a:ext>
            </a:extLst>
          </p:cNvPr>
          <p:cNvSpPr>
            <a:spLocks noGrp="1"/>
          </p:cNvSpPr>
          <p:nvPr>
            <p:ph type="title"/>
          </p:nvPr>
        </p:nvSpPr>
        <p:spPr/>
        <p:txBody>
          <a:bodyPr/>
          <a:lstStyle/>
          <a:p>
            <a:r>
              <a:rPr lang="en-US" dirty="0"/>
              <a:t>Errors in Hypothesis Tests</a:t>
            </a:r>
          </a:p>
        </p:txBody>
      </p:sp>
    </p:spTree>
    <p:extLst>
      <p:ext uri="{BB962C8B-B14F-4D97-AF65-F5344CB8AC3E}">
        <p14:creationId xmlns:p14="http://schemas.microsoft.com/office/powerpoint/2010/main" val="34971164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EF9DAC-CF0A-7DC6-89A6-236841ED1B46}"/>
              </a:ext>
            </a:extLst>
          </p:cNvPr>
          <p:cNvSpPr>
            <a:spLocks noGrp="1"/>
          </p:cNvSpPr>
          <p:nvPr>
            <p:ph type="title"/>
          </p:nvPr>
        </p:nvSpPr>
        <p:spPr/>
        <p:txBody>
          <a:bodyPr/>
          <a:lstStyle/>
          <a:p>
            <a:r>
              <a:rPr lang="en-US" dirty="0"/>
              <a:t>Type I vs. Type II Errors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9368050-4391-2254-B140-871E04CB3138}"/>
                  </a:ext>
                </a:extLst>
              </p:cNvPr>
              <p:cNvGraphicFramePr>
                <a:graphicFrameLocks noGrp="1"/>
              </p:cNvGraphicFramePr>
              <p:nvPr>
                <p:extLst>
                  <p:ext uri="{D42A27DB-BD31-4B8C-83A1-F6EECF244321}">
                    <p14:modId xmlns:p14="http://schemas.microsoft.com/office/powerpoint/2010/main" val="3568037745"/>
                  </p:ext>
                </p:extLst>
              </p:nvPr>
            </p:nvGraphicFramePr>
            <p:xfrm>
              <a:off x="3001617" y="2691451"/>
              <a:ext cx="6553200" cy="2448560"/>
            </p:xfrm>
            <a:graphic>
              <a:graphicData uri="http://schemas.openxmlformats.org/drawingml/2006/table">
                <a:tbl>
                  <a:tblPr firstRow="1" firstCol="1" bandRow="1">
                    <a:tableStyleId>{5C22544A-7EE6-4342-B048-85BDC9FD1C3A}</a:tableStyleId>
                  </a:tblPr>
                  <a:tblGrid>
                    <a:gridCol w="21844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812800">
                    <a:tc>
                      <a:txBody>
                        <a:bodyPr/>
                        <a:lstStyle/>
                        <a:p>
                          <a:pPr algn="ctr"/>
                          <a:endParaRPr lang="en-US" sz="2400" dirty="0"/>
                        </a:p>
                      </a:txBody>
                      <a:tcPr anchor="ctr">
                        <a:noFill/>
                      </a:tcPr>
                    </a:tc>
                    <a:tc>
                      <a:txBody>
                        <a:bodyPr/>
                        <a:lstStyle/>
                        <a:p>
                          <a:pPr algn="ct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𝑯</m:t>
                                  </m:r>
                                </m:e>
                                <m:sub>
                                  <m:r>
                                    <a:rPr lang="en-US" sz="2400" b="1" i="1" smtClean="0">
                                      <a:latin typeface="Cambria Math" panose="02040503050406030204" pitchFamily="18" charset="0"/>
                                    </a:rPr>
                                    <m:t>𝟎</m:t>
                                  </m:r>
                                </m:sub>
                              </m:sSub>
                            </m:oMath>
                          </a14:m>
                          <a:r>
                            <a:rPr lang="en-US" sz="2400" dirty="0"/>
                            <a:t> True</a:t>
                          </a:r>
                        </a:p>
                      </a:txBody>
                      <a:tcPr anchor="ctr"/>
                    </a:tc>
                    <a:tc>
                      <a:txBody>
                        <a:bodyPr/>
                        <a:lstStyle/>
                        <a:p>
                          <a:pPr algn="ct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𝑯</m:t>
                                  </m:r>
                                </m:e>
                                <m:sub>
                                  <m:r>
                                    <a:rPr lang="en-US" sz="2400" b="1" i="1" smtClean="0">
                                      <a:latin typeface="Cambria Math" panose="02040503050406030204" pitchFamily="18" charset="0"/>
                                    </a:rPr>
                                    <m:t>𝟎</m:t>
                                  </m:r>
                                </m:sub>
                              </m:sSub>
                            </m:oMath>
                          </a14:m>
                          <a:r>
                            <a:rPr lang="en-US" sz="2400" dirty="0"/>
                            <a:t> False</a:t>
                          </a:r>
                        </a:p>
                      </a:txBody>
                      <a:tcPr anchor="ctr"/>
                    </a:tc>
                    <a:extLst>
                      <a:ext uri="{0D108BD9-81ED-4DB2-BD59-A6C34878D82A}">
                        <a16:rowId xmlns:a16="http://schemas.microsoft.com/office/drawing/2014/main" val="10000"/>
                      </a:ext>
                    </a:extLst>
                  </a:tr>
                  <a:tr h="812800">
                    <a:tc>
                      <a:txBody>
                        <a:bodyPr/>
                        <a:lstStyle/>
                        <a:p>
                          <a:pPr algn="ctr"/>
                          <a:r>
                            <a:rPr lang="en-US" sz="2400" dirty="0"/>
                            <a:t>Do Not Reject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𝑯</m:t>
                                  </m:r>
                                </m:e>
                                <m:sub>
                                  <m:r>
                                    <a:rPr lang="en-US" sz="2400" b="1" i="1" smtClean="0">
                                      <a:latin typeface="Cambria Math" panose="02040503050406030204" pitchFamily="18" charset="0"/>
                                    </a:rPr>
                                    <m:t>𝟎</m:t>
                                  </m:r>
                                </m:sub>
                              </m:sSub>
                            </m:oMath>
                          </a14:m>
                          <a:endParaRPr lang="en-US" sz="2400" dirty="0"/>
                        </a:p>
                      </a:txBody>
                      <a:tcPr anchor="ctr"/>
                    </a:tc>
                    <a:tc>
                      <a:txBody>
                        <a:bodyPr/>
                        <a:lstStyle/>
                        <a:p>
                          <a:pPr algn="ctr"/>
                          <a:r>
                            <a:rPr lang="en-US" sz="2400" dirty="0"/>
                            <a:t>Correct</a:t>
                          </a:r>
                        </a:p>
                      </a:txBody>
                      <a:tcPr anchor="ctr">
                        <a:solidFill>
                          <a:srgbClr val="00B050"/>
                        </a:solidFill>
                      </a:tcPr>
                    </a:tc>
                    <a:tc>
                      <a:txBody>
                        <a:bodyPr/>
                        <a:lstStyle/>
                        <a:p>
                          <a:pPr algn="ctr"/>
                          <a:r>
                            <a:rPr lang="en-US" sz="2400" dirty="0"/>
                            <a:t>Type II </a:t>
                          </a:r>
                        </a:p>
                      </a:txBody>
                      <a:tcPr anchor="ctr">
                        <a:solidFill>
                          <a:srgbClr val="FF0000"/>
                        </a:solidFill>
                      </a:tcPr>
                    </a:tc>
                    <a:extLst>
                      <a:ext uri="{0D108BD9-81ED-4DB2-BD59-A6C34878D82A}">
                        <a16:rowId xmlns:a16="http://schemas.microsoft.com/office/drawing/2014/main" val="10001"/>
                      </a:ext>
                    </a:extLst>
                  </a:tr>
                  <a:tr h="812800">
                    <a:tc>
                      <a:txBody>
                        <a:bodyPr/>
                        <a:lstStyle/>
                        <a:p>
                          <a:pPr algn="ctr"/>
                          <a:r>
                            <a:rPr lang="en-US" sz="2400" dirty="0"/>
                            <a:t>Reject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𝑯</m:t>
                                  </m:r>
                                </m:e>
                                <m:sub>
                                  <m:r>
                                    <a:rPr lang="en-US" sz="2400" b="1" i="1" smtClean="0">
                                      <a:latin typeface="Cambria Math" panose="02040503050406030204" pitchFamily="18" charset="0"/>
                                    </a:rPr>
                                    <m:t>𝟎</m:t>
                                  </m:r>
                                </m:sub>
                              </m:sSub>
                            </m:oMath>
                          </a14:m>
                          <a:endParaRPr lang="en-US" sz="2400" dirty="0"/>
                        </a:p>
                      </a:txBody>
                      <a:tcPr anchor="ctr"/>
                    </a:tc>
                    <a:tc>
                      <a:txBody>
                        <a:bodyPr/>
                        <a:lstStyle/>
                        <a:p>
                          <a:pPr algn="ctr"/>
                          <a:r>
                            <a:rPr lang="en-US" sz="2400" dirty="0"/>
                            <a:t>Type I </a:t>
                          </a:r>
                        </a:p>
                      </a:txBody>
                      <a:tcPr anchor="ctr">
                        <a:solidFill>
                          <a:srgbClr val="FF0000"/>
                        </a:solidFill>
                      </a:tcPr>
                    </a:tc>
                    <a:tc>
                      <a:txBody>
                        <a:bodyPr/>
                        <a:lstStyle/>
                        <a:p>
                          <a:pPr algn="ctr"/>
                          <a:r>
                            <a:rPr lang="en-US" sz="2400" dirty="0"/>
                            <a:t>Correct</a:t>
                          </a:r>
                        </a:p>
                      </a:txBody>
                      <a:tcPr anchor="ctr">
                        <a:solidFill>
                          <a:srgbClr val="00B050"/>
                        </a:solidFill>
                      </a:tcPr>
                    </a:tc>
                    <a:extLst>
                      <a:ext uri="{0D108BD9-81ED-4DB2-BD59-A6C34878D82A}">
                        <a16:rowId xmlns:a16="http://schemas.microsoft.com/office/drawing/2014/main" val="10002"/>
                      </a:ext>
                    </a:extLst>
                  </a:tr>
                </a:tbl>
              </a:graphicData>
            </a:graphic>
          </p:graphicFrame>
        </mc:Choice>
        <mc:Fallback xmlns="">
          <p:graphicFrame>
            <p:nvGraphicFramePr>
              <p:cNvPr id="4" name="Table 3">
                <a:extLst>
                  <a:ext uri="{FF2B5EF4-FFF2-40B4-BE49-F238E27FC236}">
                    <a16:creationId xmlns:a16="http://schemas.microsoft.com/office/drawing/2014/main" id="{19368050-4391-2254-B140-871E04CB3138}"/>
                  </a:ext>
                </a:extLst>
              </p:cNvPr>
              <p:cNvGraphicFramePr>
                <a:graphicFrameLocks noGrp="1"/>
              </p:cNvGraphicFramePr>
              <p:nvPr>
                <p:extLst>
                  <p:ext uri="{D42A27DB-BD31-4B8C-83A1-F6EECF244321}">
                    <p14:modId xmlns:p14="http://schemas.microsoft.com/office/powerpoint/2010/main" val="3568037745"/>
                  </p:ext>
                </p:extLst>
              </p:nvPr>
            </p:nvGraphicFramePr>
            <p:xfrm>
              <a:off x="3001617" y="2691451"/>
              <a:ext cx="6553200" cy="2448560"/>
            </p:xfrm>
            <a:graphic>
              <a:graphicData uri="http://schemas.openxmlformats.org/drawingml/2006/table">
                <a:tbl>
                  <a:tblPr firstRow="1" firstCol="1" bandRow="1">
                    <a:tableStyleId>{5C22544A-7EE6-4342-B048-85BDC9FD1C3A}</a:tableStyleId>
                  </a:tblPr>
                  <a:tblGrid>
                    <a:gridCol w="21844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812800">
                    <a:tc>
                      <a:txBody>
                        <a:bodyPr/>
                        <a:lstStyle/>
                        <a:p>
                          <a:pPr algn="ctr"/>
                          <a:endParaRPr lang="en-US" sz="2400" dirty="0"/>
                        </a:p>
                      </a:txBody>
                      <a:tcPr anchor="ctr">
                        <a:noFill/>
                      </a:tcPr>
                    </a:tc>
                    <a:tc>
                      <a:txBody>
                        <a:bodyPr/>
                        <a:lstStyle/>
                        <a:p>
                          <a:endParaRPr lang="en-US"/>
                        </a:p>
                      </a:txBody>
                      <a:tcPr anchor="ctr">
                        <a:blipFill>
                          <a:blip r:embed="rId2"/>
                          <a:stretch>
                            <a:fillRect l="-100000" r="-100578" b="-206250"/>
                          </a:stretch>
                        </a:blipFill>
                      </a:tcPr>
                    </a:tc>
                    <a:tc>
                      <a:txBody>
                        <a:bodyPr/>
                        <a:lstStyle/>
                        <a:p>
                          <a:endParaRPr lang="en-US"/>
                        </a:p>
                      </a:txBody>
                      <a:tcPr anchor="ctr">
                        <a:blipFill>
                          <a:blip r:embed="rId2"/>
                          <a:stretch>
                            <a:fillRect l="-201163" r="-1163" b="-206250"/>
                          </a:stretch>
                        </a:blipFill>
                      </a:tcPr>
                    </a:tc>
                    <a:extLst>
                      <a:ext uri="{0D108BD9-81ED-4DB2-BD59-A6C34878D82A}">
                        <a16:rowId xmlns:a16="http://schemas.microsoft.com/office/drawing/2014/main" val="10000"/>
                      </a:ext>
                    </a:extLst>
                  </a:tr>
                  <a:tr h="822960">
                    <a:tc>
                      <a:txBody>
                        <a:bodyPr/>
                        <a:lstStyle/>
                        <a:p>
                          <a:endParaRPr lang="en-US"/>
                        </a:p>
                      </a:txBody>
                      <a:tcPr anchor="ctr">
                        <a:blipFill>
                          <a:blip r:embed="rId2"/>
                          <a:stretch>
                            <a:fillRect l="-581" t="-96970" r="-201744" b="-100000"/>
                          </a:stretch>
                        </a:blipFill>
                      </a:tcPr>
                    </a:tc>
                    <a:tc>
                      <a:txBody>
                        <a:bodyPr/>
                        <a:lstStyle/>
                        <a:p>
                          <a:pPr algn="ctr"/>
                          <a:r>
                            <a:rPr lang="en-US" sz="2400" dirty="0"/>
                            <a:t>Correct</a:t>
                          </a:r>
                        </a:p>
                      </a:txBody>
                      <a:tcPr anchor="ctr">
                        <a:solidFill>
                          <a:srgbClr val="00B050"/>
                        </a:solidFill>
                      </a:tcPr>
                    </a:tc>
                    <a:tc>
                      <a:txBody>
                        <a:bodyPr/>
                        <a:lstStyle/>
                        <a:p>
                          <a:pPr algn="ctr"/>
                          <a:r>
                            <a:rPr lang="en-US" sz="2400" dirty="0"/>
                            <a:t>Type II </a:t>
                          </a:r>
                        </a:p>
                      </a:txBody>
                      <a:tcPr anchor="ctr">
                        <a:solidFill>
                          <a:srgbClr val="FF0000"/>
                        </a:solidFill>
                      </a:tcPr>
                    </a:tc>
                    <a:extLst>
                      <a:ext uri="{0D108BD9-81ED-4DB2-BD59-A6C34878D82A}">
                        <a16:rowId xmlns:a16="http://schemas.microsoft.com/office/drawing/2014/main" val="10001"/>
                      </a:ext>
                    </a:extLst>
                  </a:tr>
                  <a:tr h="812800">
                    <a:tc>
                      <a:txBody>
                        <a:bodyPr/>
                        <a:lstStyle/>
                        <a:p>
                          <a:endParaRPr lang="en-US"/>
                        </a:p>
                      </a:txBody>
                      <a:tcPr anchor="ctr">
                        <a:blipFill>
                          <a:blip r:embed="rId2"/>
                          <a:stretch>
                            <a:fillRect l="-581" t="-203125" r="-201744" b="-3125"/>
                          </a:stretch>
                        </a:blipFill>
                      </a:tcPr>
                    </a:tc>
                    <a:tc>
                      <a:txBody>
                        <a:bodyPr/>
                        <a:lstStyle/>
                        <a:p>
                          <a:pPr algn="ctr"/>
                          <a:r>
                            <a:rPr lang="en-US" sz="2400" dirty="0"/>
                            <a:t>Type I </a:t>
                          </a:r>
                        </a:p>
                      </a:txBody>
                      <a:tcPr anchor="ctr">
                        <a:solidFill>
                          <a:srgbClr val="FF0000"/>
                        </a:solidFill>
                      </a:tcPr>
                    </a:tc>
                    <a:tc>
                      <a:txBody>
                        <a:bodyPr/>
                        <a:lstStyle/>
                        <a:p>
                          <a:pPr algn="ctr"/>
                          <a:r>
                            <a:rPr lang="en-US" sz="2400" dirty="0"/>
                            <a:t>Correct</a:t>
                          </a:r>
                        </a:p>
                      </a:txBody>
                      <a:tcPr anchor="ctr">
                        <a:solidFill>
                          <a:srgbClr val="00B050"/>
                        </a:solidFill>
                      </a:tcPr>
                    </a:tc>
                    <a:extLst>
                      <a:ext uri="{0D108BD9-81ED-4DB2-BD59-A6C34878D82A}">
                        <a16:rowId xmlns:a16="http://schemas.microsoft.com/office/drawing/2014/main" val="10002"/>
                      </a:ext>
                    </a:extLst>
                  </a:tr>
                </a:tbl>
              </a:graphicData>
            </a:graphic>
          </p:graphicFrame>
        </mc:Fallback>
      </mc:AlternateContent>
      <p:sp>
        <p:nvSpPr>
          <p:cNvPr id="5" name="TextBox 4">
            <a:extLst>
              <a:ext uri="{FF2B5EF4-FFF2-40B4-BE49-F238E27FC236}">
                <a16:creationId xmlns:a16="http://schemas.microsoft.com/office/drawing/2014/main" id="{CD1D5232-D282-737E-3F21-0AE7676D2953}"/>
              </a:ext>
            </a:extLst>
          </p:cNvPr>
          <p:cNvSpPr txBox="1"/>
          <p:nvPr/>
        </p:nvSpPr>
        <p:spPr>
          <a:xfrm>
            <a:off x="6735417" y="2158051"/>
            <a:ext cx="1228221" cy="461665"/>
          </a:xfrm>
          <a:prstGeom prst="rect">
            <a:avLst/>
          </a:prstGeom>
          <a:noFill/>
        </p:spPr>
        <p:txBody>
          <a:bodyPr wrap="none" rtlCol="0">
            <a:spAutoFit/>
          </a:bodyPr>
          <a:lstStyle/>
          <a:p>
            <a:r>
              <a:rPr lang="en-US" sz="2400" dirty="0"/>
              <a:t>TRUTH</a:t>
            </a:r>
          </a:p>
        </p:txBody>
      </p:sp>
      <p:sp>
        <p:nvSpPr>
          <p:cNvPr id="6" name="TextBox 5">
            <a:extLst>
              <a:ext uri="{FF2B5EF4-FFF2-40B4-BE49-F238E27FC236}">
                <a16:creationId xmlns:a16="http://schemas.microsoft.com/office/drawing/2014/main" id="{16ED1D03-C7FC-AF5C-5324-9723348D4208}"/>
              </a:ext>
            </a:extLst>
          </p:cNvPr>
          <p:cNvSpPr txBox="1"/>
          <p:nvPr/>
        </p:nvSpPr>
        <p:spPr>
          <a:xfrm>
            <a:off x="1553817" y="4063051"/>
            <a:ext cx="1382110" cy="461665"/>
          </a:xfrm>
          <a:prstGeom prst="rect">
            <a:avLst/>
          </a:prstGeom>
          <a:noFill/>
        </p:spPr>
        <p:txBody>
          <a:bodyPr wrap="none" rtlCol="0">
            <a:spAutoFit/>
          </a:bodyPr>
          <a:lstStyle/>
          <a:p>
            <a:r>
              <a:rPr lang="en-US" sz="2400" dirty="0"/>
              <a:t>CHOICE</a:t>
            </a:r>
          </a:p>
        </p:txBody>
      </p:sp>
    </p:spTree>
    <p:extLst>
      <p:ext uri="{BB962C8B-B14F-4D97-AF65-F5344CB8AC3E}">
        <p14:creationId xmlns:p14="http://schemas.microsoft.com/office/powerpoint/2010/main" val="2460747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0BE9CA-FB0F-ADB7-FB21-19C17F4B7F29}"/>
              </a:ext>
            </a:extLst>
          </p:cNvPr>
          <p:cNvSpPr>
            <a:spLocks noGrp="1"/>
          </p:cNvSpPr>
          <p:nvPr>
            <p:ph idx="1"/>
          </p:nvPr>
        </p:nvSpPr>
        <p:spPr/>
        <p:txBody>
          <a:bodyPr/>
          <a:lstStyle/>
          <a:p>
            <a:r>
              <a:rPr lang="en-US" dirty="0"/>
              <a:t>A </a:t>
            </a:r>
            <a:r>
              <a:rPr lang="en-US" b="1" dirty="0"/>
              <a:t>Type I error</a:t>
            </a:r>
            <a:r>
              <a:rPr lang="en-US" dirty="0"/>
              <a:t> is rejecting the null hypothesis when the null hypothesis was actually true.</a:t>
            </a:r>
          </a:p>
          <a:p>
            <a:r>
              <a:rPr lang="en-US" dirty="0"/>
              <a:t>In other words, you have a false rejection.</a:t>
            </a:r>
          </a:p>
          <a:p>
            <a:r>
              <a:rPr lang="en-US" dirty="0"/>
              <a:t>The probability of making a Type I error in a hypothesis test is called the </a:t>
            </a:r>
            <a:r>
              <a:rPr lang="en-US" b="1" dirty="0"/>
              <a:t>significance level</a:t>
            </a:r>
            <a:r>
              <a:rPr lang="en-US" dirty="0"/>
              <a:t>.</a:t>
            </a:r>
          </a:p>
          <a:p>
            <a:r>
              <a:rPr lang="en-US" dirty="0"/>
              <a:t>Most hypothesis tests are referred to as </a:t>
            </a:r>
            <a:r>
              <a:rPr lang="en-US" b="1" dirty="0"/>
              <a:t>significance tests</a:t>
            </a:r>
            <a:r>
              <a:rPr lang="en-US" dirty="0"/>
              <a:t> because they only control the Type I error.</a:t>
            </a:r>
          </a:p>
          <a:p>
            <a:endParaRPr lang="en-US" dirty="0"/>
          </a:p>
        </p:txBody>
      </p:sp>
      <p:sp>
        <p:nvSpPr>
          <p:cNvPr id="3" name="Title 2">
            <a:extLst>
              <a:ext uri="{FF2B5EF4-FFF2-40B4-BE49-F238E27FC236}">
                <a16:creationId xmlns:a16="http://schemas.microsoft.com/office/drawing/2014/main" id="{678CDE19-382C-24CE-82C4-1A9D19707A18}"/>
              </a:ext>
            </a:extLst>
          </p:cNvPr>
          <p:cNvSpPr>
            <a:spLocks noGrp="1"/>
          </p:cNvSpPr>
          <p:nvPr>
            <p:ph type="title"/>
          </p:nvPr>
        </p:nvSpPr>
        <p:spPr/>
        <p:txBody>
          <a:bodyPr/>
          <a:lstStyle/>
          <a:p>
            <a:r>
              <a:rPr lang="en-US" dirty="0"/>
              <a:t>Type I Error</a:t>
            </a:r>
          </a:p>
        </p:txBody>
      </p:sp>
    </p:spTree>
    <p:extLst>
      <p:ext uri="{BB962C8B-B14F-4D97-AF65-F5344CB8AC3E}">
        <p14:creationId xmlns:p14="http://schemas.microsoft.com/office/powerpoint/2010/main" val="1123428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5AD25F-4D79-4AB3-E752-E6DB444A33EF}"/>
              </a:ext>
            </a:extLst>
          </p:cNvPr>
          <p:cNvSpPr>
            <a:spLocks noGrp="1"/>
          </p:cNvSpPr>
          <p:nvPr>
            <p:ph idx="1"/>
          </p:nvPr>
        </p:nvSpPr>
        <p:spPr/>
        <p:txBody>
          <a:bodyPr/>
          <a:lstStyle/>
          <a:p>
            <a:r>
              <a:rPr lang="en-US" dirty="0"/>
              <a:t>A </a:t>
            </a:r>
            <a:r>
              <a:rPr lang="en-US" b="1" dirty="0"/>
              <a:t>Type II error</a:t>
            </a:r>
            <a:r>
              <a:rPr lang="en-US" dirty="0"/>
              <a:t> is accepting the null hypothesis when the null hypothesis was actually false.</a:t>
            </a:r>
          </a:p>
          <a:p>
            <a:r>
              <a:rPr lang="en-US" dirty="0"/>
              <a:t>In other words, you have falsely accepted.</a:t>
            </a:r>
          </a:p>
          <a:p>
            <a:r>
              <a:rPr lang="en-US" dirty="0"/>
              <a:t>The probability of NOT making a Type II error in a hypothesis test is called the </a:t>
            </a:r>
            <a:r>
              <a:rPr lang="en-US" b="1" dirty="0"/>
              <a:t>power</a:t>
            </a:r>
            <a:r>
              <a:rPr lang="en-US" dirty="0"/>
              <a:t>.</a:t>
            </a:r>
          </a:p>
          <a:p>
            <a:r>
              <a:rPr lang="en-US" dirty="0"/>
              <a:t>Difficult to control the Type II error.</a:t>
            </a:r>
          </a:p>
          <a:p>
            <a:r>
              <a:rPr lang="en-US" dirty="0"/>
              <a:t>Can only control for Type I or Type II at a time.</a:t>
            </a:r>
          </a:p>
          <a:p>
            <a:endParaRPr lang="en-US" dirty="0"/>
          </a:p>
        </p:txBody>
      </p:sp>
      <p:sp>
        <p:nvSpPr>
          <p:cNvPr id="3" name="Title 2">
            <a:extLst>
              <a:ext uri="{FF2B5EF4-FFF2-40B4-BE49-F238E27FC236}">
                <a16:creationId xmlns:a16="http://schemas.microsoft.com/office/drawing/2014/main" id="{65A24F2E-BB04-0B1A-CB9A-84EC05EF5F3E}"/>
              </a:ext>
            </a:extLst>
          </p:cNvPr>
          <p:cNvSpPr>
            <a:spLocks noGrp="1"/>
          </p:cNvSpPr>
          <p:nvPr>
            <p:ph type="title"/>
          </p:nvPr>
        </p:nvSpPr>
        <p:spPr/>
        <p:txBody>
          <a:bodyPr/>
          <a:lstStyle/>
          <a:p>
            <a:r>
              <a:rPr lang="en-US" dirty="0"/>
              <a:t>Type II Error</a:t>
            </a:r>
          </a:p>
        </p:txBody>
      </p:sp>
    </p:spTree>
    <p:extLst>
      <p:ext uri="{BB962C8B-B14F-4D97-AF65-F5344CB8AC3E}">
        <p14:creationId xmlns:p14="http://schemas.microsoft.com/office/powerpoint/2010/main" val="33899917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9F57B7-F1DE-C77D-0C6F-B08D72539F58}"/>
              </a:ext>
            </a:extLst>
          </p:cNvPr>
          <p:cNvSpPr>
            <a:spLocks noGrp="1"/>
          </p:cNvSpPr>
          <p:nvPr>
            <p:ph idx="1"/>
          </p:nvPr>
        </p:nvSpPr>
        <p:spPr/>
        <p:txBody>
          <a:bodyPr/>
          <a:lstStyle/>
          <a:p>
            <a:r>
              <a:rPr lang="en-US" dirty="0"/>
              <a:t>What if your sample of data happened to be drawn on data from only summer months with clear days?</a:t>
            </a:r>
          </a:p>
          <a:p>
            <a:pPr lvl="1"/>
            <a:r>
              <a:rPr lang="en-US" dirty="0"/>
              <a:t>Maybe the days would be estimated to have too many users.</a:t>
            </a:r>
          </a:p>
          <a:p>
            <a:pPr lvl="1"/>
            <a:r>
              <a:rPr lang="en-US" dirty="0"/>
              <a:t>This could lead to incorrect actions to be taken.</a:t>
            </a:r>
          </a:p>
          <a:p>
            <a:pPr lvl="1"/>
            <a:endParaRPr lang="en-US" dirty="0"/>
          </a:p>
          <a:p>
            <a:pPr lvl="1"/>
            <a:endParaRPr lang="en-US" dirty="0">
              <a:sym typeface="Wingdings" pitchFamily="2" charset="2"/>
            </a:endParaRPr>
          </a:p>
        </p:txBody>
      </p:sp>
      <p:sp>
        <p:nvSpPr>
          <p:cNvPr id="3" name="Title 2">
            <a:extLst>
              <a:ext uri="{FF2B5EF4-FFF2-40B4-BE49-F238E27FC236}">
                <a16:creationId xmlns:a16="http://schemas.microsoft.com/office/drawing/2014/main" id="{03EDEA8A-92EE-8AB9-B6B9-40B3A00D61ED}"/>
              </a:ext>
            </a:extLst>
          </p:cNvPr>
          <p:cNvSpPr>
            <a:spLocks noGrp="1"/>
          </p:cNvSpPr>
          <p:nvPr>
            <p:ph type="title"/>
          </p:nvPr>
        </p:nvSpPr>
        <p:spPr/>
        <p:txBody>
          <a:bodyPr/>
          <a:lstStyle/>
          <a:p>
            <a:r>
              <a:rPr lang="en-US" dirty="0"/>
              <a:t>Careful with Inference</a:t>
            </a:r>
          </a:p>
        </p:txBody>
      </p:sp>
    </p:spTree>
    <p:extLst>
      <p:ext uri="{BB962C8B-B14F-4D97-AF65-F5344CB8AC3E}">
        <p14:creationId xmlns:p14="http://schemas.microsoft.com/office/powerpoint/2010/main" val="4156780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9F57B7-F1DE-C77D-0C6F-B08D72539F58}"/>
              </a:ext>
            </a:extLst>
          </p:cNvPr>
          <p:cNvSpPr>
            <a:spLocks noGrp="1"/>
          </p:cNvSpPr>
          <p:nvPr>
            <p:ph idx="1"/>
          </p:nvPr>
        </p:nvSpPr>
        <p:spPr>
          <a:xfrm>
            <a:off x="581192" y="2180496"/>
            <a:ext cx="11029615" cy="4548295"/>
          </a:xfrm>
        </p:spPr>
        <p:txBody>
          <a:bodyPr/>
          <a:lstStyle/>
          <a:p>
            <a:r>
              <a:rPr lang="en-US" dirty="0"/>
              <a:t>What if your sample of data happened to be drawn on data from only summer months with clear days?</a:t>
            </a:r>
          </a:p>
          <a:p>
            <a:pPr lvl="1"/>
            <a:r>
              <a:rPr lang="en-US" dirty="0"/>
              <a:t>Maybe the days would be estimated to have too many users.</a:t>
            </a:r>
          </a:p>
          <a:p>
            <a:pPr lvl="1"/>
            <a:r>
              <a:rPr lang="en-US" dirty="0"/>
              <a:t>This could lead to incorrect actions to be taken.</a:t>
            </a:r>
          </a:p>
          <a:p>
            <a:pPr lvl="1"/>
            <a:endParaRPr lang="en-US" dirty="0"/>
          </a:p>
          <a:p>
            <a:r>
              <a:rPr lang="en-US" dirty="0"/>
              <a:t>Hypothesis tests completely depend on the data they are built from.</a:t>
            </a:r>
          </a:p>
          <a:p>
            <a:pPr lvl="1"/>
            <a:r>
              <a:rPr lang="en-US" dirty="0"/>
              <a:t>Garbage in </a:t>
            </a:r>
            <a:r>
              <a:rPr lang="en-US" dirty="0">
                <a:sym typeface="Wingdings" pitchFamily="2" charset="2"/>
              </a:rPr>
              <a:t> Garbage out</a:t>
            </a:r>
          </a:p>
          <a:p>
            <a:pPr lvl="1"/>
            <a:endParaRPr lang="en-US" dirty="0">
              <a:sym typeface="Wingdings" pitchFamily="2" charset="2"/>
            </a:endParaRPr>
          </a:p>
          <a:p>
            <a:endParaRPr lang="en-US" dirty="0">
              <a:sym typeface="Wingdings" pitchFamily="2" charset="2"/>
            </a:endParaRPr>
          </a:p>
          <a:p>
            <a:pPr lvl="1"/>
            <a:endParaRPr lang="en-US" dirty="0">
              <a:sym typeface="Wingdings" pitchFamily="2" charset="2"/>
            </a:endParaRPr>
          </a:p>
        </p:txBody>
      </p:sp>
      <p:sp>
        <p:nvSpPr>
          <p:cNvPr id="3" name="Title 2">
            <a:extLst>
              <a:ext uri="{FF2B5EF4-FFF2-40B4-BE49-F238E27FC236}">
                <a16:creationId xmlns:a16="http://schemas.microsoft.com/office/drawing/2014/main" id="{03EDEA8A-92EE-8AB9-B6B9-40B3A00D61ED}"/>
              </a:ext>
            </a:extLst>
          </p:cNvPr>
          <p:cNvSpPr>
            <a:spLocks noGrp="1"/>
          </p:cNvSpPr>
          <p:nvPr>
            <p:ph type="title"/>
          </p:nvPr>
        </p:nvSpPr>
        <p:spPr/>
        <p:txBody>
          <a:bodyPr/>
          <a:lstStyle/>
          <a:p>
            <a:r>
              <a:rPr lang="en-US" dirty="0"/>
              <a:t>Careful with Inference</a:t>
            </a:r>
          </a:p>
        </p:txBody>
      </p:sp>
    </p:spTree>
    <p:extLst>
      <p:ext uri="{BB962C8B-B14F-4D97-AF65-F5344CB8AC3E}">
        <p14:creationId xmlns:p14="http://schemas.microsoft.com/office/powerpoint/2010/main" val="42301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2016169076"/>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0.25</a:t>
                      </a:r>
                    </a:p>
                  </a:txBody>
                  <a:tcPr anchor="ctr"/>
                </a:tc>
                <a:extLst>
                  <a:ext uri="{0D108BD9-81ED-4DB2-BD59-A6C34878D82A}">
                    <a16:rowId xmlns:a16="http://schemas.microsoft.com/office/drawing/2014/main" val="10002"/>
                  </a:ext>
                </a:extLst>
              </a:tr>
              <a:tr h="370840">
                <a:tc>
                  <a:txBody>
                    <a:bodyPr/>
                    <a:lstStyle/>
                    <a:p>
                      <a:pPr algn="ctr"/>
                      <a:r>
                        <a:rPr lang="en-US" dirty="0"/>
                        <a:t>3</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accent2"/>
                          </a:solidFill>
                        </a:rPr>
                        <a:t>0.125</a:t>
                      </a:r>
                    </a:p>
                  </a:txBody>
                  <a:tcPr anchor="ctr"/>
                </a:tc>
                <a:extLst>
                  <a:ext uri="{0D108BD9-81ED-4DB2-BD59-A6C34878D82A}">
                    <a16:rowId xmlns:a16="http://schemas.microsoft.com/office/drawing/2014/main" val="10003"/>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4"/>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5A8942CD-6430-EF51-839C-0E80F9A81CBE}"/>
              </a:ext>
            </a:extLst>
          </p:cNvPr>
          <p:cNvSpPr txBox="1"/>
          <p:nvPr/>
        </p:nvSpPr>
        <p:spPr>
          <a:xfrm>
            <a:off x="3947686" y="6090472"/>
            <a:ext cx="4296625" cy="461665"/>
          </a:xfrm>
          <a:prstGeom prst="rect">
            <a:avLst/>
          </a:prstGeom>
          <a:noFill/>
        </p:spPr>
        <p:txBody>
          <a:bodyPr wrap="none" rtlCol="0">
            <a:spAutoFit/>
          </a:bodyPr>
          <a:lstStyle/>
          <a:p>
            <a:r>
              <a:rPr lang="en-US" sz="2400" dirty="0">
                <a:solidFill>
                  <a:schemeClr val="accent2"/>
                </a:solidFill>
              </a:rPr>
              <a:t>Do you still think the coin is fair?</a:t>
            </a:r>
          </a:p>
        </p:txBody>
      </p:sp>
    </p:spTree>
    <p:extLst>
      <p:ext uri="{BB962C8B-B14F-4D97-AF65-F5344CB8AC3E}">
        <p14:creationId xmlns:p14="http://schemas.microsoft.com/office/powerpoint/2010/main" val="8683643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9F57B7-F1DE-C77D-0C6F-B08D72539F58}"/>
              </a:ext>
            </a:extLst>
          </p:cNvPr>
          <p:cNvSpPr>
            <a:spLocks noGrp="1"/>
          </p:cNvSpPr>
          <p:nvPr>
            <p:ph idx="1"/>
          </p:nvPr>
        </p:nvSpPr>
        <p:spPr>
          <a:xfrm>
            <a:off x="581192" y="2180496"/>
            <a:ext cx="11029615" cy="4548295"/>
          </a:xfrm>
        </p:spPr>
        <p:txBody>
          <a:bodyPr/>
          <a:lstStyle/>
          <a:p>
            <a:r>
              <a:rPr lang="en-US" dirty="0"/>
              <a:t>What if your sample of data happened to be drawn on data from only summer months with clear days?</a:t>
            </a:r>
          </a:p>
          <a:p>
            <a:pPr lvl="1"/>
            <a:r>
              <a:rPr lang="en-US" dirty="0"/>
              <a:t>Maybe the days would be estimated to have too many users.</a:t>
            </a:r>
          </a:p>
          <a:p>
            <a:pPr lvl="1"/>
            <a:r>
              <a:rPr lang="en-US" dirty="0"/>
              <a:t>This could lead to incorrect actions to be taken.</a:t>
            </a:r>
          </a:p>
          <a:p>
            <a:pPr lvl="1"/>
            <a:endParaRPr lang="en-US" dirty="0"/>
          </a:p>
          <a:p>
            <a:r>
              <a:rPr lang="en-US" dirty="0"/>
              <a:t>Hypothesis tests completely depend on the data they are built from.</a:t>
            </a:r>
          </a:p>
          <a:p>
            <a:pPr lvl="1"/>
            <a:r>
              <a:rPr lang="en-US" dirty="0"/>
              <a:t>Garbage in </a:t>
            </a:r>
            <a:r>
              <a:rPr lang="en-US" dirty="0">
                <a:sym typeface="Wingdings" pitchFamily="2" charset="2"/>
              </a:rPr>
              <a:t> Garbage out</a:t>
            </a:r>
          </a:p>
          <a:p>
            <a:pPr lvl="1"/>
            <a:endParaRPr lang="en-US" dirty="0">
              <a:sym typeface="Wingdings" pitchFamily="2" charset="2"/>
            </a:endParaRPr>
          </a:p>
          <a:p>
            <a:r>
              <a:rPr lang="en-US" dirty="0">
                <a:sym typeface="Wingdings" pitchFamily="2" charset="2"/>
              </a:rPr>
              <a:t>Hypothesis tests results reveal something, but not everything!</a:t>
            </a:r>
          </a:p>
          <a:p>
            <a:pPr lvl="1"/>
            <a:endParaRPr lang="en-US" dirty="0">
              <a:sym typeface="Wingdings" pitchFamily="2" charset="2"/>
            </a:endParaRPr>
          </a:p>
        </p:txBody>
      </p:sp>
      <p:sp>
        <p:nvSpPr>
          <p:cNvPr id="3" name="Title 2">
            <a:extLst>
              <a:ext uri="{FF2B5EF4-FFF2-40B4-BE49-F238E27FC236}">
                <a16:creationId xmlns:a16="http://schemas.microsoft.com/office/drawing/2014/main" id="{03EDEA8A-92EE-8AB9-B6B9-40B3A00D61ED}"/>
              </a:ext>
            </a:extLst>
          </p:cNvPr>
          <p:cNvSpPr>
            <a:spLocks noGrp="1"/>
          </p:cNvSpPr>
          <p:nvPr>
            <p:ph type="title"/>
          </p:nvPr>
        </p:nvSpPr>
        <p:spPr/>
        <p:txBody>
          <a:bodyPr/>
          <a:lstStyle/>
          <a:p>
            <a:r>
              <a:rPr lang="en-US" dirty="0"/>
              <a:t>Careful with Inference</a:t>
            </a:r>
          </a:p>
        </p:txBody>
      </p:sp>
    </p:spTree>
    <p:extLst>
      <p:ext uri="{BB962C8B-B14F-4D97-AF65-F5344CB8AC3E}">
        <p14:creationId xmlns:p14="http://schemas.microsoft.com/office/powerpoint/2010/main" val="2320101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9F57B7-F1DE-C77D-0C6F-B08D72539F58}"/>
              </a:ext>
            </a:extLst>
          </p:cNvPr>
          <p:cNvSpPr>
            <a:spLocks noGrp="1"/>
          </p:cNvSpPr>
          <p:nvPr>
            <p:ph idx="1"/>
          </p:nvPr>
        </p:nvSpPr>
        <p:spPr>
          <a:xfrm>
            <a:off x="581192" y="2180496"/>
            <a:ext cx="11029615" cy="4548295"/>
          </a:xfrm>
        </p:spPr>
        <p:txBody>
          <a:bodyPr/>
          <a:lstStyle/>
          <a:p>
            <a:r>
              <a:rPr lang="en-US" dirty="0">
                <a:sym typeface="Wingdings" pitchFamily="2" charset="2"/>
              </a:rPr>
              <a:t>Hypothesis tests results reveal something, but not everything!</a:t>
            </a:r>
          </a:p>
          <a:p>
            <a:r>
              <a:rPr lang="en-US" dirty="0">
                <a:sym typeface="Wingdings" pitchFamily="2" charset="2"/>
              </a:rPr>
              <a:t>People sometimes forget the possibility of errors when making claims from a statistical test. </a:t>
            </a:r>
          </a:p>
          <a:p>
            <a:r>
              <a:rPr lang="en-US" dirty="0">
                <a:sym typeface="Wingdings" pitchFamily="2" charset="2"/>
              </a:rPr>
              <a:t>For example:</a:t>
            </a:r>
          </a:p>
          <a:p>
            <a:pPr lvl="1"/>
            <a:r>
              <a:rPr lang="en-US" dirty="0">
                <a:sym typeface="Wingdings" pitchFamily="2" charset="2"/>
              </a:rPr>
              <a:t>“We know that more than 4,000 bikes per day are used on average.”</a:t>
            </a:r>
          </a:p>
          <a:p>
            <a:pPr lvl="1"/>
            <a:endParaRPr lang="en-US" dirty="0">
              <a:sym typeface="Wingdings" pitchFamily="2" charset="2"/>
            </a:endParaRPr>
          </a:p>
          <a:p>
            <a:pPr lvl="1"/>
            <a:endParaRPr lang="en-US" dirty="0">
              <a:sym typeface="Wingdings" pitchFamily="2" charset="2"/>
            </a:endParaRPr>
          </a:p>
        </p:txBody>
      </p:sp>
      <p:sp>
        <p:nvSpPr>
          <p:cNvPr id="3" name="Title 2">
            <a:extLst>
              <a:ext uri="{FF2B5EF4-FFF2-40B4-BE49-F238E27FC236}">
                <a16:creationId xmlns:a16="http://schemas.microsoft.com/office/drawing/2014/main" id="{03EDEA8A-92EE-8AB9-B6B9-40B3A00D61ED}"/>
              </a:ext>
            </a:extLst>
          </p:cNvPr>
          <p:cNvSpPr>
            <a:spLocks noGrp="1"/>
          </p:cNvSpPr>
          <p:nvPr>
            <p:ph type="title"/>
          </p:nvPr>
        </p:nvSpPr>
        <p:spPr/>
        <p:txBody>
          <a:bodyPr/>
          <a:lstStyle/>
          <a:p>
            <a:r>
              <a:rPr lang="en-US" dirty="0"/>
              <a:t>Careful about Justification</a:t>
            </a:r>
          </a:p>
        </p:txBody>
      </p:sp>
    </p:spTree>
    <p:extLst>
      <p:ext uri="{BB962C8B-B14F-4D97-AF65-F5344CB8AC3E}">
        <p14:creationId xmlns:p14="http://schemas.microsoft.com/office/powerpoint/2010/main" val="29503524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9F57B7-F1DE-C77D-0C6F-B08D72539F58}"/>
              </a:ext>
            </a:extLst>
          </p:cNvPr>
          <p:cNvSpPr>
            <a:spLocks noGrp="1"/>
          </p:cNvSpPr>
          <p:nvPr>
            <p:ph idx="1"/>
          </p:nvPr>
        </p:nvSpPr>
        <p:spPr>
          <a:xfrm>
            <a:off x="581192" y="2180496"/>
            <a:ext cx="11029615" cy="4548295"/>
          </a:xfrm>
        </p:spPr>
        <p:txBody>
          <a:bodyPr/>
          <a:lstStyle/>
          <a:p>
            <a:r>
              <a:rPr lang="en-US" dirty="0">
                <a:sym typeface="Wingdings" pitchFamily="2" charset="2"/>
              </a:rPr>
              <a:t>Hypothesis tests results reveal something, but not everything!</a:t>
            </a:r>
          </a:p>
          <a:p>
            <a:r>
              <a:rPr lang="en-US" dirty="0">
                <a:sym typeface="Wingdings" pitchFamily="2" charset="2"/>
              </a:rPr>
              <a:t>People sometimes forget the possibility of errors when making claims from a statistical test. </a:t>
            </a:r>
          </a:p>
          <a:p>
            <a:r>
              <a:rPr lang="en-US" dirty="0">
                <a:sym typeface="Wingdings" pitchFamily="2" charset="2"/>
              </a:rPr>
              <a:t>For example:</a:t>
            </a:r>
          </a:p>
          <a:p>
            <a:pPr lvl="1"/>
            <a:r>
              <a:rPr lang="en-US" dirty="0">
                <a:sym typeface="Wingdings" pitchFamily="2" charset="2"/>
              </a:rPr>
              <a:t>“We </a:t>
            </a:r>
            <a:r>
              <a:rPr lang="en-US" dirty="0">
                <a:solidFill>
                  <a:schemeClr val="accent2"/>
                </a:solidFill>
                <a:sym typeface="Wingdings" pitchFamily="2" charset="2"/>
              </a:rPr>
              <a:t>have strong evidence </a:t>
            </a:r>
            <a:r>
              <a:rPr lang="en-US" dirty="0">
                <a:sym typeface="Wingdings" pitchFamily="2" charset="2"/>
              </a:rPr>
              <a:t>that more than 4,000 bikes per day are used on average.”</a:t>
            </a:r>
          </a:p>
          <a:p>
            <a:pPr lvl="1"/>
            <a:endParaRPr lang="en-US" dirty="0">
              <a:sym typeface="Wingdings" pitchFamily="2" charset="2"/>
            </a:endParaRPr>
          </a:p>
          <a:p>
            <a:pPr lvl="1"/>
            <a:endParaRPr lang="en-US" dirty="0">
              <a:sym typeface="Wingdings" pitchFamily="2" charset="2"/>
            </a:endParaRPr>
          </a:p>
        </p:txBody>
      </p:sp>
      <p:sp>
        <p:nvSpPr>
          <p:cNvPr id="3" name="Title 2">
            <a:extLst>
              <a:ext uri="{FF2B5EF4-FFF2-40B4-BE49-F238E27FC236}">
                <a16:creationId xmlns:a16="http://schemas.microsoft.com/office/drawing/2014/main" id="{03EDEA8A-92EE-8AB9-B6B9-40B3A00D61ED}"/>
              </a:ext>
            </a:extLst>
          </p:cNvPr>
          <p:cNvSpPr>
            <a:spLocks noGrp="1"/>
          </p:cNvSpPr>
          <p:nvPr>
            <p:ph type="title"/>
          </p:nvPr>
        </p:nvSpPr>
        <p:spPr/>
        <p:txBody>
          <a:bodyPr/>
          <a:lstStyle/>
          <a:p>
            <a:r>
              <a:rPr lang="en-US" dirty="0"/>
              <a:t>Careful about Justification</a:t>
            </a:r>
          </a:p>
        </p:txBody>
      </p:sp>
    </p:spTree>
    <p:extLst>
      <p:ext uri="{BB962C8B-B14F-4D97-AF65-F5344CB8AC3E}">
        <p14:creationId xmlns:p14="http://schemas.microsoft.com/office/powerpoint/2010/main" val="3855010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9F57B7-F1DE-C77D-0C6F-B08D72539F58}"/>
              </a:ext>
            </a:extLst>
          </p:cNvPr>
          <p:cNvSpPr>
            <a:spLocks noGrp="1"/>
          </p:cNvSpPr>
          <p:nvPr>
            <p:ph idx="1"/>
          </p:nvPr>
        </p:nvSpPr>
        <p:spPr>
          <a:xfrm>
            <a:off x="581192" y="2180496"/>
            <a:ext cx="11029615" cy="4548295"/>
          </a:xfrm>
        </p:spPr>
        <p:txBody>
          <a:bodyPr/>
          <a:lstStyle/>
          <a:p>
            <a:r>
              <a:rPr lang="en-US" dirty="0">
                <a:sym typeface="Wingdings" pitchFamily="2" charset="2"/>
              </a:rPr>
              <a:t>Hypothesis tests results reveal something, but not everything!</a:t>
            </a:r>
          </a:p>
          <a:p>
            <a:r>
              <a:rPr lang="en-US" dirty="0">
                <a:sym typeface="Wingdings" pitchFamily="2" charset="2"/>
              </a:rPr>
              <a:t>People sometimes forget the possibility of errors when making claims from a statistical test. </a:t>
            </a:r>
          </a:p>
          <a:p>
            <a:r>
              <a:rPr lang="en-US" dirty="0">
                <a:sym typeface="Wingdings" pitchFamily="2" charset="2"/>
              </a:rPr>
              <a:t>For example:</a:t>
            </a:r>
          </a:p>
          <a:p>
            <a:pPr lvl="1"/>
            <a:r>
              <a:rPr lang="en-US" dirty="0">
                <a:sym typeface="Wingdings" pitchFamily="2" charset="2"/>
              </a:rPr>
              <a:t>“We </a:t>
            </a:r>
            <a:r>
              <a:rPr lang="en-US" dirty="0">
                <a:solidFill>
                  <a:schemeClr val="accent2"/>
                </a:solidFill>
                <a:sym typeface="Wingdings" pitchFamily="2" charset="2"/>
              </a:rPr>
              <a:t>have strong evidence </a:t>
            </a:r>
            <a:r>
              <a:rPr lang="en-US" dirty="0">
                <a:sym typeface="Wingdings" pitchFamily="2" charset="2"/>
              </a:rPr>
              <a:t>that more than 4,000 bikes per day are used on average.”</a:t>
            </a:r>
          </a:p>
          <a:p>
            <a:pPr lvl="1"/>
            <a:endParaRPr lang="en-US" dirty="0">
              <a:sym typeface="Wingdings" pitchFamily="2" charset="2"/>
            </a:endParaRPr>
          </a:p>
          <a:p>
            <a:r>
              <a:rPr lang="en-US" dirty="0">
                <a:sym typeface="Wingdings" pitchFamily="2" charset="2"/>
              </a:rPr>
              <a:t>Remember the analogy of a court case  we incorrectly claim people are guilty sometimes. Careful about rushing to judgement!</a:t>
            </a:r>
          </a:p>
          <a:p>
            <a:pPr lvl="1"/>
            <a:endParaRPr lang="en-US" dirty="0">
              <a:sym typeface="Wingdings" pitchFamily="2" charset="2"/>
            </a:endParaRPr>
          </a:p>
          <a:p>
            <a:pPr lvl="1"/>
            <a:endParaRPr lang="en-US" dirty="0">
              <a:sym typeface="Wingdings" pitchFamily="2" charset="2"/>
            </a:endParaRPr>
          </a:p>
        </p:txBody>
      </p:sp>
      <p:sp>
        <p:nvSpPr>
          <p:cNvPr id="3" name="Title 2">
            <a:extLst>
              <a:ext uri="{FF2B5EF4-FFF2-40B4-BE49-F238E27FC236}">
                <a16:creationId xmlns:a16="http://schemas.microsoft.com/office/drawing/2014/main" id="{03EDEA8A-92EE-8AB9-B6B9-40B3A00D61ED}"/>
              </a:ext>
            </a:extLst>
          </p:cNvPr>
          <p:cNvSpPr>
            <a:spLocks noGrp="1"/>
          </p:cNvSpPr>
          <p:nvPr>
            <p:ph type="title"/>
          </p:nvPr>
        </p:nvSpPr>
        <p:spPr/>
        <p:txBody>
          <a:bodyPr/>
          <a:lstStyle/>
          <a:p>
            <a:r>
              <a:rPr lang="en-US" dirty="0"/>
              <a:t>Careful about Justification</a:t>
            </a:r>
          </a:p>
        </p:txBody>
      </p:sp>
    </p:spTree>
    <p:extLst>
      <p:ext uri="{BB962C8B-B14F-4D97-AF65-F5344CB8AC3E}">
        <p14:creationId xmlns:p14="http://schemas.microsoft.com/office/powerpoint/2010/main" val="11677285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94D7FE-D271-6C1C-171E-07E897CE3367}"/>
              </a:ext>
            </a:extLst>
          </p:cNvPr>
          <p:cNvSpPr>
            <a:spLocks noGrp="1"/>
          </p:cNvSpPr>
          <p:nvPr>
            <p:ph idx="1"/>
          </p:nvPr>
        </p:nvSpPr>
        <p:spPr/>
        <p:txBody>
          <a:bodyPr/>
          <a:lstStyle/>
          <a:p>
            <a:r>
              <a:rPr lang="en-US" dirty="0"/>
              <a:t>A Type I error is rejecting the null hypothesis when the null hypothesis was actually true.</a:t>
            </a:r>
          </a:p>
          <a:p>
            <a:r>
              <a:rPr lang="en-US" dirty="0"/>
              <a:t>A Type II error is accepting the null hypothesis when the null hypothesis was actually false.</a:t>
            </a:r>
          </a:p>
          <a:p>
            <a:r>
              <a:rPr lang="en-US" dirty="0"/>
              <a:t>Hypothesis tests completely depend on the data they are built from.</a:t>
            </a:r>
          </a:p>
          <a:p>
            <a:r>
              <a:rPr lang="en-US" dirty="0">
                <a:sym typeface="Wingdings" pitchFamily="2" charset="2"/>
              </a:rPr>
              <a:t>People sometimes forget the possibility of errors when making claims from a statistical test. </a:t>
            </a:r>
          </a:p>
          <a:p>
            <a:endParaRPr lang="en-US" dirty="0"/>
          </a:p>
        </p:txBody>
      </p:sp>
      <p:sp>
        <p:nvSpPr>
          <p:cNvPr id="3" name="Title 2">
            <a:extLst>
              <a:ext uri="{FF2B5EF4-FFF2-40B4-BE49-F238E27FC236}">
                <a16:creationId xmlns:a16="http://schemas.microsoft.com/office/drawing/2014/main" id="{6CB4DD0C-D478-94A8-095A-0D1DE85D2DF5}"/>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53957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CA7B4-7F8B-3159-3AB6-09DC64B0F103}"/>
              </a:ext>
            </a:extLst>
          </p:cNvPr>
          <p:cNvSpPr>
            <a:spLocks noGrp="1"/>
          </p:cNvSpPr>
          <p:nvPr>
            <p:ph idx="1"/>
          </p:nvPr>
        </p:nvSpPr>
        <p:spPr/>
        <p:txBody>
          <a:bodyPr/>
          <a:lstStyle/>
          <a:p>
            <a:r>
              <a:rPr lang="en-US" dirty="0"/>
              <a:t>I have a coin that you believe is fair to start.</a:t>
            </a:r>
          </a:p>
          <a:p>
            <a:r>
              <a:rPr lang="en-US" dirty="0"/>
              <a:t>To test if this coin is fair, you ask me to flip the coin repeatedly and record the results.</a:t>
            </a:r>
          </a:p>
          <a:p>
            <a:endParaRPr lang="en-US" dirty="0"/>
          </a:p>
          <a:p>
            <a:endParaRPr lang="en-US" dirty="0"/>
          </a:p>
        </p:txBody>
      </p:sp>
      <p:sp>
        <p:nvSpPr>
          <p:cNvPr id="3" name="Title 2">
            <a:extLst>
              <a:ext uri="{FF2B5EF4-FFF2-40B4-BE49-F238E27FC236}">
                <a16:creationId xmlns:a16="http://schemas.microsoft.com/office/drawing/2014/main" id="{3129A080-6D55-E565-0BEA-026C4756A342}"/>
              </a:ext>
            </a:extLst>
          </p:cNvPr>
          <p:cNvSpPr>
            <a:spLocks noGrp="1"/>
          </p:cNvSpPr>
          <p:nvPr>
            <p:ph type="title"/>
          </p:nvPr>
        </p:nvSpPr>
        <p:spPr/>
        <p:txBody>
          <a:bodyPr/>
          <a:lstStyle/>
          <a:p>
            <a:r>
              <a:rPr lang="en-US" dirty="0"/>
              <a:t>Hypothesis Testing Through Example</a:t>
            </a:r>
          </a:p>
        </p:txBody>
      </p:sp>
      <p:graphicFrame>
        <p:nvGraphicFramePr>
          <p:cNvPr id="4" name="Table 3">
            <a:extLst>
              <a:ext uri="{FF2B5EF4-FFF2-40B4-BE49-F238E27FC236}">
                <a16:creationId xmlns:a16="http://schemas.microsoft.com/office/drawing/2014/main" id="{862CE28A-B7F8-D587-A43D-98393E9CBF77}"/>
              </a:ext>
            </a:extLst>
          </p:cNvPr>
          <p:cNvGraphicFramePr>
            <a:graphicFrameLocks noGrp="1"/>
          </p:cNvGraphicFramePr>
          <p:nvPr>
            <p:extLst>
              <p:ext uri="{D42A27DB-BD31-4B8C-83A1-F6EECF244321}">
                <p14:modId xmlns:p14="http://schemas.microsoft.com/office/powerpoint/2010/main" val="620202146"/>
              </p:ext>
            </p:extLst>
          </p:nvPr>
        </p:nvGraphicFramePr>
        <p:xfrm>
          <a:off x="3047999" y="3633759"/>
          <a:ext cx="6096000" cy="2225040"/>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Flip Number</a:t>
                      </a:r>
                    </a:p>
                  </a:txBody>
                  <a:tcPr anchor="ctr"/>
                </a:tc>
                <a:tc>
                  <a:txBody>
                    <a:bodyPr/>
                    <a:lstStyle/>
                    <a:p>
                      <a:pPr algn="ctr"/>
                      <a:r>
                        <a:rPr lang="en-US" dirty="0"/>
                        <a:t>Result</a:t>
                      </a:r>
                    </a:p>
                  </a:txBody>
                  <a:tcPr anchor="ctr"/>
                </a:tc>
                <a:tc>
                  <a:txBody>
                    <a:bodyPr/>
                    <a:lstStyle/>
                    <a:p>
                      <a:pPr algn="ctr"/>
                      <a:r>
                        <a:rPr lang="en-US" dirty="0"/>
                        <a:t>Probability</a:t>
                      </a:r>
                    </a:p>
                  </a:txBody>
                  <a:tcPr anchor="ctr"/>
                </a:tc>
                <a:extLst>
                  <a:ext uri="{0D108BD9-81ED-4DB2-BD59-A6C34878D82A}">
                    <a16:rowId xmlns:a16="http://schemas.microsoft.com/office/drawing/2014/main" val="10000"/>
                  </a:ext>
                </a:extLst>
              </a:tr>
              <a:tr h="370840">
                <a:tc>
                  <a:txBody>
                    <a:bodyPr/>
                    <a:lstStyle/>
                    <a:p>
                      <a:pPr algn="ctr"/>
                      <a:r>
                        <a:rPr lang="en-US" dirty="0"/>
                        <a:t>1</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0.50</a:t>
                      </a:r>
                    </a:p>
                  </a:txBody>
                  <a:tcPr anchor="ctr"/>
                </a:tc>
                <a:extLst>
                  <a:ext uri="{0D108BD9-81ED-4DB2-BD59-A6C34878D82A}">
                    <a16:rowId xmlns:a16="http://schemas.microsoft.com/office/drawing/2014/main" val="10001"/>
                  </a:ext>
                </a:extLst>
              </a:tr>
              <a:tr h="370840">
                <a:tc>
                  <a:txBody>
                    <a:bodyPr/>
                    <a:lstStyle/>
                    <a:p>
                      <a:pPr algn="ctr"/>
                      <a:r>
                        <a:rPr lang="en-US" dirty="0"/>
                        <a:t>2</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0.25</a:t>
                      </a:r>
                    </a:p>
                  </a:txBody>
                  <a:tcPr anchor="ctr"/>
                </a:tc>
                <a:extLst>
                  <a:ext uri="{0D108BD9-81ED-4DB2-BD59-A6C34878D82A}">
                    <a16:rowId xmlns:a16="http://schemas.microsoft.com/office/drawing/2014/main" val="10002"/>
                  </a:ext>
                </a:extLst>
              </a:tr>
              <a:tr h="370840">
                <a:tc>
                  <a:txBody>
                    <a:bodyPr/>
                    <a:lstStyle/>
                    <a:p>
                      <a:pPr algn="ctr"/>
                      <a:r>
                        <a:rPr lang="en-US" dirty="0"/>
                        <a:t>3</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tx2"/>
                          </a:solidFill>
                        </a:rPr>
                        <a:t>0.125</a:t>
                      </a:r>
                    </a:p>
                  </a:txBody>
                  <a:tcPr anchor="ctr"/>
                </a:tc>
                <a:extLst>
                  <a:ext uri="{0D108BD9-81ED-4DB2-BD59-A6C34878D82A}">
                    <a16:rowId xmlns:a16="http://schemas.microsoft.com/office/drawing/2014/main" val="10003"/>
                  </a:ext>
                </a:extLst>
              </a:tr>
              <a:tr h="370840">
                <a:tc>
                  <a:txBody>
                    <a:bodyPr/>
                    <a:lstStyle/>
                    <a:p>
                      <a:pPr algn="ctr"/>
                      <a:r>
                        <a:rPr lang="en-US" dirty="0"/>
                        <a:t>4</a:t>
                      </a:r>
                    </a:p>
                  </a:txBody>
                  <a:tcPr anchor="ctr"/>
                </a:tc>
                <a:tc>
                  <a:txBody>
                    <a:bodyPr/>
                    <a:lstStyle/>
                    <a:p>
                      <a:pPr algn="ctr"/>
                      <a:r>
                        <a:rPr lang="en-US" dirty="0">
                          <a:solidFill>
                            <a:schemeClr val="tx2"/>
                          </a:solidFill>
                        </a:rPr>
                        <a:t>Heads</a:t>
                      </a:r>
                    </a:p>
                  </a:txBody>
                  <a:tcPr anchor="ctr"/>
                </a:tc>
                <a:tc>
                  <a:txBody>
                    <a:bodyPr/>
                    <a:lstStyle/>
                    <a:p>
                      <a:pPr algn="ctr"/>
                      <a:r>
                        <a:rPr lang="en-US" dirty="0">
                          <a:solidFill>
                            <a:schemeClr val="accent2"/>
                          </a:solidFill>
                        </a:rPr>
                        <a:t>0.0625</a:t>
                      </a:r>
                    </a:p>
                  </a:txBody>
                  <a:tcPr anchor="ctr"/>
                </a:tc>
                <a:extLst>
                  <a:ext uri="{0D108BD9-81ED-4DB2-BD59-A6C34878D82A}">
                    <a16:rowId xmlns:a16="http://schemas.microsoft.com/office/drawing/2014/main" val="10004"/>
                  </a:ext>
                </a:extLst>
              </a:tr>
              <a:tr h="370840">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5A8942CD-6430-EF51-839C-0E80F9A81CBE}"/>
              </a:ext>
            </a:extLst>
          </p:cNvPr>
          <p:cNvSpPr txBox="1"/>
          <p:nvPr/>
        </p:nvSpPr>
        <p:spPr>
          <a:xfrm>
            <a:off x="3947686" y="6090472"/>
            <a:ext cx="4296625" cy="461665"/>
          </a:xfrm>
          <a:prstGeom prst="rect">
            <a:avLst/>
          </a:prstGeom>
          <a:noFill/>
        </p:spPr>
        <p:txBody>
          <a:bodyPr wrap="none" rtlCol="0">
            <a:spAutoFit/>
          </a:bodyPr>
          <a:lstStyle/>
          <a:p>
            <a:r>
              <a:rPr lang="en-US" sz="2400" dirty="0">
                <a:solidFill>
                  <a:schemeClr val="accent2"/>
                </a:solidFill>
              </a:rPr>
              <a:t>Do you still think the coin is fair?</a:t>
            </a:r>
          </a:p>
        </p:txBody>
      </p:sp>
    </p:spTree>
    <p:extLst>
      <p:ext uri="{BB962C8B-B14F-4D97-AF65-F5344CB8AC3E}">
        <p14:creationId xmlns:p14="http://schemas.microsoft.com/office/powerpoint/2010/main" val="67867075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{EA9BD258-1D0C-9C41-8308-7D8383778504}tf10001123</Template>
  <TotalTime>50893</TotalTime>
  <Words>4479</Words>
  <Application>Microsoft Macintosh PowerPoint</Application>
  <PresentationFormat>Widescreen</PresentationFormat>
  <Paragraphs>1186</Paragraphs>
  <Slides>84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Calibri</vt:lpstr>
      <vt:lpstr>Cambria Math</vt:lpstr>
      <vt:lpstr>Gill Sans MT</vt:lpstr>
      <vt:lpstr>Wingdings 2</vt:lpstr>
      <vt:lpstr>Dividend</vt:lpstr>
      <vt:lpstr>Testing Hypotheses with Data</vt:lpstr>
      <vt:lpstr>Hypothesis Testing</vt:lpstr>
      <vt:lpstr>Hypothesis Testing Through Example</vt:lpstr>
      <vt:lpstr>Hypothesis Testing Through Example</vt:lpstr>
      <vt:lpstr>Hypothesis Testing Through Example</vt:lpstr>
      <vt:lpstr>Hypothesis Testing Through Example</vt:lpstr>
      <vt:lpstr>Hypothesis Testing Through Example</vt:lpstr>
      <vt:lpstr>Hypothesis Testing Through Example</vt:lpstr>
      <vt:lpstr>Hypothesis Testing Through Example</vt:lpstr>
      <vt:lpstr>Hypothesis Testing Through Example</vt:lpstr>
      <vt:lpstr>Hypothesis Testing Through Example</vt:lpstr>
      <vt:lpstr>Hypothesis Testing Through Example</vt:lpstr>
      <vt:lpstr>BIKE DATA Example with Means</vt:lpstr>
      <vt:lpstr>BIKE DATA Example with Means</vt:lpstr>
      <vt:lpstr>BIKE DATA Example with Means</vt:lpstr>
      <vt:lpstr>BIKE DATA Example with Means</vt:lpstr>
      <vt:lpstr>BIKE DATA Example with Means</vt:lpstr>
      <vt:lpstr>BIKE DATA Example with Means</vt:lpstr>
      <vt:lpstr>BIKE DATA Example with Means</vt:lpstr>
      <vt:lpstr>BIKE DATA Example with Means</vt:lpstr>
      <vt:lpstr>Summary</vt:lpstr>
      <vt:lpstr>Null and Alternative hypothesis</vt:lpstr>
      <vt:lpstr>Hypothesis Testing</vt:lpstr>
      <vt:lpstr>Developing Null and Alternative</vt:lpstr>
      <vt:lpstr>Null Hypothesis, H_0</vt:lpstr>
      <vt:lpstr>Null Hypothesis, H_0</vt:lpstr>
      <vt:lpstr>Null Hypothesis, H_0</vt:lpstr>
      <vt:lpstr>Alternative Hypothesis, H_a</vt:lpstr>
      <vt:lpstr>Null vs. Alternative</vt:lpstr>
      <vt:lpstr>Summary</vt:lpstr>
      <vt:lpstr>Test Statistic</vt:lpstr>
      <vt:lpstr>Test Statistic</vt:lpstr>
      <vt:lpstr>Test Statistic</vt:lpstr>
      <vt:lpstr>Test Statistic</vt:lpstr>
      <vt:lpstr>Test Statistic</vt:lpstr>
      <vt:lpstr>Test Statistic for Means</vt:lpstr>
      <vt:lpstr>Test Statistic for Proportions</vt:lpstr>
      <vt:lpstr>Summary</vt:lpstr>
      <vt:lpstr>P-Value and Significance Level</vt:lpstr>
      <vt:lpstr>P-Values</vt:lpstr>
      <vt:lpstr>Significance Level vs. P-value</vt:lpstr>
      <vt:lpstr>Significance Level vs. P-value</vt:lpstr>
      <vt:lpstr>Significance Level vs. P-value</vt:lpstr>
      <vt:lpstr>Significance Level vs. P-value</vt:lpstr>
      <vt:lpstr>Lower-Tailed Test with P-value – H_a:μ&lt;μ_0</vt:lpstr>
      <vt:lpstr>Lower-Tailed Test with P-value – H_a:μ&lt;μ_0</vt:lpstr>
      <vt:lpstr>Lower-Tailed Test with P-value – H_a:μ&lt;μ_0</vt:lpstr>
      <vt:lpstr>UPPer-Tailed Test with P-value – H_a:μ&gt;μ_0</vt:lpstr>
      <vt:lpstr>TWO-Tailed Test with P-value – H_a:μ≠μ_0</vt:lpstr>
      <vt:lpstr>Hypothesis Testing Through Example</vt:lpstr>
      <vt:lpstr>Hypothesis Testing Through Example</vt:lpstr>
      <vt:lpstr>Significance Level, α</vt:lpstr>
      <vt:lpstr>Summary</vt:lpstr>
      <vt:lpstr>Hypothesis Test for Means</vt:lpstr>
      <vt:lpstr>Bike Data Example for One-Tail Hypothesis Test</vt:lpstr>
      <vt:lpstr>Bike Data Example for One-Tail Hypothesis Test</vt:lpstr>
      <vt:lpstr>Bike Data Example for One-Tail Hypothesis Test</vt:lpstr>
      <vt:lpstr>Bike Data Example for One-Tail Hypothesis Test</vt:lpstr>
      <vt:lpstr>Finding P-value</vt:lpstr>
      <vt:lpstr>Finding P-value</vt:lpstr>
      <vt:lpstr>Finding P-value</vt:lpstr>
      <vt:lpstr>Bike Data Example for One-Tail Hypothesis Test</vt:lpstr>
      <vt:lpstr>Bike Data Example for One-Tail Hypothesis Test</vt:lpstr>
      <vt:lpstr>Bike Data Example for One-Tail Hypothesis Test</vt:lpstr>
      <vt:lpstr>Bike Data Example for TWO-Tail Hypothesis Test</vt:lpstr>
      <vt:lpstr>Bike Data Example for One-Tail Hypothesis Test</vt:lpstr>
      <vt:lpstr>Finding P-value</vt:lpstr>
      <vt:lpstr>Finding P-value</vt:lpstr>
      <vt:lpstr>Finding P-value</vt:lpstr>
      <vt:lpstr>Bike Data Example for One-Tail Hypothesis Test</vt:lpstr>
      <vt:lpstr>Bike Data Example for One-Tail Hypothesis Test</vt:lpstr>
      <vt:lpstr>Bike Data Example for One-Tail Hypothesis Test</vt:lpstr>
      <vt:lpstr>Ethics Around Inference with Data</vt:lpstr>
      <vt:lpstr>Errors in Hypothesis Tests</vt:lpstr>
      <vt:lpstr>Type I vs. Type II Errors</vt:lpstr>
      <vt:lpstr>Type I Error</vt:lpstr>
      <vt:lpstr>Type II Error</vt:lpstr>
      <vt:lpstr>Careful with Inference</vt:lpstr>
      <vt:lpstr>Careful with Inference</vt:lpstr>
      <vt:lpstr>Careful with Inference</vt:lpstr>
      <vt:lpstr>Careful about Justification</vt:lpstr>
      <vt:lpstr>Careful about Justification</vt:lpstr>
      <vt:lpstr>Careful about Justification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Data?</dc:title>
  <dc:creator>Aric LaBarr</dc:creator>
  <cp:lastModifiedBy>Aric LaBarr</cp:lastModifiedBy>
  <cp:revision>370</cp:revision>
  <dcterms:created xsi:type="dcterms:W3CDTF">2022-04-04T02:16:16Z</dcterms:created>
  <dcterms:modified xsi:type="dcterms:W3CDTF">2022-09-08T19:09:35Z</dcterms:modified>
</cp:coreProperties>
</file>