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3" r:id="rId3"/>
    <p:sldId id="277" r:id="rId4"/>
    <p:sldId id="272" r:id="rId5"/>
    <p:sldId id="262" r:id="rId6"/>
    <p:sldId id="275" r:id="rId7"/>
    <p:sldId id="276" r:id="rId8"/>
    <p:sldId id="273" r:id="rId9"/>
    <p:sldId id="269" r:id="rId10"/>
    <p:sldId id="270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415"/>
    <p:restoredTop sz="94648"/>
  </p:normalViewPr>
  <p:slideViewPr>
    <p:cSldViewPr snapToGrid="0" snapToObjects="1">
      <p:cViewPr varScale="1">
        <p:scale>
          <a:sx n="121" d="100"/>
          <a:sy n="121" d="100"/>
        </p:scale>
        <p:origin x="52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02171-1D5C-CC46-A1B5-EF3D98308A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12C804-D8E1-0547-8829-87426F3A10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99BBD-ED48-0941-A703-BD6626460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DF47B-65B9-7C4A-BE88-9EC32BF0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59A519-5B27-CC45-B7BA-E62ECFBB1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84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4CB94-84F7-244D-9B03-8BFF1BC3F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6EC555-8DD6-B942-8AA9-818B40AB50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1B398-7239-2948-A082-6034A120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ECA6E-6B8D-A449-9EB1-45CBFB5AE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B9335-C92A-7147-B7D8-80C300B9B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61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6B1A68-A024-4D41-B051-E1E1A703A5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7A1BD-64D4-2B46-94D7-58F01A3400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FF429-F77A-714E-B64A-20E5DF1E1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07129-ED32-7340-BA1B-D6047CBB0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C2595-A735-FC48-89C1-495BAF6B0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6C151-D7E0-1F43-A365-982D660B4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D3010-0016-BF49-88CE-63EE2FAED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7A2A4-A2C4-2A4B-B6BA-3005A579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EB4D1-BE62-C947-8C1F-A7C763A0C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14E7A-E37E-C043-BF53-373A5366F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04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4B890-C124-0642-B77C-B908B3F90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6D1EC8-805C-2F4B-A69F-B1C146F75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84884C-390E-BF46-86A0-A81B2D099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AEF90-1983-FB41-AC21-75644C36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5E382-45A4-4942-B87A-AC58CC573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55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963A9-5147-2943-A8F7-2FEA6FF79D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089F1-45F3-5246-B40C-7B29B196E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C7F70B-F57C-1748-9B42-6D705C39F7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FB699C-3596-3A42-B150-1696178B4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380870-5DEA-D743-8D73-F78006F3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49501F-8B7A-BC4D-BF16-CB6FAF3EF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08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8C82-D1DD-9F4C-B4E3-1C0863CCE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18993-2122-FC43-984C-55B7739095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FBD555-7082-3C41-8190-7B7CF6A23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B06864-0F71-7F46-8477-A3A710FD04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E1AFC5-D318-D645-AC42-F63745409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BC44C8-A74B-5146-B1CD-F159941DE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882CDF-A6B8-4846-A042-0B2297CA2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A45598-EB7E-AF48-9146-5D20A1DCC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44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ADE1F-83A3-564B-B324-ECE831B0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49FE11-141F-1F44-B276-C4B1DC678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636B3D-BE90-8A41-9D6A-0E5DE9D0C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32C562-1BE5-0D4F-BA72-B27779E18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5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9ADAA6-EABD-194A-A578-37F823D4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4A656F-EBD9-1046-8FC3-3E8F2C2AF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40BF8-9EDB-A94F-B59C-8B16E2CD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7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92E51-C843-FC45-BD3D-4D46A6FE0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F35C2-3AC0-C346-9A18-F0083C977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60B25E-1858-9649-A463-09088CA4C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C3EB6-0F2E-E148-AD05-2D38ECA4B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0A4CE-11DA-1E41-8FCF-328118249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D5E563-458D-7E4B-A6C7-95D24604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734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F17C7-F2EB-9240-A31D-A158127F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AA42FA-7AE5-3D4A-B9B9-078FDCA07C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546F59-400A-5C49-8636-EE8EDADB3E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ACD49-2821-0946-ADC6-980978794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E2B53E-8601-AE45-A730-93AA6B473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E26BD-4961-2249-84B8-1E0F61F9A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794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B13D75B-F793-3C4B-86F2-EB17DFDFF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9563B9-5BBA-DA41-9837-0D2BFB5D5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91FB9-066E-FA49-A6BC-3C74A35B85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6376-6B70-9342-9B29-AC13E95BC1B4}" type="datetimeFigureOut">
              <a:rPr lang="en-US" smtClean="0"/>
              <a:t>1/11/21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CF812-CD21-1F4C-8849-03C8A55B19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B2D6B-4051-0144-ADDB-B0C517BB7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971B4-5E93-8F4E-A809-33A7766A8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7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nbible.com/ephesians/3-7.htm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1_timothy/3-10.htm" TargetMode="External"/><Relationship Id="rId2" Type="http://schemas.openxmlformats.org/officeDocument/2006/relationships/hyperlink" Target="https://cnbible.com/1_timothy/3-9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cnbible.com/cuvmps/1_timothy/3.htm#footnotes" TargetMode="External"/><Relationship Id="rId4" Type="http://schemas.openxmlformats.org/officeDocument/2006/relationships/hyperlink" Target="https://cnbible.com/1_timothy/3-11.ht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nbible.com/acts/6-2.htm" TargetMode="External"/><Relationship Id="rId7" Type="http://schemas.openxmlformats.org/officeDocument/2006/relationships/hyperlink" Target="https://cnbible.com/acts/6-6.htm" TargetMode="External"/><Relationship Id="rId2" Type="http://schemas.openxmlformats.org/officeDocument/2006/relationships/hyperlink" Target="https://cnbible.com/acts/6-1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nbible.com/acts/6-5.htm" TargetMode="External"/><Relationship Id="rId5" Type="http://schemas.openxmlformats.org/officeDocument/2006/relationships/hyperlink" Target="https://cnbible.com/acts/6-4.htm" TargetMode="External"/><Relationship Id="rId4" Type="http://schemas.openxmlformats.org/officeDocument/2006/relationships/hyperlink" Target="https://cnbible.com/acts/6-3.htm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1A07A-2E3E-1643-9ACE-D520F613DD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执事的侍奉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III)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0EC5F-E245-6142-8655-F4FF28A3FA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96358E83-5803-4240-8F1A-4890D1FD9AE9}"/>
              </a:ext>
            </a:extLst>
          </p:cNvPr>
          <p:cNvSpPr/>
          <p:nvPr/>
        </p:nvSpPr>
        <p:spPr>
          <a:xfrm>
            <a:off x="1891862" y="3602038"/>
            <a:ext cx="8776138" cy="10615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 b="1">
                <a:solidFill>
                  <a:srgbClr val="FFFF00"/>
                </a:solidFill>
                <a:latin typeface="Al Nile" pitchFamily="2" charset="-78"/>
                <a:cs typeface="Al Nile" pitchFamily="2" charset="-78"/>
              </a:rPr>
              <a:t>圣经根基</a:t>
            </a:r>
            <a:endParaRPr lang="en-US" sz="2800" b="1" dirty="0">
              <a:solidFill>
                <a:srgbClr val="FFFF00"/>
              </a:solidFill>
              <a:latin typeface="Al Nile" pitchFamily="2" charset="-78"/>
              <a:cs typeface="Al Nile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2741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2B50B-011B-364F-BB08-279E513A9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执事领袖</a:t>
            </a:r>
            <a:endParaRPr lang="en-US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529DC-0EC7-9442-B7FA-CB62D4FEDC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4752"/>
            <a:ext cx="10515600" cy="4732211"/>
          </a:xfrm>
        </p:spPr>
        <p:txBody>
          <a:bodyPr>
            <a:normAutofit/>
          </a:bodyPr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早期教会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endParaRPr lang="en-US" altLang="zh-CN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执事、传道人或仆人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en-US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是事工实施者。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例子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保罗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首先被按立为执事。后来，在侍奉过程中，被认为“长老”。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以弗所书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3:6-8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这奥秘就是外邦人在基督耶稣里，借着福音，得以同为后嗣，同为一体，同蒙应许。 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 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我做了这福音的执事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en-US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)，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是照神的恩赐，这恩赐是照他运行的大能赐给我的。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8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我本来比众圣徒中最小的还小，然而他还赐我这恩典，叫我把基督那测不透的丰富传给外邦人，</a:t>
            </a: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长老可能是一位年长执事，或一位年长基督徒领袖，接受按立来协助当地教会。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38888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27BBE-7918-BC45-AE5C-7A112151D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妇女被包括执事领袖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2DA5D-8684-D14A-9A17-F086B060B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罗马书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16:1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我对你们举荐我们的姐妹非比，她是坚革哩教会中的女执事。</a:t>
            </a:r>
            <a:r>
              <a:rPr lang="en-US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TNIV</a:t>
            </a:r>
          </a:p>
          <a:p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提摩太前书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3:8 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做执事的也是如此，必须端庄，不一口两舌，不好喝酒，不贪不义之财； 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9 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要存清洁的良心，固守真道的奥秘。 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 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这等人也要先受试验，若没有可责之处，然后叫他们做执事。 </a:t>
            </a:r>
            <a:r>
              <a:rPr lang="en-US" altLang="ja-JP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11 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女执事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5" tooltip="3:11 原文作：女人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 </a:t>
            </a:r>
            <a:r>
              <a:rPr lang="en-US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  <a:hlinkClick r:id="rId5" tooltip="3:11 原文作：女人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</a:t>
            </a:r>
            <a:r>
              <a:rPr lang="ja-JP" altLang="en-US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也是如此，必须端庄，不说谗言，有节制，凡事忠心。 </a:t>
            </a:r>
          </a:p>
        </p:txBody>
      </p:sp>
    </p:spTree>
    <p:extLst>
      <p:ext uri="{BB962C8B-B14F-4D97-AF65-F5344CB8AC3E}">
        <p14:creationId xmlns:p14="http://schemas.microsoft.com/office/powerpoint/2010/main" val="97598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14C18-2003-104E-B058-CFBF542F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III</a:t>
            </a:r>
            <a:r>
              <a:rPr lang="en-US" altLang="zh-CN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sz="4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执事按立的圣经基础</a:t>
            </a:r>
            <a:br>
              <a:rPr lang="en-US" altLang="ja-JP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en-US" sz="4800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endParaRPr lang="en-US" sz="48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33870-8922-894B-A6A3-FC98F0767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管家仆人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:</a:t>
            </a:r>
          </a:p>
          <a:p>
            <a:pPr lvl="1"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执行他人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特别是主人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命令的人、仆人、随从、传道者或使者。</a:t>
            </a:r>
          </a:p>
          <a:p>
            <a:pPr lvl="1">
              <a:lnSpc>
                <a:spcPct val="150000"/>
              </a:lnSpc>
            </a:pPr>
            <a:r>
              <a:rPr lang="en-US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在新约中共出现了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29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次</a:t>
            </a:r>
          </a:p>
          <a:p>
            <a:pPr lvl="1"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这个词被译成执事，牧师，仆人或仆人</a:t>
            </a:r>
          </a:p>
          <a:p>
            <a:pPr lvl="1"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次、牧师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7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次、仆人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10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次、仆人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9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次</a:t>
            </a:r>
          </a:p>
          <a:p>
            <a:pPr lvl="1">
              <a:lnSpc>
                <a:spcPct val="150000"/>
              </a:lnSpc>
            </a:pP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《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马太福音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》20:26</a:t>
            </a:r>
          </a:p>
          <a:p>
            <a:pPr lvl="1"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在你们中间不可这样。在你们中间谁愿为大，就必作你们的用人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en-US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).</a:t>
            </a:r>
          </a:p>
          <a:p>
            <a:pPr marL="0" indent="0">
              <a:lnSpc>
                <a:spcPct val="150000"/>
              </a:lnSpc>
              <a:buNone/>
            </a:pPr>
            <a:endParaRPr lang="ja-JP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064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14C18-2003-104E-B058-CFBF542F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III</a:t>
            </a:r>
            <a:r>
              <a:rPr lang="en-US" altLang="zh-CN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sz="4800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执事按立的圣经基础</a:t>
            </a:r>
            <a:br>
              <a:rPr lang="en-US" altLang="ja-JP" sz="4800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</a:br>
            <a:r>
              <a:rPr lang="en-US" sz="4800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endParaRPr lang="en-US" sz="4800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33870-8922-894B-A6A3-FC98F0767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拣选七人办理供给之事</a:t>
            </a:r>
          </a:p>
          <a:p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那时，门徒增多，有说希腊话的犹太人向希伯来人发怨言，因为在天天的供给上</a:t>
            </a:r>
            <a:r>
              <a:rPr lang="ja-JP" altLang="en-US">
                <a:solidFill>
                  <a:srgbClr val="FFFF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忽略了他们的寡妇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。 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十二使徒叫众门徒来，对他们说：“我们撇下神的道去管理饭食，原是不合宜的。 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所以弟兄们，当从你们中间选出七个有好名声、被圣灵充满、智慧充足的人，我们就派他们管理这事。 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但我们要专心以祈祷、传道为事。” 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大众都喜悦这话，就拣选了司提反，乃是大有信心、圣灵充满的人；又拣选腓利、伯罗哥罗、尼迦挪、提门、巴米拿，并进犹太教的安提阿人尼哥拉。 </a:t>
            </a:r>
            <a:r>
              <a:rPr lang="en-US" altLang="ja-JP" dirty="0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6 </a:t>
            </a:r>
            <a:r>
              <a:rPr lang="ja-JP" altLang="en-US">
                <a:solidFill>
                  <a:schemeClr val="bg1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叫</a:t>
            </a:r>
            <a:r>
              <a:rPr lang="ja-JP" altLang="en-US">
                <a:solidFill>
                  <a:srgbClr val="FF00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他们站在使徒面前，使徒祷告了，就按手在他们头上。</a:t>
            </a:r>
          </a:p>
          <a:p>
            <a:pPr marL="0" indent="0">
              <a:lnSpc>
                <a:spcPct val="150000"/>
              </a:lnSpc>
              <a:buNone/>
            </a:pPr>
            <a:endParaRPr lang="ja-JP" altLang="en-US">
              <a:solidFill>
                <a:schemeClr val="bg1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8374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47F13-7DE8-3E4B-ACD4-1D315890D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事工与职分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《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使徒行传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》6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章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57A8A-AB80-9C41-8BEC-B0A3A165A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7904"/>
            <a:ext cx="10515600" cy="4659059"/>
          </a:xfrm>
        </p:spPr>
        <p:txBody>
          <a:bodyPr>
            <a:normAutofit/>
          </a:bodyPr>
          <a:lstStyle/>
          <a:p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契机：徒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6:1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，“门徒增多。”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第一部分：寻找管理饭食的仆人，有许多人加入教会。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威胁：希腊人抱怨希伯来人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他们的寡妇没有公平供给。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文化因素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语言不通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民族偏见，教会成员物质上的需要和益处。</a:t>
            </a: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解决方案：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第一，决定优先安排神话语和祷告的服事，不把重点放在看顾物质需求。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第二，教会选出七个人“管理饭食”，就是作执事（第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节）。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076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278BB-6923-B348-903F-58D2C2ECD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执事的资格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7B4A9-0840-FF4C-874A-34999F851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616"/>
            <a:ext cx="10515600" cy="467734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所以弟兄们，当从你们中间选出七个有好名声、被圣灵充满、智慧充足的人，我们就派他们管理这事。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——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使徒行传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6:3</a:t>
            </a:r>
          </a:p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）品格资质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好名声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endParaRPr lang="en-US" altLang="zh-CN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属灵资质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被圣灵充满；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lvl="1"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虽是具体事务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仍是属灵工作。没有被圣灵充满，对教会和福音无益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）实践资质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智慧充足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20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25B7508-BD52-8740-BFAD-733317F74067}"/>
              </a:ext>
            </a:extLst>
          </p:cNvPr>
          <p:cNvSpPr/>
          <p:nvPr/>
        </p:nvSpPr>
        <p:spPr>
          <a:xfrm>
            <a:off x="723900" y="2011680"/>
            <a:ext cx="3009900" cy="40589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ja-JP" altLang="en-US" sz="3200" b="1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本质</a:t>
            </a:r>
            <a:endParaRPr lang="en-US" altLang="ja-JP" sz="3200" b="1" dirty="0">
              <a:solidFill>
                <a:srgbClr val="C0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sz="2400" b="1">
                <a:latin typeface="SimSun" panose="02010600030101010101" pitchFamily="2" charset="-122"/>
                <a:ea typeface="SimSun" panose="02010600030101010101" pitchFamily="2" charset="-122"/>
              </a:rPr>
              <a:t>上帝</a:t>
            </a:r>
            <a:r>
              <a:rPr lang="zh-CN" altLang="en-US" sz="24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sz="2400" b="1">
                <a:latin typeface="SimSun" panose="02010600030101010101" pitchFamily="2" charset="-122"/>
                <a:ea typeface="SimSun" panose="02010600030101010101" pitchFamily="2" charset="-122"/>
              </a:rPr>
              <a:t>自有永有</a:t>
            </a:r>
            <a:endParaRPr lang="en-US" altLang="ja-JP" sz="24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sz="2400" b="1">
                <a:latin typeface="SimSun" panose="02010600030101010101" pitchFamily="2" charset="-122"/>
                <a:ea typeface="SimSun" panose="02010600030101010101" pitchFamily="2" charset="-122"/>
              </a:rPr>
              <a:t>自身</a:t>
            </a:r>
            <a:r>
              <a:rPr lang="zh-CN" altLang="en-US" sz="24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sz="2400" b="1">
                <a:latin typeface="SimSun" panose="02010600030101010101" pitchFamily="2" charset="-122"/>
                <a:ea typeface="SimSun" panose="02010600030101010101" pitchFamily="2" charset="-122"/>
              </a:rPr>
              <a:t>受造</a:t>
            </a:r>
            <a:endParaRPr lang="en-US" altLang="ja-JP" sz="24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sz="2400" b="1">
                <a:latin typeface="SimSun" panose="02010600030101010101" pitchFamily="2" charset="-122"/>
                <a:ea typeface="SimSun" panose="02010600030101010101" pitchFamily="2" charset="-122"/>
              </a:rPr>
              <a:t>他人</a:t>
            </a:r>
            <a:r>
              <a:rPr lang="zh-CN" altLang="en-US" sz="24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endParaRPr lang="en-US" altLang="ja-JP" sz="24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sz="2400" b="1">
                <a:latin typeface="SimSun" panose="02010600030101010101" pitchFamily="2" charset="-122"/>
                <a:ea typeface="SimSun" panose="02010600030101010101" pitchFamily="2" charset="-122"/>
              </a:rPr>
              <a:t>教会</a:t>
            </a:r>
            <a:r>
              <a:rPr lang="zh-CN" altLang="en-US" sz="24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endParaRPr lang="en-US" altLang="zh-CN" sz="24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sz="2400" b="1">
                <a:latin typeface="SimSun" panose="02010600030101010101" pitchFamily="2" charset="-122"/>
                <a:ea typeface="SimSun" panose="02010600030101010101" pitchFamily="2" charset="-122"/>
              </a:rPr>
              <a:t>社会</a:t>
            </a:r>
            <a:endParaRPr lang="en-US" altLang="ja-JP" sz="24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2400" b="1" dirty="0"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ja-JP" altLang="en-US" sz="2400" b="1">
                <a:latin typeface="SimSun" panose="02010600030101010101" pitchFamily="2" charset="-122"/>
                <a:ea typeface="SimSun" panose="02010600030101010101" pitchFamily="2" charset="-122"/>
              </a:rPr>
              <a:t>真假</a:t>
            </a:r>
            <a:r>
              <a:rPr lang="zh-CN" altLang="en-US" sz="2400" b="1" dirty="0"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r>
              <a:rPr lang="ja-JP" altLang="en-US" sz="2400" b="1">
                <a:latin typeface="SimSun" panose="02010600030101010101" pitchFamily="2" charset="-122"/>
                <a:ea typeface="SimSun" panose="02010600030101010101" pitchFamily="2" charset="-122"/>
              </a:rPr>
              <a:t>主次</a:t>
            </a:r>
            <a:r>
              <a:rPr lang="zh-CN" altLang="en-US" sz="2400" b="1" dirty="0">
                <a:latin typeface="SimSun" panose="02010600030101010101" pitchFamily="2" charset="-122"/>
                <a:ea typeface="SimSun" panose="02010600030101010101" pitchFamily="2" charset="-122"/>
              </a:rPr>
              <a:t>）</a:t>
            </a:r>
            <a:endParaRPr lang="en-US" altLang="ja-JP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38F3B420-9DD9-9944-9D82-DD4630507E16}"/>
              </a:ext>
            </a:extLst>
          </p:cNvPr>
          <p:cNvSpPr/>
          <p:nvPr/>
        </p:nvSpPr>
        <p:spPr>
          <a:xfrm>
            <a:off x="4635500" y="2097024"/>
            <a:ext cx="3175000" cy="3973576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ja-JP" altLang="en-US" sz="3200" b="1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关键关系</a:t>
            </a:r>
            <a:endParaRPr lang="en-US" altLang="ja-JP" sz="3200" b="1" dirty="0">
              <a:solidFill>
                <a:srgbClr val="C0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just"/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上帝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依靠</a:t>
            </a:r>
            <a:endParaRPr lang="en-US" altLang="ja-JP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自身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舍己</a:t>
            </a:r>
            <a:endParaRPr lang="en-US" altLang="ja-JP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他人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教会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社会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endParaRPr lang="en-US" altLang="zh-CN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正谬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先后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轻重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缓急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）</a:t>
            </a:r>
            <a:endParaRPr lang="en-US" altLang="ja-JP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7D9C6458-E4B7-9346-9828-1915124170F4}"/>
              </a:ext>
            </a:extLst>
          </p:cNvPr>
          <p:cNvSpPr/>
          <p:nvPr/>
        </p:nvSpPr>
        <p:spPr>
          <a:xfrm>
            <a:off x="8547100" y="2011680"/>
            <a:ext cx="3175000" cy="405892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ja-JP" altLang="en-US" sz="3200" b="1">
                <a:solidFill>
                  <a:srgbClr val="C00000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处理之道</a:t>
            </a:r>
            <a:endParaRPr lang="en-US" altLang="ja-JP" sz="3200" b="1" dirty="0">
              <a:solidFill>
                <a:srgbClr val="C00000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上帝</a:t>
            </a:r>
            <a:endParaRPr lang="en-US" altLang="ja-JP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自身</a:t>
            </a:r>
            <a:endParaRPr lang="en-US" altLang="ja-JP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他人</a:t>
            </a:r>
            <a:endParaRPr lang="en-US" altLang="ja-JP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教会</a:t>
            </a:r>
            <a:endParaRPr lang="en-US" altLang="ja-JP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ja-JP" altLang="en-US" sz="3200" b="1">
                <a:latin typeface="SimSun" panose="02010600030101010101" pitchFamily="2" charset="-122"/>
                <a:ea typeface="SimSun" panose="02010600030101010101" pitchFamily="2" charset="-122"/>
              </a:rPr>
              <a:t>社会</a:t>
            </a:r>
            <a:r>
              <a:rPr lang="zh-CN" altLang="en-US" sz="3200" b="1" dirty="0"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endParaRPr lang="en-US" altLang="ja-JP" sz="3200" b="1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8" name="Right Arrow 7">
            <a:extLst>
              <a:ext uri="{FF2B5EF4-FFF2-40B4-BE49-F238E27FC236}">
                <a16:creationId xmlns:a16="http://schemas.microsoft.com/office/drawing/2014/main" id="{11B70DAB-2048-B04C-9968-5B166A655851}"/>
              </a:ext>
            </a:extLst>
          </p:cNvPr>
          <p:cNvSpPr/>
          <p:nvPr/>
        </p:nvSpPr>
        <p:spPr>
          <a:xfrm>
            <a:off x="7810500" y="3364484"/>
            <a:ext cx="736600" cy="383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CBA7291B-477A-2042-ACF5-B9A030DD6347}"/>
              </a:ext>
            </a:extLst>
          </p:cNvPr>
          <p:cNvSpPr/>
          <p:nvPr/>
        </p:nvSpPr>
        <p:spPr>
          <a:xfrm>
            <a:off x="3898900" y="3313684"/>
            <a:ext cx="736600" cy="383032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23D655E-AF1F-2D43-8097-568AC790342B}"/>
              </a:ext>
            </a:extLst>
          </p:cNvPr>
          <p:cNvSpPr/>
          <p:nvPr/>
        </p:nvSpPr>
        <p:spPr>
          <a:xfrm>
            <a:off x="2999232" y="1284208"/>
            <a:ext cx="8241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Wisdom/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智慧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事物的本质和关键关系及处理之道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9832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194DE17-B10D-504D-AA32-40B20772F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执事按立的圣经基础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8589D7-5545-A74B-B664-E8BC00F26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第一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不能把人放在神前，世界真正的问题：人位于中心；人是一切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……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先求神的国神的义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、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第二，不能把身体放在灵魂前。现代理论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人是肉体，你必须关注一切与肉体有关的事；给肉体提供大量食物、饮料、衣服、住所、医疗，还有性。悲剧就是人类离弃神，只关注自己肉体需要，以此自我欣赏和自我抬举。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最后，把时间放在永恒之前，给肉体吃喝纯属时间之内的事。</a:t>
            </a:r>
            <a:endParaRPr lang="en-US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06955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FE45-1B4A-DA48-9CD6-380A7806D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按立执事带来的结果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873B3-29FF-A34F-8B99-FA7214B8E5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11480">
              <a:lnSpc>
                <a:spcPct val="100000"/>
              </a:lnSpc>
              <a:spcBef>
                <a:spcPts val="0"/>
              </a:spcBef>
            </a:pP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当司提反、腓利、伯罗哥罗、尼迦挪、提门、巴米拿和尼哥拉被任命做执事工作时，“神的道兴旺起来。在耶路撒冷门徒数目加增的甚多，也有许多祭司信从了这道。”（徒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6:7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411480">
              <a:lnSpc>
                <a:spcPct val="100000"/>
              </a:lnSpc>
              <a:spcBef>
                <a:spcPts val="0"/>
              </a:spcBef>
            </a:pPr>
            <a:endParaRPr lang="ja-JP" altLang="en-US" b="1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）它有力地支持了祈祷和传道的服事；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（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）它起到了促进合一和坚固整个教会的作用。</a:t>
            </a: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en-US" altLang="ja-JP" b="1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058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492AC-6715-9C4C-890B-7909B371B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III</a:t>
            </a:r>
            <a:r>
              <a:rPr lang="en-US" altLang="zh-CN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.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执事按立的圣经基础</a:t>
            </a:r>
            <a:endParaRPr lang="en-US" dirty="0">
              <a:solidFill>
                <a:schemeClr val="bg1"/>
              </a:solidFill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62D1AE-509D-2D4F-B953-045C5E4A9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b="1">
                <a:solidFill>
                  <a:schemeClr val="bg1"/>
                </a:solidFill>
              </a:rPr>
              <a:t>保罗和亚波罗是执事吗</a:t>
            </a:r>
            <a:r>
              <a:rPr lang="en-US" altLang="ja-JP" b="1" dirty="0">
                <a:solidFill>
                  <a:schemeClr val="bg1"/>
                </a:solidFill>
              </a:rPr>
              <a:t>?</a:t>
            </a:r>
            <a:endParaRPr lang="ja-JP" altLang="en-US">
              <a:solidFill>
                <a:schemeClr val="bg1"/>
              </a:solidFill>
            </a:endParaRP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林前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3:5</a:t>
            </a:r>
            <a:r>
              <a:rPr lang="zh-CN" alt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亚波罗算什么，保罗算什么，无非是执事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(</a:t>
            </a:r>
            <a:r>
              <a:rPr lang="en-US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r>
              <a:rPr lang="en-US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)。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照主所赐给他们各人的，引导你们相信。</a:t>
            </a:r>
          </a:p>
          <a:p>
            <a:r>
              <a:rPr lang="en-US" b="1" dirty="0" err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diakonos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，在谈论自己和朋友参与传福音的事工。</a:t>
            </a:r>
          </a:p>
          <a:p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徒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21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：</a:t>
            </a:r>
            <a:r>
              <a:rPr lang="en-US" altLang="ja-JP" b="1" dirty="0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18 </a:t>
            </a:r>
            <a:r>
              <a:rPr lang="ja-JP" altLang="en-US" b="1">
                <a:solidFill>
                  <a:schemeClr val="bg1"/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第二天，保罗和我们其余的人去见雅各，长老们也都在那里。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654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1177</Words>
  <Application>Microsoft Macintosh PowerPoint</Application>
  <PresentationFormat>Widescreen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SimHei</vt:lpstr>
      <vt:lpstr>SimSun</vt:lpstr>
      <vt:lpstr>游ゴシック</vt:lpstr>
      <vt:lpstr>Al Nile</vt:lpstr>
      <vt:lpstr>Arial</vt:lpstr>
      <vt:lpstr>Calibri</vt:lpstr>
      <vt:lpstr>Calibri Light</vt:lpstr>
      <vt:lpstr>Courier New</vt:lpstr>
      <vt:lpstr>Office Theme</vt:lpstr>
      <vt:lpstr>执事的侍奉（III)</vt:lpstr>
      <vt:lpstr>III. 执事按立的圣经基础 Diakonos</vt:lpstr>
      <vt:lpstr>III. 执事按立的圣经基础 Diakonos</vt:lpstr>
      <vt:lpstr>事工与职分《使徒行传》6 章</vt:lpstr>
      <vt:lpstr>执事的资格</vt:lpstr>
      <vt:lpstr>PowerPoint Presentation</vt:lpstr>
      <vt:lpstr>III. 执事按立的圣经基础</vt:lpstr>
      <vt:lpstr>按立执事带来的结果</vt:lpstr>
      <vt:lpstr>III. 执事按立的圣经基础</vt:lpstr>
      <vt:lpstr>执事领袖</vt:lpstr>
      <vt:lpstr>妇女被包括执事领袖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执事的侍奉</dc:title>
  <dc:creator>Microsoft Office User</dc:creator>
  <cp:lastModifiedBy>Microsoft Office User</cp:lastModifiedBy>
  <cp:revision>39</cp:revision>
  <dcterms:created xsi:type="dcterms:W3CDTF">2021-01-04T16:47:25Z</dcterms:created>
  <dcterms:modified xsi:type="dcterms:W3CDTF">2021-01-11T18:54:46Z</dcterms:modified>
</cp:coreProperties>
</file>