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C5EE-215B-46B0-9423-E9AE8CC705A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26F1-DABD-4597-9353-33EBF057B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04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C5EE-215B-46B0-9423-E9AE8CC705A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26F1-DABD-4597-9353-33EBF057B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971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C5EE-215B-46B0-9423-E9AE8CC705A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26F1-DABD-4597-9353-33EBF057B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509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C5EE-215B-46B0-9423-E9AE8CC705A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26F1-DABD-4597-9353-33EBF057B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C5EE-215B-46B0-9423-E9AE8CC705A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26F1-DABD-4597-9353-33EBF057B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169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C5EE-215B-46B0-9423-E9AE8CC705A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26F1-DABD-4597-9353-33EBF057B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542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C5EE-215B-46B0-9423-E9AE8CC705A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26F1-DABD-4597-9353-33EBF057B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94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C5EE-215B-46B0-9423-E9AE8CC705A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26F1-DABD-4597-9353-33EBF057B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563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C5EE-215B-46B0-9423-E9AE8CC705A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26F1-DABD-4597-9353-33EBF057B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21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C5EE-215B-46B0-9423-E9AE8CC705A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26F1-DABD-4597-9353-33EBF057B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746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C5EE-215B-46B0-9423-E9AE8CC705A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26F1-DABD-4597-9353-33EBF057B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387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7C5EE-215B-46B0-9423-E9AE8CC705A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C26F1-DABD-4597-9353-33EBF057B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064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324" y="1876425"/>
            <a:ext cx="9144000" cy="2781300"/>
          </a:xfrm>
        </p:spPr>
        <p:txBody>
          <a:bodyPr/>
          <a:lstStyle/>
          <a:p>
            <a:r>
              <a:rPr lang="en-US" dirty="0" smtClean="0"/>
              <a:t>13 The “Household </a:t>
            </a:r>
            <a:r>
              <a:rPr lang="en-US" dirty="0"/>
              <a:t>C</a:t>
            </a:r>
            <a:r>
              <a:rPr lang="en-US" dirty="0" smtClean="0"/>
              <a:t>odes”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296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922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66975"/>
            <a:ext cx="10515600" cy="4010024"/>
          </a:xfrm>
        </p:spPr>
        <p:txBody>
          <a:bodyPr/>
          <a:lstStyle/>
          <a:p>
            <a:r>
              <a:rPr lang="en-US" dirty="0" smtClean="0"/>
              <a:t>From Aristotle onward, Hellenistic treatises on household management that discuss the well-run household from the perspective of the male head of household.</a:t>
            </a:r>
          </a:p>
          <a:p>
            <a:endParaRPr lang="en-US" dirty="0"/>
          </a:p>
          <a:p>
            <a:r>
              <a:rPr lang="en-US" dirty="0" smtClean="0"/>
              <a:t>Three relationships: husband-wife, father-child, master-slave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922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complete New </a:t>
            </a:r>
            <a:r>
              <a:rPr lang="en-US" dirty="0"/>
              <a:t>Testament formulas (</a:t>
            </a:r>
            <a:r>
              <a:rPr lang="en-US" dirty="0" smtClean="0"/>
              <a:t>Col </a:t>
            </a:r>
            <a:r>
              <a:rPr lang="en-US" dirty="0"/>
              <a:t>3, </a:t>
            </a:r>
            <a:r>
              <a:rPr lang="en-US" dirty="0" err="1"/>
              <a:t>Eph</a:t>
            </a:r>
            <a:r>
              <a:rPr lang="en-US" dirty="0"/>
              <a:t> 5)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speak </a:t>
            </a:r>
            <a:r>
              <a:rPr lang="en-US" dirty="0"/>
              <a:t>to both sides, subordinates </a:t>
            </a:r>
            <a:r>
              <a:rPr lang="en-US" dirty="0" smtClean="0"/>
              <a:t>first</a:t>
            </a:r>
          </a:p>
          <a:p>
            <a:endParaRPr lang="en-US" dirty="0" smtClean="0"/>
          </a:p>
          <a:p>
            <a:r>
              <a:rPr lang="en-US" dirty="0" smtClean="0"/>
              <a:t>Change the monolithic authority relationship to a more mutual one; </a:t>
            </a:r>
          </a:p>
          <a:p>
            <a:endParaRPr lang="en-US" dirty="0"/>
          </a:p>
          <a:p>
            <a:r>
              <a:rPr lang="en-US" dirty="0" smtClean="0"/>
              <a:t>progressive </a:t>
            </a:r>
            <a:r>
              <a:rPr lang="en-US" dirty="0"/>
              <a:t>in their day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633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455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52675"/>
            <a:ext cx="10515600" cy="3824288"/>
          </a:xfrm>
        </p:spPr>
        <p:txBody>
          <a:bodyPr/>
          <a:lstStyle/>
          <a:p>
            <a:r>
              <a:rPr lang="en-US" dirty="0" smtClean="0"/>
              <a:t>Mysterious disappearance of the domestic household code in Christian literature after the  </a:t>
            </a:r>
            <a:r>
              <a:rPr lang="en-US" i="1" dirty="0" smtClean="0"/>
              <a:t>First Letter of Clement </a:t>
            </a:r>
            <a:r>
              <a:rPr lang="en-US" dirty="0" smtClean="0"/>
              <a:t>(late first century CE)</a:t>
            </a:r>
          </a:p>
          <a:p>
            <a:endParaRPr lang="en-US" dirty="0"/>
          </a:p>
          <a:p>
            <a:r>
              <a:rPr lang="en-US" dirty="0" smtClean="0"/>
              <a:t>Subordination language gets subsumed into discussions of church authority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324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Not a question of history but of hermeneutics, </a:t>
            </a:r>
          </a:p>
          <a:p>
            <a:pPr marL="0" indent="0">
              <a:buNone/>
            </a:pPr>
            <a:r>
              <a:rPr lang="en-US" sz="3600" dirty="0"/>
              <a:t>	</a:t>
            </a:r>
            <a:r>
              <a:rPr lang="en-US" sz="3600" dirty="0" smtClean="0"/>
              <a:t>interpretation of biblical authority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 smtClean="0"/>
              <a:t>It’s all or nothing.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049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112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13 The “Household Codes”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 The “Household Codes” </dc:title>
  <dc:creator>losiek</dc:creator>
  <cp:lastModifiedBy>losiek</cp:lastModifiedBy>
  <cp:revision>5</cp:revision>
  <dcterms:created xsi:type="dcterms:W3CDTF">2019-05-11T17:22:54Z</dcterms:created>
  <dcterms:modified xsi:type="dcterms:W3CDTF">2019-05-15T19:39:02Z</dcterms:modified>
</cp:coreProperties>
</file>