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5" r:id="rId9"/>
    <p:sldId id="266" r:id="rId10"/>
    <p:sldId id="267" r:id="rId11"/>
    <p:sldId id="276" r:id="rId12"/>
    <p:sldId id="277" r:id="rId13"/>
    <p:sldId id="279" r:id="rId14"/>
    <p:sldId id="281" r:id="rId15"/>
    <p:sldId id="286" r:id="rId16"/>
    <p:sldId id="282" r:id="rId17"/>
    <p:sldId id="283" r:id="rId18"/>
    <p:sldId id="284" r:id="rId19"/>
    <p:sldId id="285" r:id="rId20"/>
    <p:sldId id="28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3" autoAdjust="0"/>
    <p:restoredTop sz="94660"/>
  </p:normalViewPr>
  <p:slideViewPr>
    <p:cSldViewPr snapToGrid="0">
      <p:cViewPr varScale="1">
        <p:scale>
          <a:sx n="37" d="100"/>
          <a:sy n="37" d="100"/>
        </p:scale>
        <p:origin x="84" y="10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E68789-3B01-4C5B-882C-9F88E3DA1AA4}"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801217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68789-3B01-4C5B-882C-9F88E3DA1AA4}"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3490383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68789-3B01-4C5B-882C-9F88E3DA1AA4}"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3454302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68789-3B01-4C5B-882C-9F88E3DA1AA4}"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1120096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E68789-3B01-4C5B-882C-9F88E3DA1AA4}"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1255096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E68789-3B01-4C5B-882C-9F88E3DA1AA4}"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3772763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E68789-3B01-4C5B-882C-9F88E3DA1AA4}" type="datetimeFigureOut">
              <a:rPr lang="en-US" smtClean="0"/>
              <a:t>4/19/2018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813615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E68789-3B01-4C5B-882C-9F88E3DA1AA4}" type="datetimeFigureOut">
              <a:rPr lang="en-US" smtClean="0"/>
              <a:t>4/19/2018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2773885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68789-3B01-4C5B-882C-9F88E3DA1AA4}" type="datetimeFigureOut">
              <a:rPr lang="en-US" smtClean="0"/>
              <a:t>4/19/2018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813633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E68789-3B01-4C5B-882C-9F88E3DA1AA4}"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3615411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E68789-3B01-4C5B-882C-9F88E3DA1AA4}"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4D3F80-4BF6-4809-A8FF-E85C24BE4B3D}" type="slidenum">
              <a:rPr lang="en-US" smtClean="0"/>
              <a:t>‹#›</a:t>
            </a:fld>
            <a:endParaRPr lang="en-US"/>
          </a:p>
        </p:txBody>
      </p:sp>
    </p:spTree>
    <p:extLst>
      <p:ext uri="{BB962C8B-B14F-4D97-AF65-F5344CB8AC3E}">
        <p14:creationId xmlns:p14="http://schemas.microsoft.com/office/powerpoint/2010/main" val="451535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E68789-3B01-4C5B-882C-9F88E3DA1AA4}" type="datetimeFigureOut">
              <a:rPr lang="en-US" smtClean="0"/>
              <a:t>4/19/2018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4D3F80-4BF6-4809-A8FF-E85C24BE4B3D}" type="slidenum">
              <a:rPr lang="en-US" smtClean="0"/>
              <a:t>‹#›</a:t>
            </a:fld>
            <a:endParaRPr lang="en-US"/>
          </a:p>
        </p:txBody>
      </p:sp>
    </p:spTree>
    <p:extLst>
      <p:ext uri="{BB962C8B-B14F-4D97-AF65-F5344CB8AC3E}">
        <p14:creationId xmlns:p14="http://schemas.microsoft.com/office/powerpoint/2010/main" val="3701301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058129"/>
          </a:xfrm>
        </p:spPr>
        <p:txBody>
          <a:bodyPr>
            <a:normAutofit/>
          </a:bodyPr>
          <a:lstStyle/>
          <a:p>
            <a:r>
              <a:rPr lang="es-AR" sz="5400" b="1" u="sng" dirty="0" smtClean="0">
                <a:latin typeface="Times New Roman" panose="02020603050405020304" pitchFamily="18" charset="0"/>
                <a:cs typeface="Times New Roman" panose="02020603050405020304" pitchFamily="18" charset="0"/>
              </a:rPr>
              <a:t>Aceleradores del Fuego de paz</a:t>
            </a:r>
            <a:endParaRPr lang="es-AR" sz="5400" b="1" u="sng" dirty="0">
              <a:latin typeface="Times New Roman" panose="02020603050405020304" pitchFamily="18" charset="0"/>
              <a:cs typeface="Times New Roman" panose="02020603050405020304" pitchFamily="18" charset="0"/>
            </a:endParaRPr>
          </a:p>
        </p:txBody>
      </p:sp>
      <p:pic>
        <p:nvPicPr>
          <p:cNvPr id="4" name="Picture 4" descr="Image result for Cristo como fuego que transforma">
            <a:extLst>
              <a:ext uri="{FF2B5EF4-FFF2-40B4-BE49-F238E27FC236}">
                <a16:creationId xmlns:a16="http://schemas.microsoft.com/office/drawing/2014/main" xmlns="" id="{57A983AA-A30B-4F0E-8FDB-86DC5D66F6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46896"/>
            <a:ext cx="12187991" cy="5230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6008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El camino de restauración de Dios</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25563"/>
            <a:ext cx="12192000" cy="5806098"/>
          </a:xfrm>
        </p:spPr>
        <p:txBody>
          <a:bodyPr>
            <a:normAutofit fontScale="92500" lnSpcReduction="20000"/>
          </a:bodyPr>
          <a:lstStyle/>
          <a:p>
            <a:r>
              <a:rPr lang="es-ES" sz="5400" b="1" dirty="0" smtClean="0">
                <a:latin typeface="Times New Roman" panose="02020603050405020304" pitchFamily="18" charset="0"/>
                <a:cs typeface="Times New Roman" panose="02020603050405020304" pitchFamily="18" charset="0"/>
              </a:rPr>
              <a:t>Hay tres pasos en el camino de la restauración de Dios: Confrontación, Confesión y perdonar</a:t>
            </a:r>
          </a:p>
          <a:p>
            <a:r>
              <a:rPr lang="es-ES" sz="5400" b="1" dirty="0" smtClean="0">
                <a:latin typeface="Times New Roman" panose="02020603050405020304" pitchFamily="18" charset="0"/>
                <a:cs typeface="Times New Roman" panose="02020603050405020304" pitchFamily="18" charset="0"/>
              </a:rPr>
              <a:t>La batalla entre los dos reinos puede encontrarse en cada paso del camino de restauración</a:t>
            </a:r>
          </a:p>
          <a:p>
            <a:r>
              <a:rPr lang="es-ES" sz="5400" b="1" dirty="0" smtClean="0">
                <a:latin typeface="Times New Roman" panose="02020603050405020304" pitchFamily="18" charset="0"/>
                <a:cs typeface="Times New Roman" panose="02020603050405020304" pitchFamily="18" charset="0"/>
              </a:rPr>
              <a:t>El camino de la restauración no es una formula que garantiza la restauración si los pasos se siguen apropiadamente</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261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b="1" u="sng" dirty="0">
                <a:latin typeface="Times New Roman" panose="02020603050405020304" pitchFamily="18" charset="0"/>
                <a:cs typeface="Times New Roman" panose="02020603050405020304" pitchFamily="18" charset="0"/>
              </a:rPr>
              <a:t>El camino de restauración de Dios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lnSpcReduction="10000"/>
          </a:bodyPr>
          <a:lstStyle/>
          <a:p>
            <a:r>
              <a:rPr lang="es-ES" sz="5400" b="1" dirty="0" smtClean="0">
                <a:latin typeface="Times New Roman" panose="02020603050405020304" pitchFamily="18" charset="0"/>
                <a:cs typeface="Times New Roman" panose="02020603050405020304" pitchFamily="18" charset="0"/>
              </a:rPr>
              <a:t>La meta en cada etapa del proceso es buscar la reconciliación, el amor de buscar a la oveja perdida y no buscar nuestra propia </a:t>
            </a:r>
            <a:r>
              <a:rPr lang="es-ES" sz="5400" b="1" dirty="0" err="1" smtClean="0">
                <a:latin typeface="Times New Roman" panose="02020603050405020304" pitchFamily="18" charset="0"/>
                <a:cs typeface="Times New Roman" panose="02020603050405020304" pitchFamily="18" charset="0"/>
              </a:rPr>
              <a:t>agneda</a:t>
            </a:r>
            <a:r>
              <a:rPr lang="es-ES" sz="5400" b="1" dirty="0" smtClean="0">
                <a:latin typeface="Times New Roman" panose="02020603050405020304" pitchFamily="18" charset="0"/>
                <a:cs typeface="Times New Roman" panose="02020603050405020304" pitchFamily="18" charset="0"/>
              </a:rPr>
              <a:t> o resultado deseado</a:t>
            </a:r>
            <a:endParaRPr lang="es-ES" sz="5400" b="1" dirty="0" smtClean="0">
              <a:latin typeface="Times New Roman" panose="02020603050405020304" pitchFamily="18" charset="0"/>
              <a:cs typeface="Times New Roman" panose="02020603050405020304" pitchFamily="18" charset="0"/>
            </a:endParaRPr>
          </a:p>
          <a:p>
            <a:r>
              <a:rPr lang="es-ES" sz="5400" b="1" dirty="0">
                <a:latin typeface="Times New Roman" panose="02020603050405020304" pitchFamily="18" charset="0"/>
                <a:cs typeface="Times New Roman" panose="02020603050405020304" pitchFamily="18" charset="0"/>
              </a:rPr>
              <a:t>“</a:t>
            </a:r>
            <a:r>
              <a:rPr lang="es-ES" sz="5400" dirty="0"/>
              <a:t>Si es posible, y en cuanto dependa de ustedes, vivan en paz con todos.” </a:t>
            </a:r>
            <a:r>
              <a:rPr lang="es-ES" sz="5400" b="1" dirty="0" err="1">
                <a:latin typeface="Times New Roman" panose="02020603050405020304" pitchFamily="18" charset="0"/>
                <a:cs typeface="Times New Roman" panose="02020603050405020304" pitchFamily="18" charset="0"/>
              </a:rPr>
              <a:t>Rom</a:t>
            </a:r>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12:18</a:t>
            </a:r>
          </a:p>
          <a:p>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3095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b="1" u="sng" dirty="0">
                <a:latin typeface="Times New Roman" panose="02020603050405020304" pitchFamily="18" charset="0"/>
                <a:cs typeface="Times New Roman" panose="02020603050405020304" pitchFamily="18" charset="0"/>
              </a:rPr>
              <a:t>El camino de restauración de Dios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lnSpcReduction="10000"/>
          </a:bodyPr>
          <a:lstStyle/>
          <a:p>
            <a:r>
              <a:rPr lang="es-AR" sz="5400" b="1" dirty="0" smtClean="0">
                <a:latin typeface="Times New Roman" panose="02020603050405020304" pitchFamily="18" charset="0"/>
                <a:cs typeface="Times New Roman" panose="02020603050405020304" pitchFamily="18" charset="0"/>
              </a:rPr>
              <a:t>Sin importar de como respondan otros a nuestro esfuerzo de restauración, nosotros debemos experimentar la paz de Dios cuando nos mantenemos en el amor de Dios en el Fuego de paz y tratando a los otros la manera que el padre celestial nos ha tratado en Cristo, con Gracia, verdad y misericordia</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9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camino de restauración de </a:t>
            </a:r>
            <a:r>
              <a:rPr lang="es-AR" b="1" u="sng" dirty="0" smtClean="0">
                <a:latin typeface="Times New Roman" panose="02020603050405020304" pitchFamily="18" charset="0"/>
                <a:cs typeface="Times New Roman" panose="02020603050405020304" pitchFamily="18" charset="0"/>
              </a:rPr>
              <a:t>Dios: Paso 1</a:t>
            </a:r>
            <a:br>
              <a:rPr lang="es-AR" b="1" u="sng" dirty="0" smtClean="0">
                <a:latin typeface="Times New Roman" panose="02020603050405020304" pitchFamily="18" charset="0"/>
                <a:cs typeface="Times New Roman" panose="02020603050405020304" pitchFamily="18" charset="0"/>
              </a:rPr>
            </a:br>
            <a:r>
              <a:rPr lang="es-AR" b="1" u="sng" dirty="0" smtClean="0">
                <a:latin typeface="Times New Roman" panose="02020603050405020304" pitchFamily="18" charset="0"/>
                <a:cs typeface="Times New Roman" panose="02020603050405020304" pitchFamily="18" charset="0"/>
              </a:rPr>
              <a:t>Confrontar con amor</a:t>
            </a:r>
            <a:endParaRPr lang="es-AR"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77500" lnSpcReduction="20000"/>
          </a:bodyPr>
          <a:lstStyle/>
          <a:p>
            <a:r>
              <a:rPr lang="es-AR" sz="5400" b="1" dirty="0" smtClean="0">
                <a:latin typeface="Times New Roman" panose="02020603050405020304" pitchFamily="18" charset="0"/>
                <a:cs typeface="Times New Roman" panose="02020603050405020304" pitchFamily="18" charset="0"/>
              </a:rPr>
              <a:t>El primer paso en el proceso de restauración es ir a la persona con la que estamos en conflicto para buscar la reconciliación. No importando si nosotros estamos ofendidos o el otro causo la ofensa</a:t>
            </a:r>
          </a:p>
          <a:p>
            <a:r>
              <a:rPr lang="es-AR" sz="5400" b="1" dirty="0" smtClean="0">
                <a:latin typeface="Times New Roman" panose="02020603050405020304" pitchFamily="18" charset="0"/>
                <a:cs typeface="Times New Roman" panose="02020603050405020304" pitchFamily="18" charset="0"/>
              </a:rPr>
              <a:t>»</a:t>
            </a:r>
            <a:r>
              <a:rPr lang="es-AR" sz="5400" b="1" dirty="0" smtClean="0">
                <a:latin typeface="Times New Roman" panose="02020603050405020304" pitchFamily="18" charset="0"/>
                <a:cs typeface="Times New Roman" panose="02020603050405020304" pitchFamily="18" charset="0"/>
              </a:rPr>
              <a:t>Si tu hermano peca contra ti, ve a solas con él y hazle ver su falta. Si te hace caso, has ganado a tu hermano.” Mat. </a:t>
            </a:r>
            <a:r>
              <a:rPr lang="es-AR" sz="5400" b="1" dirty="0" smtClean="0">
                <a:latin typeface="Times New Roman" panose="02020603050405020304" pitchFamily="18" charset="0"/>
                <a:cs typeface="Times New Roman" panose="02020603050405020304" pitchFamily="18" charset="0"/>
              </a:rPr>
              <a:t>18:15</a:t>
            </a:r>
          </a:p>
          <a:p>
            <a:r>
              <a:rPr lang="es-ES" sz="5400" b="1" dirty="0" smtClean="0">
                <a:latin typeface="Times New Roman" panose="02020603050405020304" pitchFamily="18" charset="0"/>
                <a:cs typeface="Times New Roman" panose="02020603050405020304" pitchFamily="18" charset="0"/>
              </a:rPr>
              <a:t>“Por </a:t>
            </a:r>
            <a:r>
              <a:rPr lang="es-ES" sz="5400" b="1" dirty="0">
                <a:latin typeface="Times New Roman" panose="02020603050405020304" pitchFamily="18" charset="0"/>
                <a:cs typeface="Times New Roman" panose="02020603050405020304" pitchFamily="18" charset="0"/>
              </a:rPr>
              <a:t>lo tanto, si estás presentando tu ofrenda en el altar y allí recuerdas que tu hermano tiene algo contra ti,</a:t>
            </a:r>
            <a:r>
              <a:rPr lang="es-ES" sz="5400" b="1" baseline="30000" dirty="0">
                <a:latin typeface="Times New Roman" panose="02020603050405020304" pitchFamily="18" charset="0"/>
                <a:cs typeface="Times New Roman" panose="02020603050405020304" pitchFamily="18" charset="0"/>
              </a:rPr>
              <a:t> </a:t>
            </a:r>
            <a:r>
              <a:rPr lang="es-ES" sz="5400" b="1" dirty="0">
                <a:latin typeface="Times New Roman" panose="02020603050405020304" pitchFamily="18" charset="0"/>
                <a:cs typeface="Times New Roman" panose="02020603050405020304" pitchFamily="18" charset="0"/>
              </a:rPr>
              <a:t>deja tu ofrenda allí delante del altar. Ve primero y reconcíliate con tu hermano; luego vuelve y presenta tu ofrenda.” Mateo 5:23-24</a:t>
            </a:r>
          </a:p>
          <a:p>
            <a:endParaRPr lang="es-AR" sz="5400" b="1" dirty="0" smtClean="0">
              <a:latin typeface="Times New Roman" panose="02020603050405020304" pitchFamily="18" charset="0"/>
              <a:cs typeface="Times New Roman" panose="02020603050405020304" pitchFamily="18" charset="0"/>
            </a:endParaRPr>
          </a:p>
          <a:p>
            <a:pPr marL="0" indent="0">
              <a:buNone/>
            </a:pP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9906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camino de restauración de Dios: Paso 1</a:t>
            </a:r>
            <a:br>
              <a:rPr lang="es-AR" b="1" u="sng" dirty="0">
                <a:latin typeface="Times New Roman" panose="02020603050405020304" pitchFamily="18" charset="0"/>
                <a:cs typeface="Times New Roman" panose="02020603050405020304" pitchFamily="18" charset="0"/>
              </a:rPr>
            </a:br>
            <a:r>
              <a:rPr lang="es-AR" b="1" u="sng" dirty="0">
                <a:latin typeface="Times New Roman" panose="02020603050405020304" pitchFamily="18" charset="0"/>
                <a:cs typeface="Times New Roman" panose="02020603050405020304" pitchFamily="18" charset="0"/>
              </a:rPr>
              <a:t>Confrontar con amor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6126" y="1325563"/>
            <a:ext cx="12192000" cy="5806098"/>
          </a:xfrm>
        </p:spPr>
        <p:txBody>
          <a:bodyPr>
            <a:normAutofit lnSpcReduction="10000"/>
          </a:bodyPr>
          <a:lstStyle/>
          <a:p>
            <a:r>
              <a:rPr lang="es-ES" sz="5400" b="1" dirty="0" smtClean="0">
                <a:latin typeface="Times New Roman" panose="02020603050405020304" pitchFamily="18" charset="0"/>
                <a:cs typeface="Times New Roman" panose="02020603050405020304" pitchFamily="18" charset="0"/>
              </a:rPr>
              <a:t>Si en la confrontación inicial no resulta en reconciliación, El señor nos da la instrucción de tomar dos o tres testigos con nosotros</a:t>
            </a:r>
          </a:p>
          <a:p>
            <a:r>
              <a:rPr lang="es-ES" sz="5400" b="1" dirty="0" smtClean="0">
                <a:latin typeface="Times New Roman" panose="02020603050405020304" pitchFamily="18" charset="0"/>
                <a:cs typeface="Times New Roman" panose="02020603050405020304" pitchFamily="18" charset="0"/>
              </a:rPr>
              <a:t>Pero</a:t>
            </a:r>
            <a:r>
              <a:rPr lang="es-ES" sz="5400" b="1" dirty="0">
                <a:latin typeface="Times New Roman" panose="02020603050405020304" pitchFamily="18" charset="0"/>
                <a:cs typeface="Times New Roman" panose="02020603050405020304" pitchFamily="18" charset="0"/>
              </a:rPr>
              <a:t>, si no, lleva contigo a uno o dos más, para que “todo asunto se resuelva mediante el testimonio de dos o tres </a:t>
            </a:r>
            <a:r>
              <a:rPr lang="es-ES" sz="5400" b="1" dirty="0" err="1">
                <a:latin typeface="Times New Roman" panose="02020603050405020304" pitchFamily="18" charset="0"/>
                <a:cs typeface="Times New Roman" panose="02020603050405020304" pitchFamily="18" charset="0"/>
              </a:rPr>
              <a:t>testigos”</a:t>
            </a:r>
            <a:r>
              <a:rPr lang="es-ES" sz="5400" dirty="0" err="1"/>
              <a:t>.</a:t>
            </a:r>
            <a:r>
              <a:rPr lang="es-ES" sz="5400" b="1" dirty="0" err="1" smtClean="0">
                <a:latin typeface="Times New Roman" panose="02020603050405020304" pitchFamily="18" charset="0"/>
                <a:cs typeface="Times New Roman" panose="02020603050405020304" pitchFamily="18" charset="0"/>
              </a:rPr>
              <a:t>Mat</a:t>
            </a:r>
            <a:r>
              <a:rPr lang="es-ES" sz="5400" b="1" dirty="0" smtClean="0">
                <a:latin typeface="Times New Roman" panose="02020603050405020304" pitchFamily="18" charset="0"/>
                <a:cs typeface="Times New Roman" panose="02020603050405020304" pitchFamily="18" charset="0"/>
              </a:rPr>
              <a:t>. 18:16</a:t>
            </a:r>
          </a:p>
          <a:p>
            <a:endParaRPr lang="es-ES" sz="5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0323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camino de restauración de Dios: Paso 1</a:t>
            </a:r>
            <a:br>
              <a:rPr lang="es-AR" b="1" u="sng" dirty="0">
                <a:latin typeface="Times New Roman" panose="02020603050405020304" pitchFamily="18" charset="0"/>
                <a:cs typeface="Times New Roman" panose="02020603050405020304" pitchFamily="18" charset="0"/>
              </a:rPr>
            </a:br>
            <a:r>
              <a:rPr lang="es-AR" b="1" u="sng" dirty="0">
                <a:latin typeface="Times New Roman" panose="02020603050405020304" pitchFamily="18" charset="0"/>
                <a:cs typeface="Times New Roman" panose="02020603050405020304" pitchFamily="18" charset="0"/>
              </a:rPr>
              <a:t>Confrontar con amor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6126" y="1325563"/>
            <a:ext cx="12192000" cy="5806098"/>
          </a:xfrm>
        </p:spPr>
        <p:txBody>
          <a:bodyPr>
            <a:normAutofit/>
          </a:bodyPr>
          <a:lstStyle/>
          <a:p>
            <a:r>
              <a:rPr lang="es-ES" sz="5400" b="1" dirty="0" smtClean="0">
                <a:latin typeface="Times New Roman" panose="02020603050405020304" pitchFamily="18" charset="0"/>
                <a:cs typeface="Times New Roman" panose="02020603050405020304" pitchFamily="18" charset="0"/>
              </a:rPr>
              <a:t>Si la segunda confrontación no resulta en reconciliación, el Señor nos da la instrucción de llevar este conflicto  la Iglesia.</a:t>
            </a:r>
          </a:p>
          <a:p>
            <a:r>
              <a:rPr lang="es-ES" sz="5400" b="1" dirty="0" smtClean="0">
                <a:latin typeface="Times New Roman" panose="02020603050405020304" pitchFamily="18" charset="0"/>
                <a:cs typeface="Times New Roman" panose="02020603050405020304" pitchFamily="18" charset="0"/>
              </a:rPr>
              <a:t>“</a:t>
            </a:r>
            <a:r>
              <a:rPr lang="es-ES" sz="5400" b="1" dirty="0">
                <a:latin typeface="Times New Roman" panose="02020603050405020304" pitchFamily="18" charset="0"/>
                <a:cs typeface="Times New Roman" panose="02020603050405020304" pitchFamily="18" charset="0"/>
              </a:rPr>
              <a:t>Si se niega a hacerles caso a ellos, díselo a la iglesia</a:t>
            </a:r>
            <a:r>
              <a:rPr lang="es-ES" sz="5400" b="1" dirty="0" smtClean="0">
                <a:latin typeface="Times New Roman" panose="02020603050405020304" pitchFamily="18" charset="0"/>
                <a:cs typeface="Times New Roman" panose="02020603050405020304" pitchFamily="18" charset="0"/>
              </a:rPr>
              <a:t>.” Mat</a:t>
            </a:r>
            <a:r>
              <a:rPr lang="es-ES" sz="5400" b="1" dirty="0">
                <a:latin typeface="Times New Roman" panose="02020603050405020304" pitchFamily="18" charset="0"/>
                <a:cs typeface="Times New Roman" panose="02020603050405020304" pitchFamily="18" charset="0"/>
              </a:rPr>
              <a:t>. 18:17a</a:t>
            </a:r>
            <a:endParaRPr lang="en-US" sz="5400" b="1" dirty="0">
              <a:latin typeface="Times New Roman" panose="02020603050405020304" pitchFamily="18" charset="0"/>
              <a:cs typeface="Times New Roman" panose="02020603050405020304" pitchFamily="18" charset="0"/>
            </a:endParaRPr>
          </a:p>
          <a:p>
            <a:endParaRPr lang="es-ES" sz="5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3161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camino de restauración de Dios: Paso 1</a:t>
            </a:r>
            <a:br>
              <a:rPr lang="es-AR" b="1" u="sng" dirty="0">
                <a:latin typeface="Times New Roman" panose="02020603050405020304" pitchFamily="18" charset="0"/>
                <a:cs typeface="Times New Roman" panose="02020603050405020304" pitchFamily="18" charset="0"/>
              </a:rPr>
            </a:br>
            <a:r>
              <a:rPr lang="es-AR" b="1" u="sng" dirty="0">
                <a:latin typeface="Times New Roman" panose="02020603050405020304" pitchFamily="18" charset="0"/>
                <a:cs typeface="Times New Roman" panose="02020603050405020304" pitchFamily="18" charset="0"/>
              </a:rPr>
              <a:t>Confrontar con amor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142681"/>
            <a:ext cx="12192000" cy="5806098"/>
          </a:xfrm>
        </p:spPr>
        <p:txBody>
          <a:bodyPr>
            <a:normAutofit fontScale="92500" lnSpcReduction="10000"/>
          </a:bodyPr>
          <a:lstStyle/>
          <a:p>
            <a:r>
              <a:rPr lang="es-ES" sz="5400" b="1" dirty="0" smtClean="0">
                <a:latin typeface="Times New Roman" panose="02020603050405020304" pitchFamily="18" charset="0"/>
                <a:cs typeface="Times New Roman" panose="02020603050405020304" pitchFamily="18" charset="0"/>
              </a:rPr>
              <a:t>Cuando confrontamos a alguien en el conflicto, debemos ir con una actitud de humildad para mantenernos sin caer en la tentación de juzgarlos</a:t>
            </a:r>
            <a:endParaRPr lang="es-ES" sz="5400" dirty="0" smtClean="0"/>
          </a:p>
          <a:p>
            <a:r>
              <a:rPr lang="es-ES" sz="5400" dirty="0" smtClean="0"/>
              <a:t>“</a:t>
            </a:r>
            <a:r>
              <a:rPr lang="es-ES" sz="5400" dirty="0"/>
              <a:t>Hermanos, si alguien es sorprendido en pecado, ustedes que son espirituales deben restaurarlo con una actitud humilde. Pero cuídese cada uno, porque también puede ser </a:t>
            </a:r>
            <a:r>
              <a:rPr lang="es-ES" sz="5400" dirty="0" smtClean="0"/>
              <a:t>tentado. ” </a:t>
            </a:r>
            <a:r>
              <a:rPr lang="es-ES" sz="5400" b="1" dirty="0" smtClean="0">
                <a:latin typeface="Times New Roman" panose="02020603050405020304" pitchFamily="18" charset="0"/>
                <a:cs typeface="Times New Roman" panose="02020603050405020304" pitchFamily="18" charset="0"/>
              </a:rPr>
              <a:t>Gal. 6:1</a:t>
            </a:r>
          </a:p>
          <a:p>
            <a:pPr marL="0" indent="0">
              <a:buNone/>
            </a:pPr>
            <a:endParaRPr lang="es-ES" sz="5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1011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camino de restauración de Dios: Paso 1</a:t>
            </a:r>
            <a:br>
              <a:rPr lang="es-AR" b="1" u="sng" dirty="0">
                <a:latin typeface="Times New Roman" panose="02020603050405020304" pitchFamily="18" charset="0"/>
                <a:cs typeface="Times New Roman" panose="02020603050405020304" pitchFamily="18" charset="0"/>
              </a:rPr>
            </a:br>
            <a:r>
              <a:rPr lang="es-AR" b="1" u="sng" dirty="0">
                <a:latin typeface="Times New Roman" panose="02020603050405020304" pitchFamily="18" charset="0"/>
                <a:cs typeface="Times New Roman" panose="02020603050405020304" pitchFamily="18" charset="0"/>
              </a:rPr>
              <a:t>Confrontar con amor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544271"/>
            <a:ext cx="12192000" cy="5806098"/>
          </a:xfrm>
        </p:spPr>
        <p:txBody>
          <a:bodyPr>
            <a:normAutofit/>
          </a:bodyPr>
          <a:lstStyle/>
          <a:p>
            <a:r>
              <a:rPr lang="es-ES" sz="5400" b="1" dirty="0" smtClean="0">
                <a:latin typeface="Times New Roman" panose="02020603050405020304" pitchFamily="18" charset="0"/>
                <a:cs typeface="Times New Roman" panose="02020603050405020304" pitchFamily="18" charset="0"/>
              </a:rPr>
              <a:t>Pasar tiempo con Cristo en el fuego de paz nos prepara para confrontar con amor y el Espíritu Santo nos dirige, para no tener una confrontación hostil motivada por nuestro deseo natural y las fuerzas que trabajan en el Fuego destructor</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1037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5400" b="1" u="sng" dirty="0" smtClean="0">
                <a:latin typeface="Times New Roman" panose="02020603050405020304" pitchFamily="18" charset="0"/>
                <a:cs typeface="Times New Roman" panose="02020603050405020304" pitchFamily="18" charset="0"/>
              </a:rPr>
              <a:t>Peguntas Curiosas</a:t>
            </a:r>
            <a:endParaRPr lang="es-AR" sz="54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lnSpcReduction="10000"/>
          </a:bodyPr>
          <a:lstStyle/>
          <a:p>
            <a:r>
              <a:rPr lang="es-AR" sz="5400" b="1" dirty="0" smtClean="0">
                <a:latin typeface="Times New Roman" panose="02020603050405020304" pitchFamily="18" charset="0"/>
                <a:cs typeface="Times New Roman" panose="02020603050405020304" pitchFamily="18" charset="0"/>
              </a:rPr>
              <a:t> </a:t>
            </a:r>
            <a:r>
              <a:rPr lang="es-AR" sz="5400" b="1" dirty="0" smtClean="0">
                <a:latin typeface="Times New Roman" panose="02020603050405020304" pitchFamily="18" charset="0"/>
                <a:cs typeface="Times New Roman" panose="02020603050405020304" pitchFamily="18" charset="0"/>
              </a:rPr>
              <a:t>En tu historia del conflicto, ¿Habrá alguien que necesita ir, y siguiendo el orden, iniciar la restauración?</a:t>
            </a:r>
          </a:p>
          <a:p>
            <a:r>
              <a:rPr lang="es-AR" sz="5400" b="1" dirty="0" smtClean="0">
                <a:latin typeface="Times New Roman" panose="02020603050405020304" pitchFamily="18" charset="0"/>
                <a:cs typeface="Times New Roman" panose="02020603050405020304" pitchFamily="18" charset="0"/>
              </a:rPr>
              <a:t>¿Hay alguien quien pueda ayudarte a iniciar tu primer paso en el camino de la restauración?</a:t>
            </a:r>
            <a:endParaRPr lang="es-AR" sz="5400" b="1" dirty="0">
              <a:latin typeface="Times New Roman" panose="02020603050405020304" pitchFamily="18" charset="0"/>
              <a:cs typeface="Times New Roman" panose="02020603050405020304" pitchFamily="18" charset="0"/>
            </a:endParaRPr>
          </a:p>
          <a:p>
            <a:r>
              <a:rPr lang="es-AR" sz="5400" b="1" dirty="0" smtClean="0">
                <a:latin typeface="Times New Roman" panose="02020603050405020304" pitchFamily="18" charset="0"/>
                <a:cs typeface="Times New Roman" panose="02020603050405020304" pitchFamily="18" charset="0"/>
              </a:rPr>
              <a:t>¿Qué es la motivación para buscar la restauración de esta relación?</a:t>
            </a:r>
            <a:endParaRPr lang="es-AR" sz="5400" b="1" dirty="0">
              <a:latin typeface="Times New Roman" panose="02020603050405020304" pitchFamily="18" charset="0"/>
              <a:cs typeface="Times New Roman" panose="02020603050405020304" pitchFamily="18" charset="0"/>
            </a:endParaRPr>
          </a:p>
          <a:p>
            <a:endParaRPr lang="es-AR" sz="5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61564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La </a:t>
            </a:r>
            <a:r>
              <a:rPr lang="es-AR" sz="4800" b="1" u="sng" dirty="0" smtClean="0">
                <a:latin typeface="Times New Roman" panose="02020603050405020304" pitchFamily="18" charset="0"/>
                <a:cs typeface="Times New Roman" panose="02020603050405020304" pitchFamily="18" charset="0"/>
              </a:rPr>
              <a:t>Nota final: </a:t>
            </a:r>
            <a:r>
              <a:rPr lang="es-AR" sz="4800" b="1" u="sng" dirty="0" smtClean="0">
                <a:latin typeface="Times New Roman" panose="02020603050405020304" pitchFamily="18" charset="0"/>
                <a:cs typeface="Times New Roman" panose="02020603050405020304" pitchFamily="18" charset="0"/>
              </a:rPr>
              <a:t>Resumen de la clase 16</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14695"/>
            <a:ext cx="12192000" cy="5806098"/>
          </a:xfrm>
        </p:spPr>
        <p:txBody>
          <a:bodyPr>
            <a:normAutofit fontScale="77500" lnSpcReduction="20000"/>
          </a:bodyPr>
          <a:lstStyle/>
          <a:p>
            <a:r>
              <a:rPr lang="es-AR" sz="5400" b="1" dirty="0" smtClean="0">
                <a:latin typeface="Times New Roman" panose="02020603050405020304" pitchFamily="18" charset="0"/>
                <a:cs typeface="Times New Roman" panose="02020603050405020304" pitchFamily="18" charset="0"/>
              </a:rPr>
              <a:t>El amor de Dios nos da el poder de Dios en el fuego destructor del conflicto</a:t>
            </a:r>
          </a:p>
          <a:p>
            <a:r>
              <a:rPr lang="es-AR" sz="5400" b="1" dirty="0" smtClean="0">
                <a:latin typeface="Times New Roman" panose="02020603050405020304" pitchFamily="18" charset="0"/>
                <a:cs typeface="Times New Roman" panose="02020603050405020304" pitchFamily="18" charset="0"/>
              </a:rPr>
              <a:t>El amor de Dios nos obliga a servirle en todos nuestros conflictos como embajadores de la reconciliación.</a:t>
            </a:r>
          </a:p>
          <a:p>
            <a:r>
              <a:rPr lang="es-AR" sz="5400" b="1" dirty="0" smtClean="0">
                <a:latin typeface="Times New Roman" panose="02020603050405020304" pitchFamily="18" charset="0"/>
                <a:cs typeface="Times New Roman" panose="02020603050405020304" pitchFamily="18" charset="0"/>
              </a:rPr>
              <a:t>Restaurar es la manifestación del poder de Dios en el fuego destructor del conflicto</a:t>
            </a:r>
          </a:p>
          <a:p>
            <a:r>
              <a:rPr lang="es-AR" sz="5400" b="1" dirty="0" smtClean="0">
                <a:latin typeface="Times New Roman" panose="02020603050405020304" pitchFamily="18" charset="0"/>
                <a:cs typeface="Times New Roman" panose="02020603050405020304" pitchFamily="18" charset="0"/>
              </a:rPr>
              <a:t>La primera fase en la restauración de Dios es ir a aquellos con los que tenemos el conflicto para confrontarlos con amor y confrontar la situación</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9385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El acelerador del fuego de Paz:</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a:bodyPr>
          <a:lstStyle/>
          <a:p>
            <a:r>
              <a:rPr lang="es-AR" sz="3200" b="1" dirty="0" smtClean="0">
                <a:latin typeface="Times New Roman" panose="02020603050405020304" pitchFamily="18" charset="0"/>
                <a:cs typeface="Times New Roman" panose="02020603050405020304" pitchFamily="18" charset="0"/>
              </a:rPr>
              <a:t>Aunque hay muchos aceleradores que pueden hacer crecer la intensidad del fuego destructor del conflicto, hay solo un acelerador que trae el fuego de paz del poder de Dios al conflicto- al amor ágape de Dios</a:t>
            </a:r>
            <a:endParaRPr lang="es-AR" sz="32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36128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La </a:t>
            </a:r>
            <a:r>
              <a:rPr lang="es-AR" sz="4800" b="1" u="sng" dirty="0" smtClean="0">
                <a:latin typeface="Times New Roman" panose="02020603050405020304" pitchFamily="18" charset="0"/>
                <a:cs typeface="Times New Roman" panose="02020603050405020304" pitchFamily="18" charset="0"/>
              </a:rPr>
              <a:t>Nota final: </a:t>
            </a:r>
            <a:r>
              <a:rPr lang="es-AR" sz="4800" b="1" u="sng" dirty="0" smtClean="0">
                <a:latin typeface="Times New Roman" panose="02020603050405020304" pitchFamily="18" charset="0"/>
                <a:cs typeface="Times New Roman" panose="02020603050405020304" pitchFamily="18" charset="0"/>
              </a:rPr>
              <a:t>Resumen de la clase 16</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14695"/>
            <a:ext cx="12192000" cy="5806098"/>
          </a:xfrm>
        </p:spPr>
        <p:txBody>
          <a:bodyPr>
            <a:normAutofit fontScale="92500" lnSpcReduction="20000"/>
          </a:bodyPr>
          <a:lstStyle/>
          <a:p>
            <a:r>
              <a:rPr lang="es-AR" sz="5400" b="1" dirty="0" smtClean="0">
                <a:latin typeface="Times New Roman" panose="02020603050405020304" pitchFamily="18" charset="0"/>
                <a:cs typeface="Times New Roman" panose="02020603050405020304" pitchFamily="18" charset="0"/>
              </a:rPr>
              <a:t>Cuando confrontamos la situación del conflicto, vamos con una actitud de humildad y mansedumbre para evitar caer en tentación</a:t>
            </a:r>
          </a:p>
          <a:p>
            <a:r>
              <a:rPr lang="es-AR" sz="5400" b="1" dirty="0" smtClean="0">
                <a:latin typeface="Times New Roman" panose="02020603050405020304" pitchFamily="18" charset="0"/>
                <a:cs typeface="Times New Roman" panose="02020603050405020304" pitchFamily="18" charset="0"/>
              </a:rPr>
              <a:t>Nos preparamos para una confrontación al buscar la presencia de Dios ene l fuego de paz</a:t>
            </a:r>
          </a:p>
          <a:p>
            <a:r>
              <a:rPr lang="es-AR" sz="5400" b="1" dirty="0" smtClean="0">
                <a:latin typeface="Times New Roman" panose="02020603050405020304" pitchFamily="18" charset="0"/>
                <a:cs typeface="Times New Roman" panose="02020603050405020304" pitchFamily="18" charset="0"/>
              </a:rPr>
              <a:t>No confrontamos porque estamos bien, confrontamos porque cristo nos ama.</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5342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acelerador del fuego de Paz:</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20000"/>
          </a:bodyPr>
          <a:lstStyle/>
          <a:p>
            <a:r>
              <a:rPr lang="es-ES" sz="5400" b="1" dirty="0" smtClean="0">
                <a:latin typeface="Times New Roman" panose="02020603050405020304" pitchFamily="18" charset="0"/>
                <a:cs typeface="Times New Roman" panose="02020603050405020304" pitchFamily="18" charset="0"/>
              </a:rPr>
              <a:t>Las características del amor agape de Dios</a:t>
            </a:r>
            <a:endParaRPr lang="es-ES" sz="5400" b="1" dirty="0" smtClean="0">
              <a:latin typeface="Times New Roman" panose="02020603050405020304" pitchFamily="18" charset="0"/>
              <a:cs typeface="Times New Roman" panose="02020603050405020304" pitchFamily="18" charset="0"/>
            </a:endParaRPr>
          </a:p>
          <a:p>
            <a:r>
              <a:rPr lang="es-ES" sz="5400" b="1" dirty="0" smtClean="0">
                <a:latin typeface="Times New Roman" panose="02020603050405020304" pitchFamily="18" charset="0"/>
                <a:cs typeface="Times New Roman" panose="02020603050405020304" pitchFamily="18" charset="0"/>
              </a:rPr>
              <a:t>“</a:t>
            </a:r>
            <a:r>
              <a:rPr lang="es-ES" sz="5400" dirty="0"/>
              <a:t>El amor es paciente, es bondadoso. El amor no es envidioso ni jactancioso ni orgulloso. </a:t>
            </a:r>
            <a:r>
              <a:rPr lang="es-ES" sz="5400" b="1" baseline="30000" dirty="0"/>
              <a:t>5 </a:t>
            </a:r>
            <a:r>
              <a:rPr lang="es-ES" sz="5400" dirty="0"/>
              <a:t>No se comporta con rudeza, no es egoísta, no se enoja fácilmente, no guarda rencor. </a:t>
            </a:r>
            <a:r>
              <a:rPr lang="es-ES" sz="5400" b="1" baseline="30000" dirty="0"/>
              <a:t>6 </a:t>
            </a:r>
            <a:r>
              <a:rPr lang="es-ES" sz="5400" dirty="0"/>
              <a:t>El amor no se deleita en la maldad, sino que se regocija con la verdad. </a:t>
            </a:r>
            <a:r>
              <a:rPr lang="es-ES" sz="5400" b="1" baseline="30000" dirty="0"/>
              <a:t>7 </a:t>
            </a:r>
            <a:r>
              <a:rPr lang="es-ES" sz="5400" dirty="0"/>
              <a:t>Todo lo disculpa, todo lo cree, todo lo espera, todo lo soporta</a:t>
            </a:r>
            <a:r>
              <a:rPr lang="es-ES" sz="5400" dirty="0" smtClean="0"/>
              <a:t>.</a:t>
            </a:r>
            <a:r>
              <a:rPr lang="es-ES" sz="5400" b="1" baseline="30000" dirty="0"/>
              <a:t> </a:t>
            </a:r>
            <a:r>
              <a:rPr lang="es-ES" sz="5400" dirty="0"/>
              <a:t>El amor jamás se </a:t>
            </a:r>
            <a:r>
              <a:rPr lang="es-ES" sz="5400" dirty="0" smtClean="0"/>
              <a:t>extingue</a:t>
            </a:r>
            <a:r>
              <a:rPr lang="es-ES" sz="5400" b="1" dirty="0" smtClean="0">
                <a:latin typeface="Times New Roman" panose="02020603050405020304" pitchFamily="18" charset="0"/>
                <a:cs typeface="Times New Roman" panose="02020603050405020304" pitchFamily="18" charset="0"/>
              </a:rPr>
              <a:t>.” 1 </a:t>
            </a:r>
            <a:r>
              <a:rPr lang="es-ES" sz="5400" b="1" dirty="0" err="1" smtClean="0">
                <a:latin typeface="Times New Roman" panose="02020603050405020304" pitchFamily="18" charset="0"/>
                <a:cs typeface="Times New Roman" panose="02020603050405020304" pitchFamily="18" charset="0"/>
              </a:rPr>
              <a:t>Cor</a:t>
            </a:r>
            <a:r>
              <a:rPr lang="es-ES" sz="5400" b="1" dirty="0" smtClean="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13:4-8ª</a:t>
            </a:r>
            <a:endParaRPr lang="es-ES" sz="5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664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El acelerador del fuego de Paz:</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10000"/>
          </a:bodyPr>
          <a:lstStyle/>
          <a:p>
            <a:r>
              <a:rPr lang="es-ES" sz="5400" b="1" dirty="0" smtClean="0">
                <a:latin typeface="Times New Roman" panose="02020603050405020304" pitchFamily="18" charset="0"/>
                <a:cs typeface="Times New Roman" panose="02020603050405020304" pitchFamily="18" charset="0"/>
              </a:rPr>
              <a:t>El amor agape de Dios no lo merecemos, no lo podemos ganar y es incondicional</a:t>
            </a:r>
          </a:p>
          <a:p>
            <a:r>
              <a:rPr lang="es-ES" sz="5400" b="1" dirty="0" smtClean="0">
                <a:latin typeface="Times New Roman" panose="02020603050405020304" pitchFamily="18" charset="0"/>
                <a:cs typeface="Times New Roman" panose="02020603050405020304" pitchFamily="18" charset="0"/>
              </a:rPr>
              <a:t>Dios nos dio su amor cuando aun </a:t>
            </a:r>
            <a:r>
              <a:rPr lang="es-ES" sz="5400" b="1" dirty="0" err="1" smtClean="0">
                <a:latin typeface="Times New Roman" panose="02020603050405020304" pitchFamily="18" charset="0"/>
                <a:cs typeface="Times New Roman" panose="02020603050405020304" pitchFamily="18" charset="0"/>
              </a:rPr>
              <a:t>eramos</a:t>
            </a:r>
            <a:r>
              <a:rPr lang="es-ES" sz="5400" b="1" dirty="0" smtClean="0">
                <a:latin typeface="Times New Roman" panose="02020603050405020304" pitchFamily="18" charset="0"/>
                <a:cs typeface="Times New Roman" panose="02020603050405020304" pitchFamily="18" charset="0"/>
              </a:rPr>
              <a:t> pecadores y no merecíamos su amor</a:t>
            </a:r>
            <a:endParaRPr lang="es-ES" sz="5400" b="1" dirty="0" smtClean="0">
              <a:latin typeface="Times New Roman" panose="02020603050405020304" pitchFamily="18" charset="0"/>
              <a:cs typeface="Times New Roman" panose="02020603050405020304" pitchFamily="18" charset="0"/>
            </a:endParaRPr>
          </a:p>
          <a:p>
            <a:r>
              <a:rPr lang="es-ES" sz="5400" b="1" dirty="0" smtClean="0">
                <a:latin typeface="Times New Roman" panose="02020603050405020304" pitchFamily="18" charset="0"/>
                <a:cs typeface="Times New Roman" panose="02020603050405020304" pitchFamily="18" charset="0"/>
              </a:rPr>
              <a:t>“</a:t>
            </a:r>
            <a:r>
              <a:rPr lang="es-ES" sz="5400" dirty="0"/>
              <a:t>Pero Dios demuestra su amor por nosotros en esto: en que cuando todavía éramos pecadores, Cristo murió por nosotros.</a:t>
            </a:r>
            <a:r>
              <a:rPr lang="es-ES" sz="5400" dirty="0" smtClean="0"/>
              <a:t>”</a:t>
            </a:r>
            <a:r>
              <a:rPr lang="es-ES" sz="5400" b="1" dirty="0" smtClean="0">
                <a:latin typeface="Times New Roman" panose="02020603050405020304" pitchFamily="18" charset="0"/>
                <a:cs typeface="Times New Roman" panose="02020603050405020304" pitchFamily="18" charset="0"/>
              </a:rPr>
              <a:t> </a:t>
            </a:r>
            <a:r>
              <a:rPr lang="es-ES" sz="5400" b="1" dirty="0" err="1" smtClean="0">
                <a:latin typeface="Times New Roman" panose="02020603050405020304" pitchFamily="18" charset="0"/>
                <a:cs typeface="Times New Roman" panose="02020603050405020304" pitchFamily="18" charset="0"/>
              </a:rPr>
              <a:t>Rom</a:t>
            </a:r>
            <a:r>
              <a:rPr lang="es-ES" sz="5400" b="1" dirty="0" smtClean="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5:8</a:t>
            </a:r>
            <a:endParaRPr lang="es-ES" sz="5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6292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acelerador del fuego de Paz:</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77500" lnSpcReduction="20000"/>
          </a:bodyPr>
          <a:lstStyle/>
          <a:p>
            <a:r>
              <a:rPr lang="es-AR" sz="5400" b="1" dirty="0" smtClean="0">
                <a:latin typeface="Times New Roman" panose="02020603050405020304" pitchFamily="18" charset="0"/>
                <a:cs typeface="Times New Roman" panose="02020603050405020304" pitchFamily="18" charset="0"/>
              </a:rPr>
              <a:t>El amor sobrenatural del padre lo recibimos en el fuegos destructor del conflicto cuando estamos en Cristo, El fuego de paz</a:t>
            </a:r>
          </a:p>
          <a:p>
            <a:r>
              <a:rPr lang="es-AR" sz="5400" b="1" dirty="0" smtClean="0">
                <a:latin typeface="Times New Roman" panose="02020603050405020304" pitchFamily="18" charset="0"/>
                <a:cs typeface="Times New Roman" panose="02020603050405020304" pitchFamily="18" charset="0"/>
              </a:rPr>
              <a:t>“</a:t>
            </a:r>
            <a:r>
              <a:rPr lang="es-AR" sz="5400" dirty="0" smtClean="0"/>
              <a:t>Así como el Padre me ha amado a mí, también yo los he amado a ustedes. Permanezcan en mi amor.</a:t>
            </a:r>
            <a:r>
              <a:rPr lang="es-AR" sz="5400" b="1" baseline="30000" dirty="0" smtClean="0"/>
              <a:t> </a:t>
            </a:r>
            <a:r>
              <a:rPr lang="es-AR" sz="5400" dirty="0" smtClean="0"/>
              <a:t>Si obedecen mis mandamientos, permanecerán en mi amor, así como yo he obedecido los mandamientos de mi Padre y permanezco en su amor.</a:t>
            </a:r>
            <a:r>
              <a:rPr lang="es-AR" sz="5400" b="1" baseline="30000" dirty="0" smtClean="0"/>
              <a:t> </a:t>
            </a:r>
            <a:r>
              <a:rPr lang="es-AR" sz="5400" dirty="0" smtClean="0"/>
              <a:t>Les he dicho esto para que tengan mi alegría y así su alegría sea completa.</a:t>
            </a:r>
            <a:r>
              <a:rPr lang="es-AR" sz="5400" b="1" baseline="30000" dirty="0" smtClean="0"/>
              <a:t> </a:t>
            </a:r>
            <a:r>
              <a:rPr lang="es-AR" sz="5400" dirty="0" smtClean="0"/>
              <a:t>Y este es mi mandamiento: que se amen los unos a los otros, como yo los he amado.”</a:t>
            </a:r>
            <a:r>
              <a:rPr lang="es-AR" sz="5400" b="1" dirty="0" smtClean="0">
                <a:latin typeface="Times New Roman" panose="02020603050405020304" pitchFamily="18" charset="0"/>
                <a:cs typeface="Times New Roman" panose="02020603050405020304" pitchFamily="18" charset="0"/>
              </a:rPr>
              <a:t> </a:t>
            </a:r>
            <a:r>
              <a:rPr lang="es-AR" sz="5400" b="1" dirty="0" err="1" smtClean="0">
                <a:latin typeface="Times New Roman" panose="02020603050405020304" pitchFamily="18" charset="0"/>
                <a:cs typeface="Times New Roman" panose="02020603050405020304" pitchFamily="18" charset="0"/>
              </a:rPr>
              <a:t>Jn</a:t>
            </a:r>
            <a:r>
              <a:rPr lang="es-AR" sz="5400" b="1" dirty="0" smtClean="0">
                <a:latin typeface="Times New Roman" panose="02020603050405020304" pitchFamily="18" charset="0"/>
                <a:cs typeface="Times New Roman" panose="02020603050405020304" pitchFamily="18" charset="0"/>
              </a:rPr>
              <a:t>. </a:t>
            </a:r>
            <a:r>
              <a:rPr lang="es-AR" sz="5400" b="1" dirty="0" smtClean="0">
                <a:latin typeface="Times New Roman" panose="02020603050405020304" pitchFamily="18" charset="0"/>
                <a:cs typeface="Times New Roman" panose="02020603050405020304" pitchFamily="18" charset="0"/>
              </a:rPr>
              <a:t>15:9-12</a:t>
            </a:r>
            <a:endParaRPr lang="es-AR" sz="5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1558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acelerador del fuego de Paz:</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62500" lnSpcReduction="20000"/>
          </a:bodyPr>
          <a:lstStyle/>
          <a:p>
            <a:r>
              <a:rPr lang="es-ES" sz="5400" b="1" dirty="0" smtClean="0">
                <a:latin typeface="Times New Roman" panose="02020603050405020304" pitchFamily="18" charset="0"/>
                <a:cs typeface="Times New Roman" panose="02020603050405020304" pitchFamily="18" charset="0"/>
              </a:rPr>
              <a:t>El poder del amor de Dios nos manda al fuego destructor como sus embajadore</a:t>
            </a:r>
            <a:r>
              <a:rPr lang="es-ES" sz="5400" b="1" dirty="0" smtClean="0">
                <a:latin typeface="Times New Roman" panose="02020603050405020304" pitchFamily="18" charset="0"/>
                <a:cs typeface="Times New Roman" panose="02020603050405020304" pitchFamily="18" charset="0"/>
              </a:rPr>
              <a:t>s de reconciliación para tratar a otros como Dios nos trato a nosotros</a:t>
            </a:r>
            <a:endParaRPr lang="es-ES" sz="5400" b="1" dirty="0" smtClean="0">
              <a:latin typeface="Times New Roman" panose="02020603050405020304" pitchFamily="18" charset="0"/>
              <a:cs typeface="Times New Roman" panose="02020603050405020304" pitchFamily="18" charset="0"/>
            </a:endParaRPr>
          </a:p>
          <a:p>
            <a:r>
              <a:rPr lang="es-ES" sz="5400" b="1" dirty="0" smtClean="0">
                <a:latin typeface="Times New Roman" panose="02020603050405020304" pitchFamily="18" charset="0"/>
                <a:cs typeface="Times New Roman" panose="02020603050405020304" pitchFamily="18" charset="0"/>
              </a:rPr>
              <a:t>“</a:t>
            </a:r>
            <a:r>
              <a:rPr lang="es-ES" sz="5400" dirty="0"/>
              <a:t>Así que de ahora en adelante no consideramos a nadie según criterios meramente humanos</a:t>
            </a:r>
            <a:r>
              <a:rPr lang="es-ES" sz="5400" dirty="0" smtClean="0"/>
              <a:t>.</a:t>
            </a:r>
            <a:r>
              <a:rPr lang="es-ES" sz="5400" dirty="0"/>
              <a:t> Aunque antes conocimos a Cristo de esta manera, ya no lo conocemos así</a:t>
            </a:r>
            <a:r>
              <a:rPr lang="es-ES" sz="5400" dirty="0" smtClean="0"/>
              <a:t>.</a:t>
            </a:r>
            <a:r>
              <a:rPr lang="es-ES" sz="5400" b="1" baseline="30000" dirty="0"/>
              <a:t> </a:t>
            </a:r>
            <a:r>
              <a:rPr lang="es-ES" sz="5400" dirty="0"/>
              <a:t>Por lo tanto, si alguno está en Cristo, es una nueva creación. ¡Lo viejo ha pasado, ha llegado ya lo nuevo</a:t>
            </a:r>
            <a:r>
              <a:rPr lang="es-ES" sz="5400" dirty="0" smtClean="0"/>
              <a:t>!</a:t>
            </a:r>
            <a:r>
              <a:rPr lang="es-ES" sz="5400" b="1" baseline="30000" dirty="0"/>
              <a:t> </a:t>
            </a:r>
            <a:r>
              <a:rPr lang="es-ES" sz="5400" dirty="0"/>
              <a:t>Todo esto proviene de Dios, quien por medio de Cristo nos reconcilió consigo mismo y nos dio el ministerio de la </a:t>
            </a:r>
            <a:r>
              <a:rPr lang="es-ES" sz="5400" dirty="0" smtClean="0"/>
              <a:t>reconciliación:</a:t>
            </a:r>
            <a:r>
              <a:rPr lang="es-ES" sz="5400" dirty="0"/>
              <a:t> </a:t>
            </a:r>
            <a:r>
              <a:rPr lang="es-ES" sz="5400" dirty="0" smtClean="0"/>
              <a:t>esto </a:t>
            </a:r>
            <a:r>
              <a:rPr lang="es-ES" sz="5400" dirty="0"/>
              <a:t>es, que en Cristo, Dios estaba reconciliando al mundo consigo mismo, no tomándole en cuenta sus pecados y encargándonos a nosotros el mensaje de la reconciliación</a:t>
            </a:r>
            <a:r>
              <a:rPr lang="es-ES" sz="5400" dirty="0" smtClean="0"/>
              <a:t>.</a:t>
            </a:r>
            <a:r>
              <a:rPr lang="es-ES" sz="5400" b="1" baseline="30000" dirty="0"/>
              <a:t> </a:t>
            </a:r>
            <a:r>
              <a:rPr lang="es-ES" sz="5400" dirty="0"/>
              <a:t>Así que somos embajadores de Cristo, como si Dios los exhortara a ustedes por medio de nosotros: «En nombre de Cristo les rogamos que se reconcilien con Dios».</a:t>
            </a:r>
            <a:r>
              <a:rPr lang="es-ES" sz="5400" dirty="0" smtClean="0"/>
              <a:t>.”</a:t>
            </a:r>
            <a:r>
              <a:rPr lang="es-ES" sz="5400" b="1" dirty="0" smtClean="0">
                <a:latin typeface="Times New Roman" panose="02020603050405020304" pitchFamily="18" charset="0"/>
                <a:cs typeface="Times New Roman" panose="02020603050405020304" pitchFamily="18" charset="0"/>
              </a:rPr>
              <a:t>  2 </a:t>
            </a:r>
            <a:r>
              <a:rPr lang="es-ES" sz="5400" b="1" dirty="0" err="1" smtClean="0">
                <a:latin typeface="Times New Roman" panose="02020603050405020304" pitchFamily="18" charset="0"/>
                <a:cs typeface="Times New Roman" panose="02020603050405020304" pitchFamily="18" charset="0"/>
              </a:rPr>
              <a:t>Cor</a:t>
            </a:r>
            <a:r>
              <a:rPr lang="es-ES" sz="5400" b="1" dirty="0" smtClean="0">
                <a:latin typeface="Times New Roman" panose="02020603050405020304" pitchFamily="18" charset="0"/>
                <a:cs typeface="Times New Roman" panose="02020603050405020304" pitchFamily="18" charset="0"/>
              </a:rPr>
              <a:t>. 5:16-20</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531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acelerador del fuego de Paz:</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25563"/>
            <a:ext cx="12192000" cy="5806098"/>
          </a:xfrm>
        </p:spPr>
        <p:txBody>
          <a:bodyPr>
            <a:normAutofit fontScale="92500" lnSpcReduction="20000"/>
          </a:bodyPr>
          <a:lstStyle/>
          <a:p>
            <a:r>
              <a:rPr lang="es-ES" sz="5400" b="1" dirty="0" smtClean="0">
                <a:latin typeface="Times New Roman" panose="02020603050405020304" pitchFamily="18" charset="0"/>
                <a:cs typeface="Times New Roman" panose="02020603050405020304" pitchFamily="18" charset="0"/>
              </a:rPr>
              <a:t>Podemos amar a otros en el conflicto porque tenemos el ejemplo de como Cristo nos ha amado a nosotros. No se trata de que si se lo ganaron ese amor o si se lo merecen. Es el amor de Cristo en nosotros que nos da el poder para ir mas allá de nuestro resultado deseado para buscar su resultado deseado y su voluntad, la reconciliación y restauración de las relaciones</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9571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El acelerador del fuego de Paz:</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25563"/>
            <a:ext cx="12192000" cy="5806098"/>
          </a:xfrm>
        </p:spPr>
        <p:txBody>
          <a:bodyPr>
            <a:normAutofit fontScale="92500"/>
          </a:bodyPr>
          <a:lstStyle/>
          <a:p>
            <a:r>
              <a:rPr lang="es-ES" sz="5400" b="1" dirty="0" smtClean="0">
                <a:latin typeface="Times New Roman" panose="02020603050405020304" pitchFamily="18" charset="0"/>
                <a:cs typeface="Times New Roman" panose="02020603050405020304" pitchFamily="18" charset="0"/>
              </a:rPr>
              <a:t>Es el amor de Dios que se extiende a nosotros que nos motiva  a dejar la historia superficial de conflicto del fuego destructor y buscar una nueva historia de restauración en el Fuego de Paz</a:t>
            </a:r>
          </a:p>
          <a:p>
            <a:r>
              <a:rPr lang="es-ES" sz="5400" b="1" dirty="0" smtClean="0">
                <a:latin typeface="Times New Roman" panose="02020603050405020304" pitchFamily="18" charset="0"/>
                <a:cs typeface="Times New Roman" panose="02020603050405020304" pitchFamily="18" charset="0"/>
              </a:rPr>
              <a:t>Restauración es la manifestación del poder de la presencia de Dios en el conflicto</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0119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El camino de restauración de Dios</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25563"/>
            <a:ext cx="12192000" cy="5806098"/>
          </a:xfrm>
        </p:spPr>
        <p:txBody>
          <a:bodyPr>
            <a:normAutofit fontScale="77500" lnSpcReduction="20000"/>
          </a:bodyPr>
          <a:lstStyle/>
          <a:p>
            <a:r>
              <a:rPr lang="es-ES" sz="5400" b="1" dirty="0" smtClean="0">
                <a:latin typeface="Times New Roman" panose="02020603050405020304" pitchFamily="18" charset="0"/>
                <a:cs typeface="Times New Roman" panose="02020603050405020304" pitchFamily="18" charset="0"/>
              </a:rPr>
              <a:t>Rescatar un relación del fuego destructor del conflicto es como cuando fue por la oveja perdida que estaba atrapada por la ofensa</a:t>
            </a:r>
          </a:p>
          <a:p>
            <a:r>
              <a:rPr lang="es-ES" sz="5400" b="1" dirty="0" smtClean="0">
                <a:latin typeface="Times New Roman" panose="02020603050405020304" pitchFamily="18" charset="0"/>
                <a:cs typeface="Times New Roman" panose="02020603050405020304" pitchFamily="18" charset="0"/>
              </a:rPr>
              <a:t>“</a:t>
            </a:r>
            <a:r>
              <a:rPr lang="es-ES" sz="5400" dirty="0"/>
              <a:t>»¿Qué les parece? Si un hombre tiene cien ovejas y se le extravía una de ellas, ¿no dejará las noventa y nueve en las colinas para ir en busca de la extraviada? </a:t>
            </a:r>
            <a:r>
              <a:rPr lang="es-ES" sz="5400" b="1" baseline="30000" dirty="0"/>
              <a:t>13 </a:t>
            </a:r>
            <a:r>
              <a:rPr lang="es-ES" sz="5400" dirty="0"/>
              <a:t>Y, si llega a encontrarla, les aseguro que se pondrá más feliz por esa sola oveja que por las noventa y nueve que no se extraviaron. </a:t>
            </a:r>
            <a:r>
              <a:rPr lang="es-ES" sz="5400" b="1" baseline="30000" dirty="0"/>
              <a:t>14 </a:t>
            </a:r>
            <a:r>
              <a:rPr lang="es-ES" sz="5400" dirty="0"/>
              <a:t>Así también, el Padre de ustedes que está en el cielo no quiere que se pierda ninguno de estos pequeños</a:t>
            </a:r>
            <a:r>
              <a:rPr lang="es-ES" sz="5400" dirty="0" smtClean="0"/>
              <a:t>.”</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5122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TotalTime>
  <Words>1105</Words>
  <Application>Microsoft Office PowerPoint</Application>
  <PresentationFormat>Widescreen</PresentationFormat>
  <Paragraphs>61</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Aceleradores del Fuego de paz</vt:lpstr>
      <vt:lpstr>El acelerador del fuego de Paz:</vt:lpstr>
      <vt:lpstr>El acelerador del fuego de Paz:</vt:lpstr>
      <vt:lpstr>El acelerador del fuego de Paz:</vt:lpstr>
      <vt:lpstr>El acelerador del fuego de Paz:</vt:lpstr>
      <vt:lpstr>El acelerador del fuego de Paz:</vt:lpstr>
      <vt:lpstr>El acelerador del fuego de Paz:</vt:lpstr>
      <vt:lpstr>El acelerador del fuego de Paz:</vt:lpstr>
      <vt:lpstr>El camino de restauración de Dios</vt:lpstr>
      <vt:lpstr>El camino de restauración de Dios</vt:lpstr>
      <vt:lpstr>El camino de restauración de Dios</vt:lpstr>
      <vt:lpstr>El camino de restauración de Dios</vt:lpstr>
      <vt:lpstr>El camino de restauración de Dios: Paso 1 Confrontar con amor</vt:lpstr>
      <vt:lpstr>El camino de restauración de Dios: Paso 1 Confrontar con amor</vt:lpstr>
      <vt:lpstr>El camino de restauración de Dios: Paso 1 Confrontar con amor</vt:lpstr>
      <vt:lpstr>El camino de restauración de Dios: Paso 1 Confrontar con amor</vt:lpstr>
      <vt:lpstr>El camino de restauración de Dios: Paso 1 Confrontar con amor</vt:lpstr>
      <vt:lpstr>Peguntas Curiosas</vt:lpstr>
      <vt:lpstr>La Nota final: Resumen de la clase 16</vt:lpstr>
      <vt:lpstr>La Nota final: Resumen de la clase 16</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Aceleradores del Fuego de paz</dc:title>
  <dc:creator>Jorge Muniz</dc:creator>
  <cp:lastModifiedBy>Jorge Muniz</cp:lastModifiedBy>
  <cp:revision>18</cp:revision>
  <dcterms:created xsi:type="dcterms:W3CDTF">2018-04-12T16:37:24Z</dcterms:created>
  <dcterms:modified xsi:type="dcterms:W3CDTF">2018-04-20T00:00:21Z</dcterms:modified>
</cp:coreProperties>
</file>