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68" r:id="rId13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39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3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34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93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89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09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50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18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88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4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45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D5E4-0A0B-496A-896F-A955FB406DCC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10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" b="1" dirty="0"/>
              <a:t>Воскресіння Ісуса Христа: </a:t>
            </a:r>
            <a:br>
              <a:rPr lang="ru-RU" dirty="0"/>
            </a:br>
            <a:r>
              <a:rPr lang="uk" b="1" dirty="0"/>
              <a:t>Брехня чи ІСТИНА?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8064896" cy="4320480"/>
          </a:xfrm>
        </p:spPr>
        <p:txBody>
          <a:bodyPr>
            <a:normAutofit/>
          </a:bodyPr>
          <a:lstStyle/>
          <a:p>
            <a:pPr algn="l"/>
            <a:r>
              <a:rPr lang="uk" i="1" dirty="0">
                <a:solidFill>
                  <a:schemeClr val="tx1"/>
                </a:solidFill>
              </a:rPr>
              <a:t>Тілесне воскресіння є унікальним елементом християнства, який відокремлює його від інших релігій.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Воскресіння є сутністю Благовістя.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115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1196752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uk" b="1" dirty="0"/>
              <a:t>Три факти з життя Ісуса Христа</a:t>
            </a:r>
            <a:br>
              <a:rPr lang="ru-RU" b="1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352928" cy="4824536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Христос-це історична постать, людина, яка жила приблизно 2000 років тому.</a:t>
            </a:r>
          </a:p>
          <a:p>
            <a:pPr lvl="0" algn="l"/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365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1196752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uk" b="1" dirty="0"/>
              <a:t>Три факти з життя Ісуса Христа</a:t>
            </a:r>
            <a:br>
              <a:rPr lang="ru-RU" b="1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352928" cy="4824536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Христос-це історична постать, людина, яка жила приблизно 2000 років тому.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Його було розіп’ято на хресті і Він помер.</a:t>
            </a:r>
          </a:p>
          <a:p>
            <a:pPr lvl="0" algn="l"/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7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1196752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uk" b="1" dirty="0"/>
              <a:t>Три факти з життя Ісуса Христа</a:t>
            </a:r>
            <a:br>
              <a:rPr lang="ru-RU" b="1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352928" cy="4824536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Христос-це історична постать, людина, яка жила приблизно 2000 років тому.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Його було розіп’ято на хресті і Він помер.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По трьох днях після поховання тіла домовину було знайдено порожньою. З того моменту </a:t>
            </a:r>
            <a:r>
              <a:rPr lang="uk-UA" sz="2800" i="1" dirty="0">
                <a:solidFill>
                  <a:schemeClr val="tx1"/>
                </a:solidFill>
              </a:rPr>
              <a:t>і</a:t>
            </a:r>
            <a:r>
              <a:rPr lang="uk" sz="2800" i="1" dirty="0">
                <a:solidFill>
                  <a:schemeClr val="tx1"/>
                </a:solidFill>
              </a:rPr>
              <a:t> до цього дня християни стверджують, що Ісус воскрес із мертвих.</a:t>
            </a:r>
          </a:p>
          <a:p>
            <a:pPr lvl="0" algn="l"/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" b="1" dirty="0"/>
              <a:t>Воскресіння Ісуса Христа: </a:t>
            </a:r>
            <a:br>
              <a:rPr lang="ru-RU" dirty="0"/>
            </a:br>
            <a:r>
              <a:rPr lang="uk" b="1" dirty="0"/>
              <a:t>Брехня чи ІСТИНА?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" i="1" dirty="0">
                <a:solidFill>
                  <a:schemeClr val="tx1"/>
                </a:solidFill>
              </a:rPr>
              <a:t>Служіння Ісуса Христа на землі почалося з його втілення через чудо непорочного зачаття і закінчилося іншим дивом – тілесним воскресінням. Заперечувати тілесне воскресіння Ісуса Христа означає відкидати Його втілення.</a:t>
            </a:r>
          </a:p>
          <a:p>
            <a:r>
              <a:rPr lang="uk" i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Після розп'яття Христос був похований і на третій день піднявся з могили в тілі, щоб ніколи не вмерти. Таким чином, Він переміг смерть і гріх, щоб ті, хто увірує в Нього, також мали Життя Вічне. </a:t>
            </a:r>
            <a:r>
              <a:rPr lang="uk-UA" i="1" dirty="0">
                <a:solidFill>
                  <a:schemeClr val="tx1"/>
                </a:solidFill>
              </a:rPr>
              <a:t>Він первісток серед померлих. 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4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Основні вірші Євангелія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568952" cy="4320480"/>
          </a:xfrm>
        </p:spPr>
        <p:txBody>
          <a:bodyPr>
            <a:normAutofit/>
          </a:bodyPr>
          <a:lstStyle/>
          <a:p>
            <a:pPr marL="457200" lvl="0" indent="-457200" algn="l">
              <a:buFont typeface="Wingdings" panose="05000000000000000000" pitchFamily="2" charset="2"/>
              <a:buChar char="q"/>
            </a:pPr>
            <a:r>
              <a:rPr lang="uk" i="1" dirty="0">
                <a:solidFill>
                  <a:schemeClr val="tx1"/>
                </a:solidFill>
              </a:rPr>
              <a:t>Кожне з Євангелій підтверджує тілесне воскресіння Христа:</a:t>
            </a:r>
          </a:p>
          <a:p>
            <a:pPr lvl="0" algn="l"/>
            <a:r>
              <a:rPr lang="uk" i="1" dirty="0">
                <a:solidFill>
                  <a:schemeClr val="tx1"/>
                </a:solidFill>
              </a:rPr>
              <a:t>      * Мт. 27:57 – 28:20;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      * Мк. 16:1 – 20;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      * Лк. 24:1 – 52;</a:t>
            </a:r>
          </a:p>
          <a:p>
            <a:pPr algn="l"/>
            <a:r>
              <a:rPr lang="uk" i="1" dirty="0">
                <a:solidFill>
                  <a:schemeClr val="tx1"/>
                </a:solidFill>
              </a:rPr>
              <a:t>      * Ів. 20:1 – 21:25;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35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Основні вірші Євангелія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/>
          </a:bodyPr>
          <a:lstStyle/>
          <a:p>
            <a:pPr marL="457200" lvl="0" indent="-457200" algn="l">
              <a:buFont typeface="Wingdings" panose="05000000000000000000" pitchFamily="2" charset="2"/>
              <a:buChar char="q"/>
            </a:pPr>
            <a:r>
              <a:rPr lang="uk" i="1" dirty="0">
                <a:solidFill>
                  <a:schemeClr val="tx1"/>
                </a:solidFill>
              </a:rPr>
              <a:t>Існує, як мінімум, два основних тексти про воскресіння:</a:t>
            </a:r>
          </a:p>
          <a:p>
            <a:pPr lvl="0" algn="l"/>
            <a:r>
              <a:rPr lang="uk" i="1" dirty="0">
                <a:solidFill>
                  <a:schemeClr val="tx1"/>
                </a:solidFill>
              </a:rPr>
              <a:t>     * Дії 1:1 – 11</a:t>
            </a:r>
          </a:p>
          <a:p>
            <a:pPr lvl="0" algn="l"/>
            <a:r>
              <a:rPr lang="uk" i="1" dirty="0">
                <a:solidFill>
                  <a:schemeClr val="tx1"/>
                </a:solidFill>
              </a:rPr>
              <a:t>     * 1 Кор. 15:1 – 58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10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uk" b="1" dirty="0"/>
              <a:t>Важливість тілесного воскресіння Христа.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uk" sz="3900" i="1" dirty="0">
                <a:solidFill>
                  <a:schemeClr val="tx1"/>
                </a:solidFill>
              </a:rPr>
              <a:t>Важливість тілесного воскресіння Христа важко переоцінити, бо сама сутність християнства спирається на цю головну істину.</a:t>
            </a:r>
            <a:endParaRPr lang="ru-RU" sz="3900" i="1" dirty="0">
              <a:solidFill>
                <a:schemeClr val="tx1"/>
              </a:solidFill>
            </a:endParaRP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 </a:t>
            </a:r>
            <a:endParaRPr lang="ru-RU" sz="2600" i="1" dirty="0">
              <a:solidFill>
                <a:schemeClr val="tx1"/>
              </a:solidFill>
            </a:endParaRPr>
          </a:p>
          <a:p>
            <a:pPr algn="l"/>
            <a:r>
              <a:rPr lang="uk" sz="3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Тілесне воскресіння Христа </a:t>
            </a:r>
            <a:r>
              <a:rPr lang="uk" sz="3900" i="1" dirty="0">
                <a:solidFill>
                  <a:schemeClr val="tx1"/>
                </a:solidFill>
              </a:rPr>
              <a:t>:</a:t>
            </a:r>
            <a:endParaRPr lang="ru-RU" sz="3900" i="1" dirty="0">
              <a:solidFill>
                <a:schemeClr val="tx1"/>
              </a:solidFill>
            </a:endParaRPr>
          </a:p>
          <a:p>
            <a:pPr algn="l"/>
            <a:endParaRPr lang="ru-RU" sz="2600" i="1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uk" sz="3400" i="1" dirty="0">
                <a:solidFill>
                  <a:schemeClr val="tx1"/>
                </a:solidFill>
              </a:rPr>
              <a:t>Підтверджує пророцтва Старого та Нового Завітів.</a:t>
            </a:r>
            <a:endParaRPr lang="ru-RU" sz="2600" i="1" dirty="0">
              <a:solidFill>
                <a:schemeClr val="tx1"/>
              </a:solidFill>
            </a:endParaRPr>
          </a:p>
          <a:p>
            <a:pPr algn="l"/>
            <a:r>
              <a:rPr lang="uk" sz="3400" i="1" dirty="0">
                <a:solidFill>
                  <a:schemeClr val="tx1"/>
                </a:solidFill>
              </a:rPr>
              <a:t> </a:t>
            </a:r>
            <a:endParaRPr lang="ru-RU" sz="2600" i="1" dirty="0">
              <a:solidFill>
                <a:schemeClr val="tx1"/>
              </a:solidFill>
            </a:endParaRPr>
          </a:p>
          <a:p>
            <a:pPr lvl="1" algn="l"/>
            <a:r>
              <a:rPr lang="uk" sz="3400" i="1" dirty="0">
                <a:solidFill>
                  <a:schemeClr val="tx1"/>
                </a:solidFill>
              </a:rPr>
              <a:t>Лк. 24: 19-27, 44 - 45.</a:t>
            </a:r>
            <a:endParaRPr lang="ru-RU" sz="2300" i="1" dirty="0">
              <a:solidFill>
                <a:schemeClr val="tx1"/>
              </a:solidFill>
            </a:endParaRPr>
          </a:p>
          <a:p>
            <a:pPr lvl="1" algn="l"/>
            <a:r>
              <a:rPr lang="uk" sz="3400" i="1" dirty="0">
                <a:solidFill>
                  <a:schemeClr val="tx1"/>
                </a:solidFill>
              </a:rPr>
              <a:t>Пс. 15:10.</a:t>
            </a:r>
            <a:endParaRPr lang="ru-RU" sz="2300" i="1" dirty="0">
              <a:solidFill>
                <a:schemeClr val="tx1"/>
              </a:solidFill>
            </a:endParaRPr>
          </a:p>
          <a:p>
            <a:pPr lvl="1" algn="l"/>
            <a:r>
              <a:rPr lang="uk" sz="3400" i="1" dirty="0">
                <a:solidFill>
                  <a:schemeClr val="tx1"/>
                </a:solidFill>
              </a:rPr>
              <a:t>Дії. 2:34 – 35.</a:t>
            </a:r>
            <a:endParaRPr lang="ru-RU" sz="23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23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uk" b="1" dirty="0"/>
              <a:t>Важливість тілесного воскресіння Христа.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" i="1" dirty="0">
                <a:solidFill>
                  <a:schemeClr val="tx1"/>
                </a:solidFill>
              </a:rPr>
              <a:t>Важливість тілесного воскресіння Христа важко переоцінити, бо сама сутність християнства спирається на цю головну істину.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Тілесне воскресіння Христа </a:t>
            </a:r>
            <a:r>
              <a:rPr lang="uk" i="1" dirty="0">
                <a:solidFill>
                  <a:schemeClr val="tx1"/>
                </a:solidFill>
              </a:rPr>
              <a:t>: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Показує Божественність Христа і схвалення Богом Його викупне діло.</a:t>
            </a:r>
          </a:p>
          <a:p>
            <a:pPr lvl="0" algn="l"/>
            <a:endParaRPr lang="ru-RU" sz="2400" i="1" dirty="0">
              <a:solidFill>
                <a:schemeClr val="tx1"/>
              </a:solidFill>
            </a:endParaRPr>
          </a:p>
          <a:p>
            <a:pPr lvl="1" algn="l"/>
            <a:r>
              <a:rPr lang="uk" i="1" dirty="0">
                <a:solidFill>
                  <a:schemeClr val="tx1"/>
                </a:solidFill>
              </a:rPr>
              <a:t>Рим. 1:4.</a:t>
            </a:r>
            <a:endParaRPr lang="ru-RU" sz="2100" i="1" dirty="0">
              <a:solidFill>
                <a:schemeClr val="tx1"/>
              </a:solidFill>
            </a:endParaRPr>
          </a:p>
          <a:p>
            <a:pPr lvl="1" algn="l"/>
            <a:r>
              <a:rPr lang="uk" i="1" dirty="0">
                <a:solidFill>
                  <a:schemeClr val="tx1"/>
                </a:solidFill>
              </a:rPr>
              <a:t>Еф. 1:18 – 21.</a:t>
            </a:r>
            <a:endParaRPr lang="ru-RU" sz="2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2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uk" b="1" dirty="0"/>
              <a:t>Важливість тілесного воскресіння Христа.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uk" sz="3800" i="1" dirty="0">
                <a:solidFill>
                  <a:schemeClr val="tx1"/>
                </a:solidFill>
              </a:rPr>
              <a:t>Важливість тілесного воскресіння Христа важко переоцінити, бо сама сутність християнства спирається на цю основну істину.</a:t>
            </a:r>
            <a:endParaRPr lang="ru-RU" sz="2900" i="1" dirty="0">
              <a:solidFill>
                <a:schemeClr val="tx1"/>
              </a:solidFill>
            </a:endParaRPr>
          </a:p>
          <a:p>
            <a:pPr algn="l"/>
            <a:endParaRPr lang="uk" sz="3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uk" sz="45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Тілесне воскресіння Христа </a:t>
            </a:r>
            <a:r>
              <a:rPr lang="uk" sz="4500" i="1" dirty="0">
                <a:solidFill>
                  <a:schemeClr val="tx1"/>
                </a:solidFill>
              </a:rPr>
              <a:t>:</a:t>
            </a:r>
            <a:endParaRPr lang="ru-RU" i="1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uk" sz="3800" i="1" dirty="0">
                <a:solidFill>
                  <a:schemeClr val="tx1"/>
                </a:solidFill>
              </a:rPr>
              <a:t>Складає основну думку Євангелії.</a:t>
            </a:r>
            <a:endParaRPr lang="ru-RU" sz="2600" i="1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lvl="1" algn="l"/>
            <a:r>
              <a:rPr lang="uk" i="1" dirty="0">
                <a:solidFill>
                  <a:schemeClr val="tx1"/>
                </a:solidFill>
              </a:rPr>
              <a:t>1 Кор. 15:24.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uk" i="1" dirty="0">
                <a:solidFill>
                  <a:schemeClr val="tx1"/>
                </a:solidFill>
              </a:rPr>
              <a:t>Рим. 10:9 - 10.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uk" i="1" dirty="0">
                <a:solidFill>
                  <a:schemeClr val="tx1"/>
                </a:solidFill>
              </a:rPr>
              <a:t>Дії. 2:24.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uk" i="1" dirty="0">
                <a:solidFill>
                  <a:schemeClr val="tx1"/>
                </a:solidFill>
              </a:rPr>
              <a:t>Дії. 4:8 – 11.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uk" i="1" dirty="0">
                <a:solidFill>
                  <a:schemeClr val="tx1"/>
                </a:solidFill>
              </a:rPr>
              <a:t>Дії. 17:31 – 32.</a:t>
            </a:r>
            <a:endParaRPr lang="ru-RU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455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uk" b="1" dirty="0"/>
              <a:t>Важливість тілесного воскресіння Христа.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88839"/>
            <a:ext cx="8496944" cy="5184576"/>
          </a:xfrm>
        </p:spPr>
        <p:txBody>
          <a:bodyPr>
            <a:normAutofit/>
          </a:bodyPr>
          <a:lstStyle/>
          <a:p>
            <a:pPr algn="l"/>
            <a:r>
              <a:rPr lang="uk" sz="2200" i="1" dirty="0">
                <a:solidFill>
                  <a:schemeClr val="tx1"/>
                </a:solidFill>
              </a:rPr>
              <a:t> </a:t>
            </a:r>
            <a:r>
              <a:rPr lang="uk" sz="2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Тілесне воскресіння Христа переконує нас у тому, що:</a:t>
            </a:r>
            <a:endParaRPr lang="ru-RU" sz="2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Христос живий;</a:t>
            </a: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Проповідування Євангелія не марна праця;</a:t>
            </a: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Наша віра не марна ;</a:t>
            </a: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Ми не говоримо лжесвідчення;</a:t>
            </a: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Ми вже не мертві у своїх гріхах;</a:t>
            </a: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Гріх і смерть були переможені;</a:t>
            </a: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Ми маємо надію на вічне життя;</a:t>
            </a: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Ми так само, як і Христос, воскреснемо в тілі, сповненому слави;</a:t>
            </a: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200" dirty="0">
                <a:solidFill>
                  <a:schemeClr val="tx1"/>
                </a:solidFill>
              </a:rPr>
              <a:t>Ми не станемо безтілесними духами на всю вічність.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51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90872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uk" b="1" dirty="0"/>
              <a:t>Без тілесного воскресіння Христа: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352928" cy="4824536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Немає прощення гріхів.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Немає свободи від прокляття смерті.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uk" sz="2800" i="1" dirty="0">
                <a:solidFill>
                  <a:schemeClr val="tx1"/>
                </a:solidFill>
              </a:rPr>
              <a:t>Немає життя після смерті.</a:t>
            </a:r>
          </a:p>
          <a:p>
            <a:pPr algn="l"/>
            <a:endParaRPr lang="ru-RU" sz="2800" i="1" dirty="0">
              <a:solidFill>
                <a:schemeClr val="tx1"/>
              </a:solidFill>
            </a:endParaRPr>
          </a:p>
          <a:p>
            <a:pPr algn="l"/>
            <a:r>
              <a:rPr lang="uk" sz="2400" b="1" i="1" dirty="0">
                <a:solidFill>
                  <a:schemeClr val="tx1"/>
                </a:solidFill>
              </a:rPr>
              <a:t>"Віра у воскресіння є наріжним каменем християнської віри. Якщо видалити його, то зруйнується і все християнське вчення".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uk" sz="2400" b="1" i="1" dirty="0">
                <a:solidFill>
                  <a:schemeClr val="tx1"/>
                </a:solidFill>
              </a:rPr>
              <a:t>Х. П. Ліддон</a:t>
            </a:r>
            <a:endParaRPr lang="ru-RU" sz="2400" i="1" dirty="0">
              <a:solidFill>
                <a:schemeClr val="tx1"/>
              </a:solidFill>
            </a:endParaRPr>
          </a:p>
          <a:p>
            <a:pPr lvl="0" algn="l"/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5445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597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Тема Office</vt:lpstr>
      <vt:lpstr>Воскресіння Ісуса Христа:  Брехня чи ІСТИНА? </vt:lpstr>
      <vt:lpstr>Воскресіння Ісуса Христа:  Брехня чи ІСТИНА? </vt:lpstr>
      <vt:lpstr>Основні вірші Євангелія </vt:lpstr>
      <vt:lpstr>Основні вірші Євангелія </vt:lpstr>
      <vt:lpstr>Важливість тілесного воскресіння Христа. </vt:lpstr>
      <vt:lpstr>Важливість тілесного воскресіння Христа. </vt:lpstr>
      <vt:lpstr>Важливість тілесного воскресіння Христа. </vt:lpstr>
      <vt:lpstr>Важливість тілесного воскресіння Христа. </vt:lpstr>
      <vt:lpstr>Без тілесного воскресіння Христа:  </vt:lpstr>
      <vt:lpstr>Три факти з життя Ісуса Христа   </vt:lpstr>
      <vt:lpstr>Три факти з життя Ісуса Христа   </vt:lpstr>
      <vt:lpstr>Три факти з життя Ісуса Христа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ВОСКРЕСЕНИЕ ИИСУСА ХРИСТА: ЛОЖЬ или ИСТИНА?</dc:title>
  <dc:creator>Admin</dc:creator>
  <cp:lastModifiedBy>Ruslan Lvov</cp:lastModifiedBy>
  <cp:revision>9</cp:revision>
  <dcterms:created xsi:type="dcterms:W3CDTF">2020-07-30T12:03:10Z</dcterms:created>
  <dcterms:modified xsi:type="dcterms:W3CDTF">2022-12-28T18:17:10Z</dcterms:modified>
</cp:coreProperties>
</file>