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78" r:id="rId2"/>
    <p:sldId id="261" r:id="rId3"/>
    <p:sldId id="256" r:id="rId4"/>
    <p:sldId id="257" r:id="rId5"/>
    <p:sldId id="262" r:id="rId6"/>
    <p:sldId id="263" r:id="rId7"/>
    <p:sldId id="264" r:id="rId8"/>
    <p:sldId id="265" r:id="rId9"/>
    <p:sldId id="258" r:id="rId10"/>
    <p:sldId id="266" r:id="rId11"/>
    <p:sldId id="267" r:id="rId12"/>
    <p:sldId id="268" r:id="rId13"/>
    <p:sldId id="269" r:id="rId14"/>
    <p:sldId id="270" r:id="rId15"/>
    <p:sldId id="273" r:id="rId16"/>
    <p:sldId id="274" r:id="rId17"/>
    <p:sldId id="275" r:id="rId18"/>
    <p:sldId id="276" r:id="rId19"/>
    <p:sldId id="271" r:id="rId20"/>
    <p:sldId id="277"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260B28-C8FF-4060-928B-C957FEFAC974}" type="datetimeFigureOut">
              <a:rPr lang="en-US" smtClean="0"/>
              <a:pPr/>
              <a:t>6/1/2018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0530A6C-6F13-41C3-9E6B-628071AEBD5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84347A-BC90-4BBD-89F4-50DDA3AC19B1}"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84347A-BC90-4BBD-89F4-50DDA3AC19B1}"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84347A-BC90-4BBD-89F4-50DDA3AC19B1}"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84347A-BC90-4BBD-89F4-50DDA3AC19B1}"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84347A-BC90-4BBD-89F4-50DDA3AC19B1}"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84347A-BC90-4BBD-89F4-50DDA3AC19B1}"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84347A-BC90-4BBD-89F4-50DDA3AC19B1}" type="datetimeFigureOut">
              <a:rPr lang="en-US" smtClean="0"/>
              <a:pPr/>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84347A-BC90-4BBD-89F4-50DDA3AC19B1}" type="datetimeFigureOut">
              <a:rPr lang="en-US" smtClean="0"/>
              <a:pPr/>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4347A-BC90-4BBD-89F4-50DDA3AC19B1}" type="datetimeFigureOut">
              <a:rPr lang="en-US" smtClean="0"/>
              <a:pPr/>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84347A-BC90-4BBD-89F4-50DDA3AC19B1}"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84347A-BC90-4BBD-89F4-50DDA3AC19B1}"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9A9A9-45F7-4827-999F-983053F384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84347A-BC90-4BBD-89F4-50DDA3AC19B1}" type="datetimeFigureOut">
              <a:rPr lang="en-US" smtClean="0"/>
              <a:pPr/>
              <a:t>6/1/2018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9A9A9-45F7-4827-999F-983053F384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mohammedyakubu4.files.wordpress.com/2015/09/managment-styles-pic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457200" y="304800"/>
            <a:ext cx="5186548" cy="1938992"/>
          </a:xfrm>
          <a:prstGeom prst="rect">
            <a:avLst/>
          </a:prstGeom>
          <a:noFill/>
        </p:spPr>
        <p:txBody>
          <a:bodyPr wrap="none" rtlCol="0">
            <a:spAutoFit/>
          </a:bodyPr>
          <a:lstStyle/>
          <a:p>
            <a:r>
              <a:rPr lang="en-US" sz="4000" dirty="0" smtClean="0">
                <a:solidFill>
                  <a:srgbClr val="FF0000"/>
                </a:solidFill>
                <a:effectLst>
                  <a:outerShdw blurRad="38100" dist="38100" dir="2700000" algn="tl">
                    <a:srgbClr val="000000">
                      <a:alpha val="43137"/>
                    </a:srgbClr>
                  </a:outerShdw>
                </a:effectLst>
              </a:rPr>
              <a:t>Leadership </a:t>
            </a:r>
            <a:r>
              <a:rPr lang="en-US" sz="4000" dirty="0" smtClean="0">
                <a:solidFill>
                  <a:srgbClr val="FF0000"/>
                </a:solidFill>
                <a:effectLst>
                  <a:outerShdw blurRad="38100" dist="38100" dir="2700000" algn="tl">
                    <a:srgbClr val="000000">
                      <a:alpha val="43137"/>
                    </a:srgbClr>
                  </a:outerShdw>
                </a:effectLst>
              </a:rPr>
              <a:t>17</a:t>
            </a:r>
            <a:endParaRPr lang="en-US" sz="4000" dirty="0" smtClean="0">
              <a:solidFill>
                <a:srgbClr val="FF0000"/>
              </a:solidFill>
              <a:effectLst>
                <a:outerShdw blurRad="38100" dist="38100" dir="2700000" algn="tl">
                  <a:srgbClr val="000000">
                    <a:alpha val="43137"/>
                  </a:srgbClr>
                </a:outerShdw>
              </a:effectLst>
            </a:endParaRPr>
          </a:p>
          <a:p>
            <a:r>
              <a:rPr lang="en-US" sz="4000" dirty="0">
                <a:solidFill>
                  <a:srgbClr val="FF0000"/>
                </a:solidFill>
                <a:effectLst>
                  <a:outerShdw blurRad="38100" dist="38100" dir="2700000" algn="tl">
                    <a:srgbClr val="000000">
                      <a:alpha val="43137"/>
                    </a:srgbClr>
                  </a:outerShdw>
                </a:effectLst>
              </a:rPr>
              <a:t>	</a:t>
            </a:r>
            <a:r>
              <a:rPr lang="en-US" sz="4000" dirty="0" smtClean="0">
                <a:solidFill>
                  <a:srgbClr val="FF0000"/>
                </a:solidFill>
                <a:effectLst>
                  <a:outerShdw blurRad="38100" dist="38100" dir="2700000" algn="tl">
                    <a:srgbClr val="000000">
                      <a:alpha val="43137"/>
                    </a:srgbClr>
                  </a:outerShdw>
                </a:effectLst>
              </a:rPr>
              <a:t>Developing a Vision</a:t>
            </a:r>
            <a:endParaRPr lang="en-US" sz="4000" dirty="0" smtClean="0">
              <a:solidFill>
                <a:srgbClr val="FF0000"/>
              </a:solidFill>
              <a:effectLst>
                <a:outerShdw blurRad="38100" dist="38100" dir="2700000" algn="tl">
                  <a:srgbClr val="000000">
                    <a:alpha val="43137"/>
                  </a:srgbClr>
                </a:outerShdw>
              </a:effectLst>
            </a:endParaRPr>
          </a:p>
          <a:p>
            <a:r>
              <a:rPr lang="en-US" sz="4000" dirty="0">
                <a:solidFill>
                  <a:srgbClr val="FF0000"/>
                </a:solidFill>
                <a:effectLst>
                  <a:outerShdw blurRad="38100" dist="38100" dir="2700000" algn="tl">
                    <a:srgbClr val="000000">
                      <a:alpha val="43137"/>
                    </a:srgbClr>
                  </a:outerShdw>
                </a:effectLs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3354765"/>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endParaRPr lang="en-US" sz="4000" u="sng" dirty="0" smtClean="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5201424"/>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Period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Untapped Opportunities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Dissatisfaction with status quo </a:t>
            </a:r>
          </a:p>
          <a:p>
            <a:endParaRPr lang="en-US" sz="4000" u="sng" dirty="0" smtClean="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5816977"/>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Phase</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Growing Phase </a:t>
            </a:r>
          </a:p>
          <a:p>
            <a:r>
              <a:rPr lang="en-US" sz="4000" dirty="0" smtClean="0">
                <a:effectLst>
                  <a:outerShdw blurRad="38100" dist="38100" dir="2700000" algn="tl">
                    <a:srgbClr val="000000">
                      <a:alpha val="43137"/>
                    </a:srgbClr>
                  </a:outerShdw>
                </a:effectLst>
              </a:rPr>
              <a:t>		Visions expand as viable 					alternatives are explored.</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Leaders vs. critics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686800" cy="643253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Growing Phase</a:t>
            </a:r>
          </a:p>
          <a:p>
            <a:r>
              <a:rPr lang="en-US" sz="4000" dirty="0" smtClean="0">
                <a:effectLst>
                  <a:outerShdw blurRad="38100" dist="38100" dir="2700000" algn="tl">
                    <a:srgbClr val="000000">
                      <a:alpha val="43137"/>
                    </a:srgbClr>
                  </a:outerShdw>
                </a:effectLst>
              </a:rPr>
              <a:t>		Visions expand as viable 					alternatives are explored.</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Leaders vs. critics  </a:t>
            </a:r>
          </a:p>
          <a:p>
            <a:r>
              <a:rPr lang="en-US" sz="4000" dirty="0" smtClean="0">
                <a:effectLst>
                  <a:outerShdw blurRad="38100" dist="38100" dir="2700000" algn="tl">
                    <a:srgbClr val="000000">
                      <a:alpha val="43137"/>
                    </a:srgbClr>
                  </a:outerShdw>
                </a:effectLst>
              </a:rPr>
              <a:t>		Investigation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86800" cy="643253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Growing Phase</a:t>
            </a:r>
          </a:p>
          <a:p>
            <a:r>
              <a:rPr lang="en-US" sz="4000" dirty="0" smtClean="0">
                <a:effectLst>
                  <a:outerShdw blurRad="38100" dist="38100" dir="2700000" algn="tl">
                    <a:srgbClr val="000000">
                      <a:alpha val="43137"/>
                    </a:srgbClr>
                  </a:outerShdw>
                </a:effectLst>
              </a:rPr>
              <a:t>	Development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Prayer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Thinking big</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Putting it on paper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40804"/>
            <a:ext cx="7023526" cy="661719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Prayer </a:t>
            </a:r>
          </a:p>
          <a:p>
            <a:r>
              <a:rPr lang="en-US" sz="4000" dirty="0" smtClean="0">
                <a:effectLst>
                  <a:outerShdw blurRad="38100" dist="38100" dir="2700000" algn="tl">
                    <a:srgbClr val="000000">
                      <a:alpha val="43137"/>
                    </a:srgbClr>
                  </a:outerShdw>
                </a:effectLst>
              </a:rPr>
              <a:t>	Where God calls, the “how” </a:t>
            </a:r>
          </a:p>
          <a:p>
            <a:r>
              <a:rPr lang="en-US" sz="4000" dirty="0" smtClean="0">
                <a:effectLst>
                  <a:outerShdw blurRad="38100" dist="38100" dir="2700000" algn="tl">
                    <a:srgbClr val="000000">
                      <a:alpha val="43137"/>
                    </a:srgbClr>
                  </a:outerShdw>
                </a:effectLst>
              </a:rPr>
              <a:t>		is not a concern. </a:t>
            </a:r>
          </a:p>
          <a:p>
            <a:r>
              <a:rPr lang="en-US" sz="4000" dirty="0" smtClean="0">
                <a:effectLst>
                  <a:outerShdw blurRad="38100" dist="38100" dir="2700000" algn="tl">
                    <a:srgbClr val="000000">
                      <a:alpha val="43137"/>
                    </a:srgbClr>
                  </a:outerShdw>
                </a:effectLst>
              </a:rPr>
              <a:t>			e.g. of Abraham </a:t>
            </a:r>
          </a:p>
          <a:p>
            <a:r>
              <a:rPr lang="en-US" sz="4000" dirty="0" smtClean="0">
                <a:effectLst>
                  <a:outerShdw blurRad="38100" dist="38100" dir="2700000" algn="tl">
                    <a:srgbClr val="000000">
                      <a:alpha val="43137"/>
                    </a:srgbClr>
                  </a:outerShdw>
                </a:effectLst>
              </a:rPr>
              <a:t>			e.g. of Moses </a:t>
            </a:r>
          </a:p>
          <a:p>
            <a:r>
              <a:rPr lang="en-US" sz="4000" dirty="0" smtClean="0">
                <a:effectLst>
                  <a:outerShdw blurRad="38100" dist="38100" dir="2700000" algn="tl">
                    <a:srgbClr val="000000">
                      <a:alpha val="43137"/>
                    </a:srgbClr>
                  </a:outerShdw>
                </a:effectLst>
              </a:rPr>
              <a:t>			e.g. of Jericho </a:t>
            </a:r>
          </a:p>
          <a:p>
            <a:r>
              <a:rPr lang="en-US" sz="4000" dirty="0" smtClean="0">
                <a:effectLst>
                  <a:outerShdw blurRad="38100" dist="38100" dir="2700000" algn="tl">
                    <a:srgbClr val="000000">
                      <a:alpha val="43137"/>
                    </a:srgbClr>
                  </a:outerShdw>
                </a:effectLst>
              </a:rPr>
              <a:t>			e.g. of Mary</a:t>
            </a:r>
          </a:p>
          <a:p>
            <a:r>
              <a:rPr lang="en-US" sz="4000" dirty="0" smtClean="0">
                <a:effectLst>
                  <a:outerShdw blurRad="38100" dist="38100" dir="2700000" algn="tl">
                    <a:srgbClr val="000000">
                      <a:alpha val="43137"/>
                    </a:srgbClr>
                  </a:outerShdw>
                </a:effectLst>
              </a:rPr>
              <a:t>			e.g. of Nehemiah </a:t>
            </a:r>
          </a:p>
          <a:p>
            <a:endParaRPr lang="en-US" sz="2000" dirty="0" smtClean="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	Good ideas vs. God ideas </a:t>
            </a:r>
          </a:p>
          <a:p>
            <a:r>
              <a:rPr lang="en-US" sz="4400" dirty="0" smtClean="0">
                <a:effectLst>
                  <a:outerShdw blurRad="38100" dist="38100" dir="2700000" algn="tl">
                    <a:srgbClr val="000000">
                      <a:alpha val="43137"/>
                    </a:srgbClr>
                  </a:outerShdw>
                </a:effectLst>
              </a:rPr>
              <a:t>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838200"/>
            <a:ext cx="7282828" cy="5016758"/>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How will you find the women? </a:t>
            </a:r>
          </a:p>
          <a:p>
            <a:r>
              <a:rPr lang="en-US" sz="4000" dirty="0" smtClean="0">
                <a:effectLst>
                  <a:outerShdw blurRad="38100" dist="38100" dir="2700000" algn="tl">
                    <a:srgbClr val="000000">
                      <a:alpha val="43137"/>
                    </a:srgbClr>
                  </a:outerShdw>
                </a:effectLst>
              </a:rPr>
              <a:t>	to be mentored </a:t>
            </a:r>
          </a:p>
          <a:p>
            <a:r>
              <a:rPr lang="en-US" sz="4000" dirty="0" smtClean="0">
                <a:effectLst>
                  <a:outerShdw blurRad="38100" dist="38100" dir="2700000" algn="tl">
                    <a:srgbClr val="000000">
                      <a:alpha val="43137"/>
                    </a:srgbClr>
                  </a:outerShdw>
                </a:effectLst>
              </a:rPr>
              <a:t>	to mentor? </a:t>
            </a:r>
          </a:p>
          <a:p>
            <a:r>
              <a:rPr lang="en-US" sz="4000" dirty="0" smtClean="0">
                <a:effectLst>
                  <a:outerShdw blurRad="38100" dist="38100" dir="2700000" algn="tl">
                    <a:srgbClr val="000000">
                      <a:alpha val="43137"/>
                    </a:srgbClr>
                  </a:outerShdw>
                </a:effectLst>
              </a:rPr>
              <a:t>How will you train the mentors? </a:t>
            </a:r>
          </a:p>
          <a:p>
            <a:r>
              <a:rPr lang="en-US" sz="4000" dirty="0" smtClean="0">
                <a:effectLst>
                  <a:outerShdw blurRad="38100" dist="38100" dir="2700000" algn="tl">
                    <a:srgbClr val="000000">
                      <a:alpha val="43137"/>
                    </a:srgbClr>
                  </a:outerShdw>
                </a:effectLst>
              </a:rPr>
              <a:t>How long will the program last? </a:t>
            </a:r>
          </a:p>
          <a:p>
            <a:r>
              <a:rPr lang="en-US" sz="4000" dirty="0" smtClean="0">
                <a:effectLst>
                  <a:outerShdw blurRad="38100" dist="38100" dir="2700000" algn="tl">
                    <a:srgbClr val="000000">
                      <a:alpha val="43137"/>
                    </a:srgbClr>
                  </a:outerShdw>
                </a:effectLst>
              </a:rPr>
              <a:t>Who’s in charge? </a:t>
            </a:r>
          </a:p>
          <a:p>
            <a:r>
              <a:rPr lang="en-US" sz="4000" dirty="0" smtClean="0">
                <a:effectLst>
                  <a:outerShdw blurRad="38100" dist="38100" dir="2700000" algn="tl">
                    <a:srgbClr val="000000">
                      <a:alpha val="43137"/>
                    </a:srgbClr>
                  </a:outerShdw>
                </a:effectLst>
              </a:rPr>
              <a:t>How will you pair the women up? </a:t>
            </a:r>
          </a:p>
          <a:p>
            <a:r>
              <a:rPr lang="en-US" sz="4000" dirty="0" smtClean="0">
                <a:effectLst>
                  <a:outerShdw blurRad="38100" dist="38100" dir="2700000" algn="tl">
                    <a:srgbClr val="000000">
                      <a:alpha val="43137"/>
                    </a:srgbClr>
                  </a:outerShdw>
                </a:effectLst>
              </a:rPr>
              <a:t>What curriculum will you use?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86800" cy="643253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Growing Phase</a:t>
            </a:r>
          </a:p>
          <a:p>
            <a:r>
              <a:rPr lang="en-US" sz="4000" dirty="0" smtClean="0">
                <a:effectLst>
                  <a:outerShdw blurRad="38100" dist="38100" dir="2700000" algn="tl">
                    <a:srgbClr val="000000">
                      <a:alpha val="43137"/>
                    </a:srgbClr>
                  </a:outerShdw>
                </a:effectLst>
              </a:rPr>
              <a:t>	Development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Prayer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Thinking big</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Putting it on paper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14400"/>
            <a:ext cx="4797211" cy="193899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Thinking Big </a:t>
            </a:r>
          </a:p>
          <a:p>
            <a:r>
              <a:rPr lang="en-US" sz="4000" dirty="0" smtClean="0">
                <a:effectLst>
                  <a:outerShdw blurRad="38100" dist="38100" dir="2700000" algn="tl">
                    <a:srgbClr val="000000">
                      <a:alpha val="43137"/>
                    </a:srgbClr>
                  </a:outerShdw>
                </a:effectLst>
              </a:rPr>
              <a:t>	e.g. of Nehemiah </a:t>
            </a:r>
          </a:p>
          <a:p>
            <a:r>
              <a:rPr lang="en-US" sz="4000" dirty="0" smtClean="0">
                <a:effectLst>
                  <a:outerShdw blurRad="38100" dist="38100" dir="2700000" algn="tl">
                    <a:srgbClr val="000000">
                      <a:alpha val="43137"/>
                    </a:srgbClr>
                  </a:outerShdw>
                </a:effectLst>
              </a:rPr>
              <a:t>	Hebrews 11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86800" cy="5201424"/>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Gestation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Growing Phase</a:t>
            </a:r>
          </a:p>
          <a:p>
            <a:r>
              <a:rPr lang="en-US" sz="4000" dirty="0" smtClean="0">
                <a:effectLst>
                  <a:outerShdw blurRad="38100" dist="38100" dir="2700000" algn="tl">
                    <a:srgbClr val="000000">
                      <a:alpha val="43137"/>
                    </a:srgbClr>
                  </a:outerShdw>
                </a:effectLst>
              </a:rPr>
              <a:t>	Development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Questioning Phase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351" y="685800"/>
            <a:ext cx="8972649" cy="5447645"/>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Is it culturally relevant? </a:t>
            </a:r>
          </a:p>
          <a:p>
            <a:r>
              <a:rPr lang="en-US" sz="4000" dirty="0" smtClean="0">
                <a:effectLst>
                  <a:outerShdw blurRad="38100" dist="38100" dir="2700000" algn="tl">
                    <a:srgbClr val="000000">
                      <a:alpha val="43137"/>
                    </a:srgbClr>
                  </a:outerShdw>
                </a:effectLst>
              </a:rPr>
              <a:t>Is it clear? </a:t>
            </a:r>
          </a:p>
          <a:p>
            <a:r>
              <a:rPr lang="en-US" sz="4000" dirty="0" smtClean="0">
                <a:effectLst>
                  <a:outerShdw blurRad="38100" dist="38100" dir="2700000" algn="tl">
                    <a:srgbClr val="000000">
                      <a:alpha val="43137"/>
                    </a:srgbClr>
                  </a:outerShdw>
                </a:effectLst>
              </a:rPr>
              <a:t>Is it compelling? </a:t>
            </a:r>
          </a:p>
          <a:p>
            <a:r>
              <a:rPr lang="en-US" sz="4000" dirty="0" smtClean="0">
                <a:effectLst>
                  <a:outerShdw blurRad="38100" dist="38100" dir="2700000" algn="tl">
                    <a:srgbClr val="000000">
                      <a:alpha val="43137"/>
                    </a:srgbClr>
                  </a:outerShdw>
                </a:effectLst>
              </a:rPr>
              <a:t>Is it future-oriented?  How long </a:t>
            </a:r>
          </a:p>
          <a:p>
            <a:r>
              <a:rPr lang="en-US" sz="4000" dirty="0" smtClean="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If your vision is for a year, plant wheat</a:t>
            </a:r>
          </a:p>
          <a:p>
            <a:r>
              <a:rPr lang="en-US" sz="3600" dirty="0" smtClean="0">
                <a:effectLst>
                  <a:outerShdw blurRad="38100" dist="38100" dir="2700000" algn="tl">
                    <a:srgbClr val="000000">
                      <a:alpha val="43137"/>
                    </a:srgbClr>
                  </a:outerShdw>
                </a:effectLst>
              </a:rPr>
              <a:t>	If your vision is for ten years, plant trees </a:t>
            </a:r>
          </a:p>
          <a:p>
            <a:r>
              <a:rPr lang="en-US" sz="3600" dirty="0" smtClean="0">
                <a:effectLst>
                  <a:outerShdw blurRad="38100" dist="38100" dir="2700000" algn="tl">
                    <a:srgbClr val="000000">
                      <a:alpha val="43137"/>
                    </a:srgbClr>
                  </a:outerShdw>
                </a:effectLst>
              </a:rPr>
              <a:t>	If your vision is for a lifetime, plant people</a:t>
            </a:r>
          </a:p>
          <a:p>
            <a:r>
              <a:rPr lang="en-US" sz="3600" dirty="0" smtClean="0">
                <a:effectLst>
                  <a:outerShdw blurRad="38100" dist="38100" dir="2700000" algn="tl">
                    <a:srgbClr val="000000">
                      <a:alpha val="43137"/>
                    </a:srgbClr>
                  </a:outerShdw>
                </a:effectLst>
              </a:rPr>
              <a:t>Is it realistic, yet stretching? </a:t>
            </a:r>
          </a:p>
          <a:p>
            <a:r>
              <a:rPr lang="en-US" sz="4000" dirty="0" smtClean="0">
                <a:effectLst>
                  <a:outerShdw blurRad="38100" dist="38100" dir="2700000" algn="tl">
                    <a:srgbClr val="000000">
                      <a:alpha val="43137"/>
                    </a:srgbClr>
                  </a:outerShdw>
                </a:effectLst>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86800" cy="5816977"/>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endParaRPr lang="en-US" sz="2000"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The Process </a:t>
            </a:r>
          </a:p>
          <a:p>
            <a:r>
              <a:rPr lang="en-US" sz="4000" dirty="0" smtClean="0">
                <a:effectLst>
                  <a:outerShdw blurRad="38100" dist="38100" dir="2700000" algn="tl">
                    <a:srgbClr val="000000">
                      <a:alpha val="43137"/>
                    </a:srgbClr>
                  </a:outerShdw>
                </a:effectLst>
              </a:rPr>
              <a:t>	Initiation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Expansion Phase</a:t>
            </a:r>
          </a:p>
          <a:p>
            <a:r>
              <a:rPr lang="en-US" sz="4000" dirty="0" smtClean="0">
                <a:effectLst>
                  <a:outerShdw blurRad="38100" dist="38100" dir="2700000" algn="tl">
                    <a:srgbClr val="000000">
                      <a:alpha val="43137"/>
                    </a:srgbClr>
                  </a:outerShdw>
                </a:effectLst>
              </a:rPr>
              <a:t>	Development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Questioning Phase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Patience Phase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http://www.futurist.com/wp-content/uploads/2015/07/4-Star-to-Steer-By-1024x768.jpg"/>
          <p:cNvPicPr>
            <a:picLocks noChangeAspect="1" noChangeArrowheads="1"/>
          </p:cNvPicPr>
          <p:nvPr/>
        </p:nvPicPr>
        <p:blipFill>
          <a:blip r:embed="rId2" cstate="print"/>
          <a:srcRect l="18750" t="7143" r="16964" b="10714"/>
          <a:stretch>
            <a:fillRect/>
          </a:stretch>
        </p:blipFill>
        <p:spPr bwMode="auto">
          <a:xfrm>
            <a:off x="1143000" y="0"/>
            <a:ext cx="7166116" cy="686752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92333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1815882"/>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2431435"/>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The Leader?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550920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The Leader </a:t>
            </a:r>
          </a:p>
          <a:p>
            <a:r>
              <a:rPr lang="en-US" sz="4000" dirty="0" smtClean="0">
                <a:effectLst>
                  <a:outerShdw blurRad="38100" dist="38100" dir="2700000" algn="tl">
                    <a:srgbClr val="000000">
                      <a:alpha val="43137"/>
                    </a:srgbClr>
                  </a:outerShdw>
                </a:effectLst>
              </a:rPr>
              <a:t>			e.g. of SNL</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yourself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your context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God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good advice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86800" cy="550920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Birthing a Vision</a:t>
            </a:r>
          </a:p>
          <a:p>
            <a:endParaRPr lang="en-US" dirty="0">
              <a:effectLst>
                <a:outerShdw blurRad="38100" dist="38100" dir="2700000" algn="tl">
                  <a:srgbClr val="000000">
                    <a:alpha val="43137"/>
                  </a:srgbClr>
                </a:outerShdw>
              </a:effectLst>
            </a:endParaRPr>
          </a:p>
          <a:p>
            <a:r>
              <a:rPr lang="en-US" sz="4000" u="sng" dirty="0" smtClean="0">
                <a:effectLst>
                  <a:outerShdw blurRad="38100" dist="38100" dir="2700000" algn="tl">
                    <a:srgbClr val="000000">
                      <a:alpha val="43137"/>
                    </a:srgbClr>
                  </a:outerShdw>
                </a:effectLst>
              </a:rPr>
              <a:t>Who Does It?</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The Leader?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yourself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your context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God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Must know good advice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Significant Others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
            <a:ext cx="8229600" cy="6247864"/>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Historians tend to write about great leaders, as if they were capable of creating their visions and sense of destiny out of some mysterious inner source.  Perhaps some do, but upon closer examination it usually turns out that the vision did not originate with the leader personally, but rather from others. </a:t>
            </a:r>
          </a:p>
          <a:p>
            <a:r>
              <a:rPr lang="en-US" sz="4000" dirty="0">
                <a:effectLst>
                  <a:outerShdw blurRad="38100" dist="38100" dir="2700000" algn="tl">
                    <a:srgbClr val="000000">
                      <a:alpha val="43137"/>
                    </a:srgbClr>
                  </a:outerShdw>
                </a:effectLst>
              </a:rPr>
              <a:t>	</a:t>
            </a:r>
            <a:r>
              <a:rPr lang="en-US" sz="4000" dirty="0" err="1" smtClean="0">
                <a:effectLst>
                  <a:outerShdw blurRad="38100" dist="38100" dir="2700000" algn="tl">
                    <a:srgbClr val="000000">
                      <a:alpha val="43137"/>
                    </a:srgbClr>
                  </a:outerShdw>
                </a:effectLst>
              </a:rPr>
              <a:t>Bennis</a:t>
            </a:r>
            <a:r>
              <a:rPr lang="en-US" sz="4000" dirty="0" smtClean="0">
                <a:effectLst>
                  <a:outerShdw blurRad="38100" dist="38100" dir="2700000" algn="tl">
                    <a:srgbClr val="000000">
                      <a:alpha val="43137"/>
                    </a:srgbClr>
                  </a:outerShdw>
                </a:effectLst>
              </a:rPr>
              <a:t> and </a:t>
            </a:r>
            <a:r>
              <a:rPr lang="en-US" sz="4000" dirty="0" err="1" smtClean="0">
                <a:effectLst>
                  <a:outerShdw blurRad="38100" dist="38100" dir="2700000" algn="tl">
                    <a:srgbClr val="000000">
                      <a:alpha val="43137"/>
                    </a:srgbClr>
                  </a:outerShdw>
                </a:effectLst>
              </a:rPr>
              <a:t>Nanus</a:t>
            </a:r>
            <a:r>
              <a:rPr lang="en-US" sz="4000" dirty="0" smtClean="0">
                <a:effectLst>
                  <a:outerShdw blurRad="38100" dist="38100" dir="2700000" algn="tl">
                    <a:srgbClr val="000000">
                      <a:alpha val="43137"/>
                    </a:srgbClr>
                  </a:outerShdw>
                </a:effectLst>
              </a:rPr>
              <a:t>, </a:t>
            </a:r>
            <a:r>
              <a:rPr lang="en-US" sz="4000" i="1" dirty="0" smtClean="0">
                <a:effectLst>
                  <a:outerShdw blurRad="38100" dist="38100" dir="2700000" algn="tl">
                    <a:srgbClr val="000000">
                      <a:alpha val="43137"/>
                    </a:srgbClr>
                  </a:outerShdw>
                </a:effectLst>
              </a:rPr>
              <a:t>Leaders, p. 95</a:t>
            </a:r>
            <a:endParaRPr lang="en-US" sz="40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2866</TotalTime>
  <Words>196</Words>
  <Application>Microsoft Office PowerPoint</Application>
  <PresentationFormat>On-screen Show (4:3)</PresentationFormat>
  <Paragraphs>140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7</cp:revision>
  <dcterms:created xsi:type="dcterms:W3CDTF">2018-04-30T13:13:15Z</dcterms:created>
  <dcterms:modified xsi:type="dcterms:W3CDTF">2018-06-01T14:55:23Z</dcterms:modified>
</cp:coreProperties>
</file>